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147468893" r:id="rId25"/>
    <p:sldId id="2147468894" r:id="rId26"/>
    <p:sldId id="2147468895" r:id="rId27"/>
    <p:sldId id="2147468896" r:id="rId28"/>
    <p:sldId id="2147468892" r:id="rId29"/>
    <p:sldId id="2147468897" r:id="rId30"/>
    <p:sldId id="2147468899" r:id="rId31"/>
    <p:sldId id="2147468898" r:id="rId32"/>
    <p:sldId id="2147468900" r:id="rId33"/>
    <p:sldId id="2147468901" r:id="rId34"/>
    <p:sldId id="2147468902" r:id="rId35"/>
    <p:sldId id="2147468903" r:id="rId36"/>
    <p:sldId id="2147468904" r:id="rId37"/>
    <p:sldId id="2147468905" r:id="rId38"/>
    <p:sldId id="2147468906" r:id="rId39"/>
    <p:sldId id="2147468908" r:id="rId40"/>
    <p:sldId id="279" r:id="rId4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273337-1C9B-4941-99F9-62D09A144DBD}" v="7" dt="2026-09-25T08:31:37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Marques" userId="8142f7c1-cc98-4289-8615-2290b459c7e2" providerId="ADAL" clId="{0DC8AA79-FAAE-469D-B217-BDB2625EC912}"/>
    <pc:docChg chg="custSel modSld">
      <pc:chgData name="Pedro Marques" userId="8142f7c1-cc98-4289-8615-2290b459c7e2" providerId="ADAL" clId="{0DC8AA79-FAAE-469D-B217-BDB2625EC912}" dt="2026-09-25T08:31:37.699" v="16"/>
      <pc:docMkLst>
        <pc:docMk/>
      </pc:docMkLst>
      <pc:sldChg chg="delSp modSp mod">
        <pc:chgData name="Pedro Marques" userId="8142f7c1-cc98-4289-8615-2290b459c7e2" providerId="ADAL" clId="{0DC8AA79-FAAE-469D-B217-BDB2625EC912}" dt="2026-09-25T08:31:37.699" v="16"/>
        <pc:sldMkLst>
          <pc:docMk/>
          <pc:sldMk cId="0" sldId="256"/>
        </pc:sldMkLst>
        <pc:spChg chg="mod">
          <ac:chgData name="Pedro Marques" userId="8142f7c1-cc98-4289-8615-2290b459c7e2" providerId="ADAL" clId="{0DC8AA79-FAAE-469D-B217-BDB2625EC912}" dt="2026-09-25T08:29:45.062" v="10" actId="255"/>
          <ac:spMkLst>
            <pc:docMk/>
            <pc:sldMk cId="0" sldId="256"/>
            <ac:spMk id="4" creationId="{00000000-0000-0000-0000-000000000000}"/>
          </ac:spMkLst>
        </pc:spChg>
        <pc:spChg chg="del mod">
          <ac:chgData name="Pedro Marques" userId="8142f7c1-cc98-4289-8615-2290b459c7e2" providerId="ADAL" clId="{0DC8AA79-FAAE-469D-B217-BDB2625EC912}" dt="2026-09-25T08:29:14.637" v="6" actId="478"/>
          <ac:spMkLst>
            <pc:docMk/>
            <pc:sldMk cId="0" sldId="256"/>
            <ac:spMk id="5" creationId="{00000000-0000-0000-0000-000000000000}"/>
          </ac:spMkLst>
        </pc:spChg>
        <pc:spChg chg="mod">
          <ac:chgData name="Pedro Marques" userId="8142f7c1-cc98-4289-8615-2290b459c7e2" providerId="ADAL" clId="{0DC8AA79-FAAE-469D-B217-BDB2625EC912}" dt="2026-09-25T08:28:07.136" v="0" actId="113"/>
          <ac:spMkLst>
            <pc:docMk/>
            <pc:sldMk cId="0" sldId="256"/>
            <ac:spMk id="6" creationId="{00000000-0000-0000-0000-000000000000}"/>
          </ac:spMkLst>
        </pc:spChg>
        <pc:picChg chg="mod">
          <ac:chgData name="Pedro Marques" userId="8142f7c1-cc98-4289-8615-2290b459c7e2" providerId="ADAL" clId="{0DC8AA79-FAAE-469D-B217-BDB2625EC912}" dt="2026-09-25T08:31:37.699" v="16"/>
          <ac:picMkLst>
            <pc:docMk/>
            <pc:sldMk cId="0" sldId="256"/>
            <ac:picMk id="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354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08740-775C-A166-7241-D9D2F300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E1036EE-83F0-2CE2-048A-0CF7525503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F020FE1-9019-C026-F1DE-250401293F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5E7F52B-4FF2-C750-8347-B7D2B10621A9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24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4959014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1049C-1043-51F6-2BC7-E28792CFB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E134F55-B125-F263-7620-0C7E5382F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4219645-80C9-6E6C-001F-3193C9DF24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12F7D72-69A8-8CE9-63F5-351C5FF324AC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25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6092726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9DF82-55F2-DE51-831A-4B1C51A91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F22BE92-44EA-DD5B-5F32-6F04394729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78E2FD6-A904-C257-3117-D33FE694C4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95B861F-041B-EC03-59A1-B3243D944F9B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26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8367345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4BE71-EFBA-88F8-2263-3DA5C9FDC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82181EB-4EAD-410C-5599-D8980628D1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F30BFD8-04FD-D19F-01FC-BB2977A96CE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DDAEB6B-768D-4F47-F8EF-D7E145AE2071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27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9720416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BA8E3-0D90-0856-6723-5544C7E8F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7713762-FA33-74DF-FFB8-61D45D5FA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F6EF0E1-CF03-464D-D0FF-4FEDD514991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3A2D677-981A-C0FA-F9F7-3C1E5AF16EBB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28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775121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09AC1-01AA-227E-DB87-B3D78BE65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6115A0A-F1DA-D683-1840-DEF3594FD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D1D7D8B-2295-8AA7-9D62-76FFDFFD209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ACE22CB-6A03-E65A-F573-6E33387E4055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29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2923143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3A2AC-3138-0C9F-CEF1-6B8A69979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A4C7700-218F-3FC6-3FB9-BC3847FFD3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B1FE201-CA59-0D1D-474D-0CE485ABB29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C724EDA-6761-5780-9AB5-23370220096B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30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4320035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8D1D6-CCDC-FD83-A49C-9DE041D93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8E4DCF4-27ED-07DC-A68F-15F57C4BFB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7302ECD-A0D6-6406-AA9F-B38B84F836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A036D93-9E7F-191D-FEDA-0925ABBAC267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31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5129053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81FB7-551E-6057-9F12-AF3116C60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32CF8FB-9D63-82F9-835B-ECABD6E38F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41C6C76-D472-A91C-0DDF-2EE5F132230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D6E1164-C707-ADA6-815D-EC465914F0B4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32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7244443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80C80-B153-9E29-D9F1-5D02F7861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D537C39-C0E4-231B-ABBB-B6029743CD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D6C80BC-7C43-EFC7-835C-6D89741DC38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A281316-30C8-1650-CD6D-D75E6EBA9874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33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5869016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22B17-0F38-83DD-C605-FF03272E8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105D91A-A5EC-555A-4A4E-AF3E544C1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18CD3BC-0F8E-4882-B671-D537A9107D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EB5445F-4B11-EAAA-00A5-F27EDE705F17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34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0393111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412C4-E315-1B29-CEBA-1E8E30127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D4DE1E9-CED8-E7D1-0FAD-D3D6001EA4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9C03391-9A53-5615-D484-63CBE2D80AD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B24F8CF-F727-B047-9C67-05B17DC0620E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35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8668859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C516D-D7F7-183F-53FC-C3310762F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1FF05FE-B299-7B29-B8D4-625B35264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84BD5E6-FBF2-1688-E98D-A3CCE53842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F367D71-C18F-01B6-061F-C5BF73DA9B71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36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4877657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A91AD-98B2-F6A8-6550-CAB71355A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72DB911-A219-807C-8194-E446C9DD40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82BB7F1-87F5-2599-4385-DADC9242377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FACFD10-929E-DFCB-E65D-AE3CDC452E46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37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9733390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FB80C-05F4-74F4-C880-1B50CED99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D1056F0-06EB-923C-722F-9579FFB06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9B35C71-2140-C817-C034-5CC1B7D1A16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A330CD7-2850-50C4-5603-9FB1D10FAE40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38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8834286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66556-66DE-D636-FD0B-8D3F95550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9F92B51-7697-E83F-4A8B-BD2B00C28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BE916BF-E514-EB9A-FE15-675A4A864C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EDC6A52-71DD-E2CA-19C1-1CD9029A801D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39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1775175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48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523D3-96B2-AB9D-8A6E-AC11AFB7A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A0A97D-9488-0FE0-5A7C-47FA80C455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6CE01-147A-EB58-8A96-166C6543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6A7FE-7D61-4961-9F29-C05A124B4C7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6C4F6-3CCA-1FCF-477E-72F770E7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B51E7-4244-5123-2B2B-05EBCF87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C3BFD-11E5-4E19-B432-494F0FB56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4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2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8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8.pn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02920" y="1600199"/>
            <a:ext cx="6949440" cy="9235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Zero Trust Hardware Access</a:t>
            </a:r>
          </a:p>
          <a:p>
            <a:r>
              <a:rPr lang="en-US" sz="2600" b="1" dirty="0">
                <a:solidFill>
                  <a:srgbClr val="F4F8FB"/>
                </a:solidFill>
              </a:rPr>
              <a:t>Use Case Portfolio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530352" y="2907792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B5C4D3"/>
                </a:solidFill>
              </a:rPr>
              <a:t>A practical guide for applying hardware-level trust across enterprise, branch, OT, healthcare, datacenter, and supply-chain environments.</a:t>
            </a:r>
            <a:endParaRPr lang="en-US" sz="1600" b="1" dirty="0"/>
          </a:p>
        </p:txBody>
      </p:sp>
      <p:sp>
        <p:nvSpPr>
          <p:cNvPr id="7" name="Shape 4"/>
          <p:cNvSpPr/>
          <p:nvPr/>
        </p:nvSpPr>
        <p:spPr>
          <a:xfrm>
            <a:off x="530352" y="4069080"/>
            <a:ext cx="329184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603504" y="4137660"/>
            <a:ext cx="3145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Discover  •  Verify  •  Validate  •  Enforce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01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EC9202-5CA0-0806-2249-3044B44547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95511"/>
            <a:ext cx="1371600" cy="457534"/>
          </a:xfrm>
          <a:prstGeom prst="rect">
            <a:avLst/>
          </a:prstGeom>
        </p:spPr>
      </p:pic>
      <p:pic>
        <p:nvPicPr>
          <p:cNvPr id="14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The hardware blind spot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07899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Most security controls trust what a device says it is. Attackers exploit that assumption.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31520" y="1828800"/>
            <a:ext cx="3063240" cy="2194560"/>
          </a:xfrm>
          <a:prstGeom prst="roundRect">
            <a:avLst>
              <a:gd name="adj" fmla="val 3333"/>
            </a:avLst>
          </a:prstGeom>
          <a:solidFill>
            <a:srgbClr val="0D2033">
              <a:alpha val="95000"/>
            </a:srgbClr>
          </a:solidFill>
          <a:ln w="12700">
            <a:solidFill>
              <a:srgbClr val="253346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6" name="Text 4"/>
          <p:cNvSpPr/>
          <p:nvPr/>
        </p:nvSpPr>
        <p:spPr>
          <a:xfrm>
            <a:off x="960120" y="208483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4F8FB"/>
                </a:solidFill>
              </a:rPr>
              <a:t>Declared identity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260604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B5C4D3"/>
                </a:solidFill>
              </a:rPr>
              <a:t>MAC, IP, hostname, agent status, certificate, serial number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480560" y="1828800"/>
            <a:ext cx="3063240" cy="2194560"/>
          </a:xfrm>
          <a:prstGeom prst="roundRect">
            <a:avLst>
              <a:gd name="adj" fmla="val 3333"/>
            </a:avLst>
          </a:prstGeom>
          <a:solidFill>
            <a:srgbClr val="0D2033">
              <a:alpha val="95000"/>
            </a:srgbClr>
          </a:solidFill>
          <a:ln w="12700">
            <a:solidFill>
              <a:srgbClr val="253346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9" name="Text 7"/>
          <p:cNvSpPr/>
          <p:nvPr/>
        </p:nvSpPr>
        <p:spPr>
          <a:xfrm>
            <a:off x="4709160" y="208483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4F8FB"/>
                </a:solidFill>
              </a:rPr>
              <a:t>Observed behavior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709160" y="260604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B5C4D3"/>
                </a:solidFill>
              </a:rPr>
              <a:t>Traffic patterns, endpoint telemetry, logs, anomalies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0" y="1828800"/>
            <a:ext cx="3063240" cy="2194560"/>
          </a:xfrm>
          <a:prstGeom prst="roundRect">
            <a:avLst>
              <a:gd name="adj" fmla="val 3333"/>
            </a:avLst>
          </a:prstGeom>
          <a:solidFill>
            <a:srgbClr val="0A2B28">
              <a:alpha val="95000"/>
            </a:srgbClr>
          </a:solidFill>
          <a:ln w="12700">
            <a:solidFill>
              <a:srgbClr val="31F49D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2" name="Text 10"/>
          <p:cNvSpPr/>
          <p:nvPr/>
        </p:nvSpPr>
        <p:spPr>
          <a:xfrm>
            <a:off x="8458200" y="208483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31F49D"/>
                </a:solidFill>
              </a:rPr>
              <a:t>Physical truth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458200" y="260604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B5C4D3"/>
                </a:solidFill>
              </a:rPr>
              <a:t>Electrical / physical-layer evidence and device-level fingerprint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3995928" y="2578608"/>
            <a:ext cx="411480" cy="457200"/>
          </a:xfrm>
          <a:prstGeom prst="chevron">
            <a:avLst/>
          </a:prstGeom>
          <a:solidFill>
            <a:srgbClr val="00B8D9"/>
          </a:solidFill>
          <a:ln w="12700">
            <a:solidFill>
              <a:srgbClr val="00B8D9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5" name="Shape 13"/>
          <p:cNvSpPr/>
          <p:nvPr/>
        </p:nvSpPr>
        <p:spPr>
          <a:xfrm>
            <a:off x="7744968" y="2578608"/>
            <a:ext cx="411480" cy="457200"/>
          </a:xfrm>
          <a:prstGeom prst="chevron">
            <a:avLst/>
          </a:prstGeom>
          <a:solidFill>
            <a:srgbClr val="00B8D9"/>
          </a:solidFill>
          <a:ln w="12700">
            <a:solidFill>
              <a:srgbClr val="00B8D9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4"/>
          <p:cNvSpPr/>
          <p:nvPr/>
        </p:nvSpPr>
        <p:spPr>
          <a:xfrm>
            <a:off x="2560320" y="4892040"/>
            <a:ext cx="7040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4F8FB"/>
                </a:solidFill>
              </a:rPr>
              <a:t>Sepio starts where software trust stops.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02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0" name="Sepio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cinematic_cyber_tech_scene_a_close_up_of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1148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What Zero Trust Hardware Access means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107899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2344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A model for validating physical device identity before trust is granted.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40080" y="1874520"/>
            <a:ext cx="2331720" cy="3063240"/>
          </a:xfrm>
          <a:prstGeom prst="roundRect">
            <a:avLst>
              <a:gd name="adj" fmla="val 3137"/>
            </a:avLst>
          </a:prstGeom>
          <a:solidFill>
            <a:srgbClr val="081A2A">
              <a:alpha val="95000"/>
            </a:srgbClr>
          </a:solidFill>
          <a:ln w="12700">
            <a:solidFill>
              <a:srgbClr val="00B8D9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Text 4"/>
          <p:cNvSpPr/>
          <p:nvPr/>
        </p:nvSpPr>
        <p:spPr>
          <a:xfrm>
            <a:off x="804672" y="212140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8FB"/>
                </a:solidFill>
              </a:rPr>
              <a:t>Discover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04672" y="274320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B5C4D3"/>
                </a:solidFill>
              </a:rPr>
              <a:t>Find every connected asset, including unknown, dormant, unmanaged, or misclassified devices.</a:t>
            </a:r>
            <a:endParaRPr lang="en-US" sz="1120" dirty="0"/>
          </a:p>
        </p:txBody>
      </p:sp>
      <p:sp>
        <p:nvSpPr>
          <p:cNvPr id="9" name="Shape 6"/>
          <p:cNvSpPr/>
          <p:nvPr/>
        </p:nvSpPr>
        <p:spPr>
          <a:xfrm>
            <a:off x="3429000" y="1874520"/>
            <a:ext cx="2331720" cy="3063240"/>
          </a:xfrm>
          <a:prstGeom prst="roundRect">
            <a:avLst>
              <a:gd name="adj" fmla="val 3137"/>
            </a:avLst>
          </a:prstGeom>
          <a:solidFill>
            <a:srgbClr val="081A2A">
              <a:alpha val="95000"/>
            </a:srgbClr>
          </a:solidFill>
          <a:ln w="12700">
            <a:solidFill>
              <a:srgbClr val="31F49D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0" name="Text 7"/>
          <p:cNvSpPr/>
          <p:nvPr/>
        </p:nvSpPr>
        <p:spPr>
          <a:xfrm>
            <a:off x="3593592" y="212140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F49D"/>
                </a:solidFill>
              </a:rPr>
              <a:t>Verify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3593592" y="274320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B5C4D3"/>
                </a:solidFill>
              </a:rPr>
              <a:t>Establish true identity using AssetDNA and physical-layer evidence, not declared identity.</a:t>
            </a:r>
            <a:endParaRPr lang="en-US" sz="1120" dirty="0"/>
          </a:p>
        </p:txBody>
      </p:sp>
      <p:sp>
        <p:nvSpPr>
          <p:cNvPr id="12" name="Shape 9"/>
          <p:cNvSpPr/>
          <p:nvPr/>
        </p:nvSpPr>
        <p:spPr>
          <a:xfrm>
            <a:off x="6217920" y="1874520"/>
            <a:ext cx="2331720" cy="3063240"/>
          </a:xfrm>
          <a:prstGeom prst="roundRect">
            <a:avLst>
              <a:gd name="adj" fmla="val 3137"/>
            </a:avLst>
          </a:prstGeom>
          <a:solidFill>
            <a:srgbClr val="081A2A">
              <a:alpha val="95000"/>
            </a:srgbClr>
          </a:solidFill>
          <a:ln w="12700">
            <a:solidFill>
              <a:srgbClr val="FFBE4D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3" name="Text 10"/>
          <p:cNvSpPr/>
          <p:nvPr/>
        </p:nvSpPr>
        <p:spPr>
          <a:xfrm>
            <a:off x="6382512" y="212140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8FB"/>
                </a:solidFill>
              </a:rPr>
              <a:t>Validate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382512" y="274320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B5C4D3"/>
                </a:solidFill>
              </a:rPr>
              <a:t>Compare actual identity against expected role, location, ownership, and policy.</a:t>
            </a:r>
            <a:endParaRPr lang="en-US" sz="1120" dirty="0"/>
          </a:p>
        </p:txBody>
      </p:sp>
      <p:sp>
        <p:nvSpPr>
          <p:cNvPr id="15" name="Shape 12"/>
          <p:cNvSpPr/>
          <p:nvPr/>
        </p:nvSpPr>
        <p:spPr>
          <a:xfrm>
            <a:off x="9006840" y="1874520"/>
            <a:ext cx="2331720" cy="3063240"/>
          </a:xfrm>
          <a:prstGeom prst="roundRect">
            <a:avLst>
              <a:gd name="adj" fmla="val 3137"/>
            </a:avLst>
          </a:prstGeom>
          <a:solidFill>
            <a:srgbClr val="081A2A">
              <a:alpha val="95000"/>
            </a:srgbClr>
          </a:solidFill>
          <a:ln w="12700">
            <a:solidFill>
              <a:srgbClr val="9A7DFF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9171432" y="212140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8FB"/>
                </a:solidFill>
              </a:rPr>
              <a:t>Enforce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9171432" y="274320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B5C4D3"/>
                </a:solidFill>
              </a:rPr>
              <a:t>Enable trust decisions, alerting, remediation guidance, and orchestration through existing tools.</a:t>
            </a:r>
            <a:endParaRPr lang="en-US" sz="1120" dirty="0"/>
          </a:p>
        </p:txBody>
      </p:sp>
      <p:sp>
        <p:nvSpPr>
          <p:cNvPr id="18" name="Text 15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03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1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Use case coverage map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07899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The same hardware-trust foundation applies across multiple risk categories.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94360" y="1737360"/>
            <a:ext cx="3246120" cy="1737360"/>
          </a:xfrm>
          <a:prstGeom prst="roundRect">
            <a:avLst>
              <a:gd name="adj" fmla="val 4211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6" name="Text 4"/>
          <p:cNvSpPr/>
          <p:nvPr/>
        </p:nvSpPr>
        <p:spPr>
          <a:xfrm>
            <a:off x="795528" y="19019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Supply chain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95528" y="233172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Counterfeit / tampered devices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OEM masquerade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Pre-installed hardware implants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43400" y="1737360"/>
            <a:ext cx="3246120" cy="1737360"/>
          </a:xfrm>
          <a:prstGeom prst="roundRect">
            <a:avLst>
              <a:gd name="adj" fmla="val 4211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9" name="Text 7"/>
          <p:cNvSpPr/>
          <p:nvPr/>
        </p:nvSpPr>
        <p:spPr>
          <a:xfrm>
            <a:off x="4544568" y="19019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Workforce &amp; insider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44568" y="233172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Internal abusers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Unauthorized peripherals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Policy bypass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092440" y="1737360"/>
            <a:ext cx="3246120" cy="1737360"/>
          </a:xfrm>
          <a:prstGeom prst="roundRect">
            <a:avLst>
              <a:gd name="adj" fmla="val 4211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10"/>
          <p:cNvSpPr/>
          <p:nvPr/>
        </p:nvSpPr>
        <p:spPr>
          <a:xfrm>
            <a:off x="8293608" y="19019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Network &amp; branch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293608" y="233172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Rogue devices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Shadow IT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Unmanaged switches / bridges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94360" y="3840480"/>
            <a:ext cx="3246120" cy="1737360"/>
          </a:xfrm>
          <a:prstGeom prst="roundRect">
            <a:avLst>
              <a:gd name="adj" fmla="val 4211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9A7DFF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5" name="Text 13"/>
          <p:cNvSpPr/>
          <p:nvPr/>
        </p:nvSpPr>
        <p:spPr>
          <a:xfrm>
            <a:off x="795528" y="400507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Endpoint &amp; USB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95528" y="443484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BadUSB / HID emulation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IP-KVM / remote access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Agentless devices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343400" y="3840480"/>
            <a:ext cx="3246120" cy="1737360"/>
          </a:xfrm>
          <a:prstGeom prst="roundRect">
            <a:avLst>
              <a:gd name="adj" fmla="val 4211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8" name="Text 16"/>
          <p:cNvSpPr/>
          <p:nvPr/>
        </p:nvSpPr>
        <p:spPr>
          <a:xfrm>
            <a:off x="4544568" y="400507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Critical environments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544568" y="443484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OT/ICS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Healthcare IoMT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ATM / POS / kiosks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092440" y="3840480"/>
            <a:ext cx="3246120" cy="1737360"/>
          </a:xfrm>
          <a:prstGeom prst="roundRect">
            <a:avLst>
              <a:gd name="adj" fmla="val 4211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B8FF3C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1" name="Text 19"/>
          <p:cNvSpPr/>
          <p:nvPr/>
        </p:nvSpPr>
        <p:spPr>
          <a:xfrm>
            <a:off x="8293608" y="400507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Operations &amp; governance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293608" y="443484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M&amp;A inventory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Compliance evidence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Asset lifecycle validation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04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6" name="Sepio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cinematic_cyber_tech_scene_a_close_up_of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1. Hardware supply-chain attacks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Tampered device introduced before deployment  •  Golden image looks clean while hardware is compromised  •  Device passes procurement paperwork but fails physical trust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Tampered device introduced before deployment
• Golden image looks clean while hardware is compromised
• Device passes procurement paperwork but fails physical trust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EDR sees OS state, not hardware origin
• NAC often trusts MAC/OUI or certificates
• CMDB records can inherit supplier claims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Fingerprint device using AssetDNA
• Compare physical identity to approved baseline
• Flag mismatch before trust is granted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Reduce counterfeit and implant risk
• Protect regulated procurement chains
• Create evidence for supplier assurance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05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cinematic_cyber_tech_scene_a_close_up_of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2. Counterfeit or OEM-masquerading devices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Device claims a trusted brand or model  •  MAC address and certificates look legitimate  •  Hidden OEM lineage creates Section 889-style risk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Device claims a trusted brand or model
• MAC address and certificates look legitimate
• Hidden OEM lineage creates Section 889-style risk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Declared attributes can be cloned or spoofed
• Inventory tools normalize by vendor claims
• Traffic may appear normal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Validate physical identity independent of labels
• Expose device identity conflicts
• Correlate identity with policy and asset owner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Find banned or risky equipment
• Reduce compliance exposure
• Avoid trust based on paperwork alone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06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realistic_office_interior_scene_viewe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3. Rogue network devices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Unauthorized device connected to live port  •  Small implant, access point, bridge, or mini switch added  •  Rogue device lives below the radar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Unauthorized device connected to live port
• Small implant, access point, bridge, or mini switch added
• Rogue device lives below the radar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No agent to detect
• May not generate suspicious traffic initially
• MAC/IP can be changed instantly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Discover at infrastructure edge
• Locate exact switch/AP/port context
• Alert on unknown or policy-violating hardware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Accelerate containment
• Give IT the exact physical location
• Reduce dwell time for hardware attacks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07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4. Shadow IT and unmanaged assets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Teams add devices outside IT process  •  Lab equipment, printers, cameras, IoT, or test gear remains unmanaged  •  Inventory becomes incomplete and stale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Teams add devices outside IT process
• Lab equipment, printers, cameras, IoT, or test gear remains unmanaged
• Inventory becomes incomplete and stale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CMDB depends on manual onboarding
• EDR only covers supported endpoints
• Scanners miss dormant or segmented devices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Continuously discover connected hardware
• Classify and tag assets at scale
• Validate location, ownership, and expected behavior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Build authoritative inventory
• Reduce audit gaps
• Bring unmanaged assets into governance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08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moody_cinematic_close_up_tech_scene_over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5. Internal abusers and policy bypass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Authorized user connects unauthorized hardware  •  Employee uses USB storage, rogue AP, or tethering device  •  Insider creates hidden path for exfiltration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Authorized user connects unauthorized hardware
• Employee uses USB storage, rogue AP, or tethering device
• Insider creates hidden path for exfiltration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User identity is trusted after login
• Peripheral events may lack context
• Intent may look like normal work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Validate hardware attached to trusted hosts or ports
• Detect deviations from allowed device classes
• Map user/workstation/location for response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Reduce insider risk
• Enforce least privilege at device layer
• Support investigations with physical evidence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09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6. EDR/XDR coverage gaps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Devices exist without agents  •  Unsupported OS, guest device, IoT, printer, OT endpoint, or appliance  •  Attacker targets unmanaged assets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Devices exist without agents
• Unsupported OS, guest device, IoT, printer, OT endpoint, or appliance
• Attacker targets unmanaged assets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EDR protects only where the agent exists
• XDR correlates signals after telemetry exists
• Agent deployment status does not equal asset truth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Show every device without relying on agents
• Identify assets missing EDR coverage
• Feed findings into EDR/XDR and IT workflows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Expand protection coverage
• Drive remediation and license expansion
• Prevent blind spots from becoming attack paths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10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7. NAC bypass and identity spoofing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Device spoofs MAC/OUI or borrows credentials  •  Endpoint profile matches allowed device type  •  Attacker abuses allowlists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Device spoofs MAC/OUI or borrows credentials
• Endpoint profile matches allowed device type
• Attacker abuses allowlists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NAC often relies on network identity and posture checks
• MAC and hostname are easy to spoof
• Credentials do not prove hardware authenticity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Add physical-layer identity verification to access decisions
• Detect device identity mismatch
• Trigger NAC/SOAR actions when trust fails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Strengthen Zero Trust access
• Reduce spoofing risk
• Make NAC decisions hardware-aware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11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moody_cinematic_close_up_tech_scene_over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8. BadUSB / Rubber Ducky / HID emulation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Malicious USB acts like a keyboard or trusted peripheral  •  Payload executes through keystrokes  •  Device identity is intentionally deceptive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Malicious USB acts like a keyboard or trusted peripheral
• Payload executes through keystrokes
• Device identity is intentionally deceptive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HID devices are often permitted
• Software may see a normal keyboard
• Behavior may happen too fast for manual response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Classify USB peripherals by hardware identity
• Detect unexpected peripheral classes
• Support policies per user, host, location, and device type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Reduce USB attack surface
• Prevent trusted-interface abuse
• Improve endpoint peripheral governance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12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moody_cinematic_close_up_tech_scene_over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9. IP-KVM and remote-control hardware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External remote-access hardware is attached to a server or workstation  •  Device emulates keyboard/mouse/video path  •  Bypasses software remote-access controls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External remote-access hardware is attached to a server or workstation
• Device emulates keyboard/mouse/video path
• Bypasses software remote-access controls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EDR may see legitimate keyboard/mouse input
• Network tools may see a generic device
• Physical presence is the attack channel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Discover and classify connected remote-access hardware
• Validate whether such devices are authorized
• Locate where they are connected for removal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Prevent hidden remote-access paths
• Protect admin workstations and servers
• Strengthen privileged access assurance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13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realistic_office_interior_scene_viewe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10. Unmanaged switches, bridges, and rogue APs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Mini switch or wireless bridge creates an unauthorized segment  •  Multiple devices hide behind one approved connection  •  Network topology becomes inaccurate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Mini switch or wireless bridge creates an unauthorized segment
• Multiple devices hide behind one approved connection
• Network topology becomes inaccurate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Traffic tools see aggregated or indirect activity
• CMDB has no record of physical topology change
• Basic NAC sees a known upstream device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Detect physical topology and infrastructure changes
• Surface unexpected downstream devices
• Map edge-port location and device relationships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Eliminate hidden network paths
• Restore accurate topology
• Reduce lateral movement opportunities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14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realistic_office_interior_scene_viewe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11. ATM, POS, kiosk, and branch protection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Black-box device added to ATM/POS network  •  Peripheral tampering or rogue connectivity in branch environment  •  Remote site has limited technical staff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Black-box device added to ATM/POS network
• Peripheral tampering or rogue connectivity in branch environment
• Remote site has limited technical staff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Branch devices are distributed and heterogeneous
• Traffic inspection is hard and costly at scale
• Local response may be slow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Provide trafficless hardware discovery
• Locate device to exact branch/port context
• Enable centralized policy and response workflows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Reduce fraud and jackpotting exposure
• Improve branch security operations
• Protect revenue-generating endpoints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15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12. OT/ICS and manufacturing environments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Unapproved engineering workstation, converter, PLC accessory, or IIoT device  •  Legacy OS and fragile operations cannot tolerate scanning  •  Unauthorized hardware disrupts safety and uptime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Unapproved engineering workstation, converter, PLC accessory, or IIoT device
• Legacy OS and fragile operations cannot tolerate scanning
• Unauthorized hardware disrupts safety and uptime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Active scans can be risky
• Agents are often impossible
• Traffic visibility alone does not validate hardware identity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Discover without traffic inspection or active endpoint scanning
• Classify assets across IT/OT boundaries
• Validate device role and location against policy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Improve OT visibility without operational disruption
• Support segmentation and incident response
• Reduce unauthorized hardware risk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16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13. Healthcare IoMT and clinical device sprawl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Medical devices, carts, cameras, and peripherals proliferate  •  Shared clinical spaces introduce unmanaged assets  •  Patient safety and privacy depend on accurate inventory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Medical devices, carts, cameras, and peripherals proliferate
• Shared clinical spaces introduce unmanaged assets
• Patient safety and privacy depend on accurate inventory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Agents rarely supported on IoMT
• Clinical devices move locations
• Traditional scans can create operational concerns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Continuously identify and locate hardware assets
• Maintain context even when devices move
• Separate trusted clinical assets from unknown hardware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Improve IoMT governance
• Support compliance and incident readiness
• Reduce risk without disrupting care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17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14. Datacenter and cloud-edge infrastructure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Unauthorized console, management, network, or test device appears in a high-value environment  •  Misplaced hardware creates hidden access path  •  Scale makes manual audits impractical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Unauthorized console, management, network, or test device appears in a high-value environment
• Misplaced hardware creates hidden access path
• Scale makes manual audits impractical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Datacenter inventory often lags physical reality
• Management ports and peripherals are overlooked
• Telemetry depends on installed tools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Create hardware-level inventory across racks, switches, and hosts
• Detect anomalous connections at the physical edge
• Integrate with CMDB/SIEM/SOAR for workflows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Protect crown-jewel infrastructure
• Accelerate audits and change validation
• Reduce unauthorized access paths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18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cinematic_cyber_tech_scene_a_close_up_of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15. Site consolidation, and unknown environments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Consolidated networks contain unknown devices and legacy assets  •  Security teams inherit unmanaged hardware risk  •  Integration creates fast-moving blind spots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Consolidated networks contain unknown devices and legacy assets
• Security teams inherit unmanaged hardware risk
• Integration creates fast-moving blind spots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CMDBs are incomplete or incompatible
• Agents take time to deploy
• Discovery projects are manual and fragmented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Rapidly establish baseline hardware inventory
• Identify unmanaged, risky, or policy-violating devices
• Prioritize remediation by location and device class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Compress due-diligence timelines
• Reduce integration risk
• Create a single hardware truth layer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19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cinematic_cyber_tech_scene_a_close_up_of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16. Compliance evidence and audit readiness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Auditors ask for proof of asset control, not just policy statements  •  Unknown hardware undermines security attestations  •  Regulations require demonstrable risk management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Auditors ask for proof of asset control, not just policy statements
• Unknown hardware undermines security attestations
• Regulations require demonstrable risk management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Static inventory snapshots age quickly
• Manual evidence collection is expensive
• Logs rarely prove physical device authenticity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Provide continuous inventory and policy evidence
• Show location, identity, and trust status
• Support compliance mapping through integrations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Strengthen audit defensibility
• Reduce manual evidence collection
• Turn hardware visibility into governance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20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From detection to action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07899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ZTHA turns hardware identity into an operational workflow.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66928" y="1874520"/>
            <a:ext cx="1938528" cy="2194560"/>
          </a:xfrm>
          <a:prstGeom prst="roundRect">
            <a:avLst>
              <a:gd name="adj" fmla="val 3774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253346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6" name="Text 4"/>
          <p:cNvSpPr/>
          <p:nvPr/>
        </p:nvSpPr>
        <p:spPr>
          <a:xfrm>
            <a:off x="73152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F49D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542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Detect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2971800"/>
            <a:ext cx="1554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5C4D3"/>
                </a:solidFill>
              </a:rPr>
              <a:t>Unknown or mismatched device appears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2852928" y="1874520"/>
            <a:ext cx="1938528" cy="2194560"/>
          </a:xfrm>
          <a:prstGeom prst="roundRect">
            <a:avLst>
              <a:gd name="adj" fmla="val 3774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253346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0" name="Text 8"/>
          <p:cNvSpPr/>
          <p:nvPr/>
        </p:nvSpPr>
        <p:spPr>
          <a:xfrm>
            <a:off x="301752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F49D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017520" y="2542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Locate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017520" y="2971800"/>
            <a:ext cx="1554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5C4D3"/>
                </a:solidFill>
              </a:rPr>
              <a:t>Exact switch/AP/USB/host context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5138928" y="1874520"/>
            <a:ext cx="1938528" cy="2194560"/>
          </a:xfrm>
          <a:prstGeom prst="roundRect">
            <a:avLst>
              <a:gd name="adj" fmla="val 3774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253346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4" name="Text 12"/>
          <p:cNvSpPr/>
          <p:nvPr/>
        </p:nvSpPr>
        <p:spPr>
          <a:xfrm>
            <a:off x="530352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F49D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303520" y="2542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Validate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303520" y="2971800"/>
            <a:ext cx="1554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5C4D3"/>
                </a:solidFill>
              </a:rPr>
              <a:t>Compare to role, owner, location and policy</a:t>
            </a:r>
            <a:endParaRPr lang="en-US" sz="1020" dirty="0"/>
          </a:p>
        </p:txBody>
      </p:sp>
      <p:sp>
        <p:nvSpPr>
          <p:cNvPr id="17" name="Shape 15"/>
          <p:cNvSpPr/>
          <p:nvPr/>
        </p:nvSpPr>
        <p:spPr>
          <a:xfrm>
            <a:off x="7424928" y="1874520"/>
            <a:ext cx="1938528" cy="2194560"/>
          </a:xfrm>
          <a:prstGeom prst="roundRect">
            <a:avLst>
              <a:gd name="adj" fmla="val 3774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8" name="Text 16"/>
          <p:cNvSpPr/>
          <p:nvPr/>
        </p:nvSpPr>
        <p:spPr>
          <a:xfrm>
            <a:off x="758952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F49D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589520" y="2542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Respond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589520" y="2971800"/>
            <a:ext cx="1554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5C4D3"/>
                </a:solidFill>
              </a:rPr>
              <a:t>Alert, ticket, isolate port, invoke SOAR/NAC</a:t>
            </a:r>
            <a:endParaRPr lang="en-US" sz="1020" dirty="0"/>
          </a:p>
        </p:txBody>
      </p:sp>
      <p:sp>
        <p:nvSpPr>
          <p:cNvPr id="21" name="Shape 19"/>
          <p:cNvSpPr/>
          <p:nvPr/>
        </p:nvSpPr>
        <p:spPr>
          <a:xfrm>
            <a:off x="9710928" y="1874520"/>
            <a:ext cx="1938528" cy="2194560"/>
          </a:xfrm>
          <a:prstGeom prst="roundRect">
            <a:avLst>
              <a:gd name="adj" fmla="val 3774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253346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22" name="Text 20"/>
          <p:cNvSpPr/>
          <p:nvPr/>
        </p:nvSpPr>
        <p:spPr>
          <a:xfrm>
            <a:off x="987552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F49D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875520" y="2542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Learn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875520" y="2971800"/>
            <a:ext cx="1554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5C4D3"/>
                </a:solidFill>
              </a:rPr>
              <a:t>Update baseline and policy for future enforcement</a:t>
            </a:r>
            <a:endParaRPr lang="en-US" sz="1020" dirty="0"/>
          </a:p>
        </p:txBody>
      </p:sp>
      <p:sp>
        <p:nvSpPr>
          <p:cNvPr id="25" name="Text 23"/>
          <p:cNvSpPr/>
          <p:nvPr/>
        </p:nvSpPr>
        <p:spPr>
          <a:xfrm>
            <a:off x="1097280" y="502920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F4F8FB"/>
                </a:solidFill>
              </a:rPr>
              <a:t>Operational principle: do not grant trust because a device looks familiar — grant trust because its hardware identity is verified and policy-valid.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21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9" name="Sepio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Use case prioritization matrix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07899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Where Sepio typically creates fastest value.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7240" y="1691640"/>
            <a:ext cx="10652760" cy="777240"/>
          </a:xfrm>
          <a:prstGeom prst="roundRect">
            <a:avLst>
              <a:gd name="adj" fmla="val 9412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6" name="Text 4"/>
          <p:cNvSpPr/>
          <p:nvPr/>
        </p:nvSpPr>
        <p:spPr>
          <a:xfrm>
            <a:off x="1005840" y="185623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F4F8FB"/>
                </a:solidFill>
              </a:rPr>
              <a:t>High urgency / high visibility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069080" y="1847088"/>
            <a:ext cx="6903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B5C4D3"/>
                </a:solidFill>
              </a:rPr>
              <a:t>Rogue devices, EDR gaps, NAC bypass, USB/HID, IP-KVM</a:t>
            </a:r>
            <a:endParaRPr lang="en-US" sz="1220" dirty="0"/>
          </a:p>
        </p:txBody>
      </p:sp>
      <p:sp>
        <p:nvSpPr>
          <p:cNvPr id="8" name="Shape 6"/>
          <p:cNvSpPr/>
          <p:nvPr/>
        </p:nvSpPr>
        <p:spPr>
          <a:xfrm>
            <a:off x="777240" y="2715768"/>
            <a:ext cx="10652760" cy="777240"/>
          </a:xfrm>
          <a:prstGeom prst="roundRect">
            <a:avLst>
              <a:gd name="adj" fmla="val 9412"/>
            </a:avLst>
          </a:prstGeom>
          <a:solidFill>
            <a:srgbClr val="0A1A2A">
              <a:alpha val="95000"/>
            </a:srgbClr>
          </a:solidFill>
          <a:ln w="12700">
            <a:solidFill>
              <a:srgbClr val="FFBE4D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9" name="Text 7"/>
          <p:cNvSpPr/>
          <p:nvPr/>
        </p:nvSpPr>
        <p:spPr>
          <a:xfrm>
            <a:off x="1005840" y="288036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F4F8FB"/>
                </a:solidFill>
              </a:rPr>
              <a:t>High compliance exposure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069080" y="2871216"/>
            <a:ext cx="6903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B5C4D3"/>
                </a:solidFill>
              </a:rPr>
              <a:t>Supply chain, counterfeit/OEM masquerade, Section 889-style risks, audit evidence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777240" y="3739896"/>
            <a:ext cx="10652760" cy="777240"/>
          </a:xfrm>
          <a:prstGeom prst="roundRect">
            <a:avLst>
              <a:gd name="adj" fmla="val 9412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10"/>
          <p:cNvSpPr/>
          <p:nvPr/>
        </p:nvSpPr>
        <p:spPr>
          <a:xfrm>
            <a:off x="1005840" y="3904488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F4F8FB"/>
                </a:solidFill>
              </a:rPr>
              <a:t>High operational scale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069080" y="3895344"/>
            <a:ext cx="6903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B5C4D3"/>
                </a:solidFill>
              </a:rPr>
              <a:t>Shadow IT, Consolidated inventory, datacenter, branch/POS/ATM</a:t>
            </a:r>
            <a:endParaRPr lang="en-US" sz="1220" dirty="0"/>
          </a:p>
        </p:txBody>
      </p:sp>
      <p:sp>
        <p:nvSpPr>
          <p:cNvPr id="14" name="Shape 12"/>
          <p:cNvSpPr/>
          <p:nvPr/>
        </p:nvSpPr>
        <p:spPr>
          <a:xfrm>
            <a:off x="777240" y="4764024"/>
            <a:ext cx="10652760" cy="777240"/>
          </a:xfrm>
          <a:prstGeom prst="roundRect">
            <a:avLst>
              <a:gd name="adj" fmla="val 9412"/>
            </a:avLst>
          </a:prstGeom>
          <a:solidFill>
            <a:srgbClr val="0A1A2A">
              <a:alpha val="95000"/>
            </a:srgbClr>
          </a:solidFill>
          <a:ln w="12700">
            <a:solidFill>
              <a:srgbClr val="31F49D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5" name="Text 13"/>
          <p:cNvSpPr/>
          <p:nvPr/>
        </p:nvSpPr>
        <p:spPr>
          <a:xfrm>
            <a:off x="1005840" y="4928616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F4F8FB"/>
                </a:solidFill>
              </a:rPr>
              <a:t>High safety / continuity sensitivity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069080" y="4919472"/>
            <a:ext cx="6903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B5C4D3"/>
                </a:solidFill>
              </a:rPr>
              <a:t>OT/ICS, healthcare IoMT, critical infrastructure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22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0" name="Sepio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1148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Value by stakeholder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107899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2344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The same platform speaks to different priorities.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2423160" cy="3017520"/>
          </a:xfrm>
          <a:prstGeom prst="roundRect">
            <a:avLst>
              <a:gd name="adj" fmla="val 3019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Text 4"/>
          <p:cNvSpPr/>
          <p:nvPr/>
        </p:nvSpPr>
        <p:spPr>
          <a:xfrm>
            <a:off x="850392" y="207568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F4F8FB"/>
                </a:solidFill>
              </a:rPr>
              <a:t>CISO / Risk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50392" y="2651760"/>
            <a:ext cx="2011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Close hardware blind spots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Extend Zero Trust to device identity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Demonstrate governance</a:t>
            </a:r>
            <a:endParaRPr lang="en-US" sz="1070" dirty="0"/>
          </a:p>
        </p:txBody>
      </p:sp>
      <p:sp>
        <p:nvSpPr>
          <p:cNvPr id="9" name="Shape 6"/>
          <p:cNvSpPr/>
          <p:nvPr/>
        </p:nvSpPr>
        <p:spPr>
          <a:xfrm>
            <a:off x="3502152" y="1828800"/>
            <a:ext cx="2423160" cy="3017520"/>
          </a:xfrm>
          <a:prstGeom prst="roundRect">
            <a:avLst>
              <a:gd name="adj" fmla="val 3019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0" name="Text 7"/>
          <p:cNvSpPr/>
          <p:nvPr/>
        </p:nvSpPr>
        <p:spPr>
          <a:xfrm>
            <a:off x="3666744" y="207568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F4F8FB"/>
                </a:solidFill>
              </a:rPr>
              <a:t>SecOps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3666744" y="2651760"/>
            <a:ext cx="2011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Prioritize unknown devices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Locate assets quickly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Trigger SIEM/SOAR workflows</a:t>
            </a:r>
            <a:endParaRPr lang="en-US" sz="1070" dirty="0"/>
          </a:p>
        </p:txBody>
      </p:sp>
      <p:sp>
        <p:nvSpPr>
          <p:cNvPr id="12" name="Shape 9"/>
          <p:cNvSpPr/>
          <p:nvPr/>
        </p:nvSpPr>
        <p:spPr>
          <a:xfrm>
            <a:off x="6318504" y="1828800"/>
            <a:ext cx="2423160" cy="3017520"/>
          </a:xfrm>
          <a:prstGeom prst="roundRect">
            <a:avLst>
              <a:gd name="adj" fmla="val 3019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3" name="Text 10"/>
          <p:cNvSpPr/>
          <p:nvPr/>
        </p:nvSpPr>
        <p:spPr>
          <a:xfrm>
            <a:off x="6483096" y="207568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F4F8FB"/>
                </a:solidFill>
              </a:rPr>
              <a:t>IT / Network Ops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6483096" y="2651760"/>
            <a:ext cx="2011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Authoritative inventory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Less manual discovery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No taps/probes/traffic inspection</a:t>
            </a:r>
            <a:endParaRPr lang="en-US" sz="1070" dirty="0"/>
          </a:p>
        </p:txBody>
      </p:sp>
      <p:sp>
        <p:nvSpPr>
          <p:cNvPr id="15" name="Shape 12"/>
          <p:cNvSpPr/>
          <p:nvPr/>
        </p:nvSpPr>
        <p:spPr>
          <a:xfrm>
            <a:off x="9134856" y="1828800"/>
            <a:ext cx="2423160" cy="3017520"/>
          </a:xfrm>
          <a:prstGeom prst="roundRect">
            <a:avLst>
              <a:gd name="adj" fmla="val 3019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9A7DFF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9299448" y="207568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F4F8FB"/>
                </a:solidFill>
              </a:rPr>
              <a:t>Compliance / Audit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9299448" y="2651760"/>
            <a:ext cx="2011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Continuous evidence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Traceable policy exceptions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Reduced audit scramble</a:t>
            </a:r>
            <a:endParaRPr lang="en-US" sz="1070" dirty="0"/>
          </a:p>
        </p:txBody>
      </p:sp>
      <p:sp>
        <p:nvSpPr>
          <p:cNvPr id="18" name="Text 15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23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1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641A5F-9E58-D9AD-A798-5A0A14AEA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264364-B68F-CAD5-8629-1107F9ECE874}"/>
              </a:ext>
            </a:extLst>
          </p:cNvPr>
          <p:cNvSpPr txBox="1"/>
          <p:nvPr/>
        </p:nvSpPr>
        <p:spPr>
          <a:xfrm>
            <a:off x="557784" y="539496"/>
            <a:ext cx="10872216" cy="4924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2600" b="1">
                <a:solidFill>
                  <a:srgbClr val="F4F8FB"/>
                </a:solidFill>
                <a:effectLst/>
              </a:rPr>
              <a:t>Security – AssetDNA (Fingerprint) Background</a:t>
            </a:r>
            <a:endParaRPr lang="he-IL" sz="2600" b="1">
              <a:solidFill>
                <a:srgbClr val="F4F8FB"/>
              </a:solidFill>
              <a:effectLst/>
            </a:endParaRPr>
          </a:p>
        </p:txBody>
      </p:sp>
      <p:sp>
        <p:nvSpPr>
          <p:cNvPr id="61" name="Accent Line"/>
          <p:cNvSpPr/>
          <p:nvPr/>
        </p:nvSpPr>
        <p:spPr>
          <a:xfrm>
            <a:off x="557784" y="1200000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85EDE-C005-9E5D-A55B-4836C15BB7D9}"/>
              </a:ext>
            </a:extLst>
          </p:cNvPr>
          <p:cNvSpPr txBox="1"/>
          <p:nvPr/>
        </p:nvSpPr>
        <p:spPr>
          <a:xfrm>
            <a:off x="557784" y="1463150"/>
            <a:ext cx="10123110" cy="4150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MAC Addresses seen on a switch port represents all the devices that are connected through that port </a:t>
            </a:r>
            <a:b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</a:b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(but suffers from the effects of cascading… aging… etc.)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Port Fingerprints represents only the “first” device that is physically connected to the port</a:t>
            </a:r>
          </a:p>
        </p:txBody>
      </p:sp>
      <p:sp>
        <p:nvSpPr>
          <p:cNvPr id="62" name="Diagram Card BG"/>
          <p:cNvSpPr/>
          <p:nvPr/>
        </p:nvSpPr>
        <p:spPr>
          <a:xfrm>
            <a:off x="2500000" y="1350000"/>
            <a:ext cx="9200000" cy="2750000"/>
          </a:xfrm>
          <a:prstGeom prst="roundRect">
            <a:avLst>
              <a:gd name="adj" fmla="val 2807"/>
            </a:avLst>
          </a:prstGeom>
          <a:solidFill>
            <a:srgbClr val="0B1E31">
              <a:alpha val="85000"/>
            </a:srgbClr>
          </a:solidFill>
          <a:ln w="12700">
            <a:solidFill>
              <a:srgbClr val="31F49D">
                <a:alpha val="3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552662-4B68-46EC-A9E9-7A18EC1454BC}"/>
              </a:ext>
            </a:extLst>
          </p:cNvPr>
          <p:cNvGrpSpPr/>
          <p:nvPr/>
        </p:nvGrpSpPr>
        <p:grpSpPr>
          <a:xfrm>
            <a:off x="2677415" y="1519497"/>
            <a:ext cx="5755374" cy="2379276"/>
            <a:chOff x="2677415" y="1519497"/>
            <a:chExt cx="5755374" cy="2379276"/>
          </a:xfrm>
        </p:grpSpPr>
        <p:pic>
          <p:nvPicPr>
            <p:cNvPr id="4" name="Picture 3" descr="Cisco Small Business Smart SF200-24FP Switch managed 24x10/100 ...">
              <a:extLst>
                <a:ext uri="{FF2B5EF4-FFF2-40B4-BE49-F238E27FC236}">
                  <a16:creationId xmlns:a16="http://schemas.microsoft.com/office/drawing/2014/main" id="{6DACD6F7-551C-B4FA-7A96-89044DCE15B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72" b="26060"/>
            <a:stretch/>
          </p:blipFill>
          <p:spPr bwMode="auto">
            <a:xfrm>
              <a:off x="4248041" y="1703507"/>
              <a:ext cx="2965564" cy="698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A5279E1-1AAC-9A89-4AEC-F2BD3A75A00D}"/>
                </a:ext>
              </a:extLst>
            </p:cNvPr>
            <p:cNvCxnSpPr>
              <a:cxnSpLocks/>
            </p:cNvCxnSpPr>
            <p:nvPr/>
          </p:nvCxnSpPr>
          <p:spPr>
            <a:xfrm>
              <a:off x="6726930" y="2158756"/>
              <a:ext cx="0" cy="386380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2C61462-4039-2DF9-3B38-29742F91BC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26930" y="2526718"/>
              <a:ext cx="1435950" cy="18418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pic>
          <p:nvPicPr>
            <p:cNvPr id="10" name="Picture 26" descr="Workstations | Up to 39% Off Workstations | Lenovo US">
              <a:extLst>
                <a:ext uri="{FF2B5EF4-FFF2-40B4-BE49-F238E27FC236}">
                  <a16:creationId xmlns:a16="http://schemas.microsoft.com/office/drawing/2014/main" id="{CAF5D1E8-7C85-A28D-6B98-5D815EFDBB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565" b="10483"/>
            <a:stretch/>
          </p:blipFill>
          <p:spPr bwMode="auto">
            <a:xfrm>
              <a:off x="7768168" y="1908994"/>
              <a:ext cx="664621" cy="9510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8BDAB53-AFDB-7D40-5C6F-1ABD185C7AF1}"/>
                </a:ext>
              </a:extLst>
            </p:cNvPr>
            <p:cNvCxnSpPr>
              <a:cxnSpLocks/>
            </p:cNvCxnSpPr>
            <p:nvPr/>
          </p:nvCxnSpPr>
          <p:spPr>
            <a:xfrm>
              <a:off x="6422130" y="2073516"/>
              <a:ext cx="0" cy="1227270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EBF62C1-8CF7-EBE9-7E17-CCE00F65CB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4530" y="3453186"/>
              <a:ext cx="807300" cy="0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pic>
          <p:nvPicPr>
            <p:cNvPr id="13" name="Picture 22" descr="Dell Inspiron 15 5000 Laptop | Dell USA">
              <a:extLst>
                <a:ext uri="{FF2B5EF4-FFF2-40B4-BE49-F238E27FC236}">
                  <a16:creationId xmlns:a16="http://schemas.microsoft.com/office/drawing/2014/main" id="{45381E5E-A2AE-9228-ACD2-C7BF91E3B0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3790" y="3160701"/>
              <a:ext cx="879629" cy="617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4" descr="Phones &amp; Devices | Avaya IX IP Phone J169">
              <a:extLst>
                <a:ext uri="{FF2B5EF4-FFF2-40B4-BE49-F238E27FC236}">
                  <a16:creationId xmlns:a16="http://schemas.microsoft.com/office/drawing/2014/main" id="{2E9CB6A9-79B7-8E68-A2D1-62F927F9A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380" y="3102956"/>
              <a:ext cx="851850" cy="617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A49D8D8-0DC0-65F0-B3EA-D55667DB70DD}"/>
                </a:ext>
              </a:extLst>
            </p:cNvPr>
            <p:cNvCxnSpPr>
              <a:cxnSpLocks/>
            </p:cNvCxnSpPr>
            <p:nvPr/>
          </p:nvCxnSpPr>
          <p:spPr>
            <a:xfrm>
              <a:off x="5968474" y="2180735"/>
              <a:ext cx="0" cy="593739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75C6782-A843-75B5-ADF3-D28A55E94B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2524" y="2774474"/>
              <a:ext cx="1435950" cy="18418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pic>
          <p:nvPicPr>
            <p:cNvPr id="17" name="Picture 4" descr="Cisco 3560-CX Series 12-Port Compact Power over Ethernet Switch">
              <a:extLst>
                <a:ext uri="{FF2B5EF4-FFF2-40B4-BE49-F238E27FC236}">
                  <a16:creationId xmlns:a16="http://schemas.microsoft.com/office/drawing/2014/main" id="{548DE497-A49E-EEE6-03BC-9EB5AABA38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409" b="32033"/>
            <a:stretch/>
          </p:blipFill>
          <p:spPr bwMode="auto">
            <a:xfrm>
              <a:off x="3741049" y="2535677"/>
              <a:ext cx="1509449" cy="521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1A33164-D31F-8C6A-9FED-211D81803146}"/>
                </a:ext>
              </a:extLst>
            </p:cNvPr>
            <p:cNvCxnSpPr>
              <a:cxnSpLocks/>
            </p:cNvCxnSpPr>
            <p:nvPr/>
          </p:nvCxnSpPr>
          <p:spPr>
            <a:xfrm>
              <a:off x="4126934" y="2857143"/>
              <a:ext cx="0" cy="443643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pic>
          <p:nvPicPr>
            <p:cNvPr id="19" name="Picture 30" descr="P3225-VMkII Axis HDTV Fixed Dome Network Camera - Industrial ...">
              <a:extLst>
                <a:ext uri="{FF2B5EF4-FFF2-40B4-BE49-F238E27FC236}">
                  <a16:creationId xmlns:a16="http://schemas.microsoft.com/office/drawing/2014/main" id="{8EDAC09C-972C-68A4-EA2F-E6731B0043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1951" y="3132590"/>
              <a:ext cx="529274" cy="529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B860738-792D-04B6-BEC4-5EA4776CBF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95773" y="3581180"/>
              <a:ext cx="463427" cy="0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496E392-4CF5-9C9B-3406-E850D0412250}"/>
                </a:ext>
              </a:extLst>
            </p:cNvPr>
            <p:cNvCxnSpPr>
              <a:cxnSpLocks/>
            </p:cNvCxnSpPr>
            <p:nvPr/>
          </p:nvCxnSpPr>
          <p:spPr>
            <a:xfrm>
              <a:off x="4495773" y="2869208"/>
              <a:ext cx="0" cy="711972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6350BF-B763-97C4-2F4E-E50925DA072D}"/>
                </a:ext>
              </a:extLst>
            </p:cNvPr>
            <p:cNvSpPr txBox="1"/>
            <p:nvPr/>
          </p:nvSpPr>
          <p:spPr>
            <a:xfrm>
              <a:off x="5923951" y="2257890"/>
              <a:ext cx="354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F119AAA-BD6D-487E-DAB3-C09136137AB6}"/>
                </a:ext>
              </a:extLst>
            </p:cNvPr>
            <p:cNvSpPr txBox="1"/>
            <p:nvPr/>
          </p:nvSpPr>
          <p:spPr>
            <a:xfrm>
              <a:off x="6386648" y="2225689"/>
              <a:ext cx="354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9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EE95849-DDA1-26BF-6DB2-1AED0D783DE3}"/>
                </a:ext>
              </a:extLst>
            </p:cNvPr>
            <p:cNvSpPr txBox="1"/>
            <p:nvPr/>
          </p:nvSpPr>
          <p:spPr>
            <a:xfrm>
              <a:off x="6697014" y="2214341"/>
              <a:ext cx="4837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14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65433E3-1F42-A674-5CAF-43FCA3BCD17A}"/>
                </a:ext>
              </a:extLst>
            </p:cNvPr>
            <p:cNvSpPr txBox="1"/>
            <p:nvPr/>
          </p:nvSpPr>
          <p:spPr>
            <a:xfrm>
              <a:off x="4030722" y="3497905"/>
              <a:ext cx="352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A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5D54871-4963-CB12-3693-3491430D14D1}"/>
                </a:ext>
              </a:extLst>
            </p:cNvPr>
            <p:cNvSpPr txBox="1"/>
            <p:nvPr/>
          </p:nvSpPr>
          <p:spPr>
            <a:xfrm>
              <a:off x="5198636" y="3555826"/>
              <a:ext cx="352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B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78D7C7A-E356-D0DE-ADE9-D909F0B629F1}"/>
                </a:ext>
              </a:extLst>
            </p:cNvPr>
            <p:cNvSpPr txBox="1"/>
            <p:nvPr/>
          </p:nvSpPr>
          <p:spPr>
            <a:xfrm>
              <a:off x="5986213" y="3588135"/>
              <a:ext cx="352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C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E2BCA4A-4862-63D9-DC01-5F9284A1840C}"/>
                </a:ext>
              </a:extLst>
            </p:cNvPr>
            <p:cNvSpPr txBox="1"/>
            <p:nvPr/>
          </p:nvSpPr>
          <p:spPr>
            <a:xfrm>
              <a:off x="6952881" y="3071490"/>
              <a:ext cx="352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31F49D"/>
                  </a:solidFill>
                  <a:latin typeface="+mj-lt"/>
                </a:rPr>
                <a:t>D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9028C58-C1BF-A260-6F23-3DA45D443080}"/>
                </a:ext>
              </a:extLst>
            </p:cNvPr>
            <p:cNvSpPr txBox="1"/>
            <p:nvPr/>
          </p:nvSpPr>
          <p:spPr>
            <a:xfrm>
              <a:off x="7718657" y="2696124"/>
              <a:ext cx="352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E</a:t>
              </a:r>
            </a:p>
          </p:txBody>
        </p:sp>
        <p:pic>
          <p:nvPicPr>
            <p:cNvPr id="30" name="Picture 36" descr="Office Laser Printers - Xerox">
              <a:extLst>
                <a:ext uri="{FF2B5EF4-FFF2-40B4-BE49-F238E27FC236}">
                  <a16:creationId xmlns:a16="http://schemas.microsoft.com/office/drawing/2014/main" id="{1F5B88D9-2389-98C7-69A6-C8F2B96237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480" y="3195938"/>
              <a:ext cx="702835" cy="702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FB38823-2054-3D2F-0607-3D4FD5C37BA5}"/>
                </a:ext>
              </a:extLst>
            </p:cNvPr>
            <p:cNvSpPr txBox="1"/>
            <p:nvPr/>
          </p:nvSpPr>
          <p:spPr>
            <a:xfrm>
              <a:off x="4103418" y="2893272"/>
              <a:ext cx="354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1BD60C6-3A41-2D1E-322F-62E5398B404F}"/>
                </a:ext>
              </a:extLst>
            </p:cNvPr>
            <p:cNvSpPr txBox="1"/>
            <p:nvPr/>
          </p:nvSpPr>
          <p:spPr>
            <a:xfrm>
              <a:off x="4464703" y="2917849"/>
              <a:ext cx="354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6</a:t>
              </a:r>
            </a:p>
          </p:txBody>
        </p:sp>
        <p:sp>
          <p:nvSpPr>
            <p:cNvPr id="33" name="Google Shape;119;p10">
              <a:extLst>
                <a:ext uri="{FF2B5EF4-FFF2-40B4-BE49-F238E27FC236}">
                  <a16:creationId xmlns:a16="http://schemas.microsoft.com/office/drawing/2014/main" id="{652939CC-63ED-00E1-D36A-0A8687B660B9}"/>
                </a:ext>
              </a:extLst>
            </p:cNvPr>
            <p:cNvSpPr txBox="1">
              <a:spLocks/>
            </p:cNvSpPr>
            <p:nvPr/>
          </p:nvSpPr>
          <p:spPr>
            <a:xfrm>
              <a:off x="3909705" y="1519497"/>
              <a:ext cx="2014246" cy="387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Avenir"/>
                <a:buNone/>
                <a:defRPr sz="44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336550" lvl="1">
                <a:spcBef>
                  <a:spcPts val="200"/>
                </a:spcBef>
                <a:spcAft>
                  <a:spcPts val="2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5000"/>
              </a:pPr>
              <a:r>
                <a:rPr lang="en-US" sz="1600" b="0" dirty="0">
                  <a:solidFill>
                    <a:schemeClr val="bg1"/>
                  </a:solidFill>
                  <a:latin typeface="Montserrat" panose="020B0604020202020204" charset="0"/>
                  <a:ea typeface="Montserrat"/>
                  <a:cs typeface="Montserrat"/>
                  <a:sym typeface="Montserrat"/>
                </a:rPr>
                <a:t>Switch S1</a:t>
              </a:r>
            </a:p>
          </p:txBody>
        </p:sp>
        <p:sp>
          <p:nvSpPr>
            <p:cNvPr id="34" name="Google Shape;119;p10">
              <a:extLst>
                <a:ext uri="{FF2B5EF4-FFF2-40B4-BE49-F238E27FC236}">
                  <a16:creationId xmlns:a16="http://schemas.microsoft.com/office/drawing/2014/main" id="{7C861E5F-3CD3-DFD7-6C34-07FA13AD98CD}"/>
                </a:ext>
              </a:extLst>
            </p:cNvPr>
            <p:cNvSpPr txBox="1">
              <a:spLocks/>
            </p:cNvSpPr>
            <p:nvPr/>
          </p:nvSpPr>
          <p:spPr>
            <a:xfrm>
              <a:off x="2677415" y="2322571"/>
              <a:ext cx="2014246" cy="387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Avenir"/>
                <a:buNone/>
                <a:defRPr sz="44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336550" lvl="1">
                <a:spcBef>
                  <a:spcPts val="200"/>
                </a:spcBef>
                <a:spcAft>
                  <a:spcPts val="2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5000"/>
              </a:pPr>
              <a:r>
                <a:rPr lang="en-US" sz="1600" dirty="0">
                  <a:solidFill>
                    <a:schemeClr val="bg1"/>
                  </a:solidFill>
                  <a:latin typeface="Montserrat" panose="020B0604020202020204" charset="0"/>
                  <a:sym typeface="Montserrat"/>
                </a:rPr>
                <a:t>Switch</a:t>
              </a:r>
              <a:r>
                <a:rPr lang="en-US" sz="16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20B0604020202020204" charset="0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600" b="0" dirty="0">
                  <a:solidFill>
                    <a:schemeClr val="bg1"/>
                  </a:solidFill>
                  <a:latin typeface="Montserrat" panose="020B0604020202020204" charset="0"/>
                  <a:ea typeface="Montserrat"/>
                  <a:cs typeface="Montserrat"/>
                  <a:sym typeface="Montserrat"/>
                </a:rPr>
                <a:t>S2</a:t>
              </a:r>
            </a:p>
          </p:txBody>
        </p:sp>
      </p:grpSp>
      <p:sp>
        <p:nvSpPr>
          <p:cNvPr id="37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38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39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25</a:t>
            </a:r>
          </a:p>
        </p:txBody>
      </p:sp>
      <p:pic>
        <p:nvPicPr>
          <p:cNvPr id="63" name="Sepio Logo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9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0B88B-17DA-7255-6569-4BADC262C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/>
          <p:nvPr/>
        </p:nvSpPr>
        <p:spPr>
          <a:xfrm>
            <a:off x="502920" y="320040"/>
            <a:ext cx="9000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>
                <a:solidFill>
                  <a:srgbClr val="F4F8FB"/>
                </a:solidFill>
              </a:rPr>
              <a:t>Security – AssetDNA (Fingerprint) Background</a:t>
            </a:r>
          </a:p>
        </p:txBody>
      </p:sp>
      <p:sp>
        <p:nvSpPr>
          <p:cNvPr id="4" name="Accent Line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Subtitle"/>
          <p:cNvSpPr/>
          <p:nvPr/>
        </p:nvSpPr>
        <p:spPr>
          <a:xfrm>
            <a:off x="502920" y="1060000"/>
            <a:ext cx="10500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>
                <a:solidFill>
                  <a:srgbClr val="B5C4D3"/>
                </a:solidFill>
              </a:rPr>
              <a:t>Port Fingerprint composition and behavior  •  Determined at link establishment  •  Influenced by switch chipset complexity</a:t>
            </a:r>
          </a:p>
        </p:txBody>
      </p:sp>
      <p:sp>
        <p:nvSpPr>
          <p:cNvPr id="10" name="Left Card BG"/>
          <p:cNvSpPr/>
          <p:nvPr/>
        </p:nvSpPr>
        <p:spPr>
          <a:xfrm>
            <a:off x="411480" y="1500000"/>
            <a:ext cx="5700000" cy="460000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4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Left Card Header BG"/>
          <p:cNvSpPr/>
          <p:nvPr/>
        </p:nvSpPr>
        <p:spPr>
          <a:xfrm>
            <a:off x="570000" y="1660000"/>
            <a:ext cx="22000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Left Card Header Text"/>
          <p:cNvSpPr/>
          <p:nvPr/>
        </p:nvSpPr>
        <p:spPr>
          <a:xfrm>
            <a:off x="640000" y="1730000"/>
            <a:ext cx="2060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>
                <a:solidFill>
                  <a:srgbClr val="31F49D"/>
                </a:solidFill>
              </a:rPr>
              <a:t>Port Fingerprint factors</a:t>
            </a:r>
          </a:p>
        </p:txBody>
      </p:sp>
      <p:sp>
        <p:nvSpPr>
          <p:cNvPr id="13" name="Left Card Content"/>
          <p:cNvSpPr/>
          <p:nvPr/>
        </p:nvSpPr>
        <p:spPr>
          <a:xfrm>
            <a:off x="570000" y="2100000"/>
            <a:ext cx="5300000" cy="380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normAutofit/>
          </a:bodyPr>
          <a:lstStyle/>
          <a:p>
            <a:pPr marL="228600" indent="-228600">
              <a:lnSpc>
                <a:spcPct val="140000"/>
              </a:lnSpc>
              <a:spcBef>
                <a:spcPts val="400"/>
              </a:spcBef>
              <a:buClr>
                <a:srgbClr val="31F49D"/>
              </a:buClr>
              <a:buFont typeface="Arial" pitchFamily="34" charset="0"/>
              <a:buChar char="▸"/>
            </a:pPr>
            <a:r>
              <a:rPr lang="en-US" sz="1200">
                <a:solidFill>
                  <a:srgbClr val="F4F8FB"/>
                </a:solidFill>
              </a:rPr>
              <a:t>The end device (physically connected on the port)</a:t>
            </a:r>
          </a:p>
          <a:p>
            <a:pPr marL="228600" indent="-228600">
              <a:lnSpc>
                <a:spcPct val="140000"/>
              </a:lnSpc>
              <a:spcBef>
                <a:spcPts val="400"/>
              </a:spcBef>
              <a:buClr>
                <a:srgbClr val="31F49D"/>
              </a:buClr>
              <a:buFont typeface="Arial" pitchFamily="34" charset="0"/>
              <a:buChar char="▸"/>
            </a:pPr>
            <a:r>
              <a:rPr lang="en-US" sz="1200">
                <a:solidFill>
                  <a:srgbClr val="F4F8FB"/>
                </a:solidFill>
              </a:rPr>
              <a:t>The switch chipset (“behind” the switch port)</a:t>
            </a:r>
          </a:p>
          <a:p>
            <a:pPr marL="228600" indent="-228600">
              <a:lnSpc>
                <a:spcPct val="140000"/>
              </a:lnSpc>
              <a:spcBef>
                <a:spcPts val="400"/>
              </a:spcBef>
              <a:buClr>
                <a:srgbClr val="31F49D"/>
              </a:buClr>
              <a:buFont typeface="Arial" pitchFamily="34" charset="0"/>
              <a:buChar char="▸"/>
            </a:pPr>
            <a:r>
              <a:rPr lang="en-US" sz="1200">
                <a:solidFill>
                  <a:srgbClr val="F4F8FB"/>
                </a:solidFill>
              </a:rPr>
              <a:t>The switch model</a:t>
            </a:r>
          </a:p>
          <a:p>
            <a:pPr marL="228600" indent="-228600">
              <a:lnSpc>
                <a:spcPct val="140000"/>
              </a:lnSpc>
              <a:spcBef>
                <a:spcPts val="400"/>
              </a:spcBef>
              <a:buClr>
                <a:srgbClr val="31F49D"/>
              </a:buClr>
              <a:buFont typeface="Arial" pitchFamily="34" charset="0"/>
              <a:buChar char="▸"/>
            </a:pPr>
            <a:r>
              <a:rPr lang="en-US" sz="1200">
                <a:solidFill>
                  <a:srgbClr val="F4F8FB"/>
                </a:solidFill>
              </a:rPr>
              <a:t>The negotiated link speed (due to port config, in some cases manual/forced)</a:t>
            </a:r>
          </a:p>
          <a:p>
            <a:pPr marL="228600" indent="-228600">
              <a:lnSpc>
                <a:spcPct val="140000"/>
              </a:lnSpc>
              <a:spcBef>
                <a:spcPts val="800"/>
              </a:spcBef>
              <a:buClr>
                <a:srgbClr val="31F49D"/>
              </a:buClr>
              <a:buFont typeface="Arial" pitchFamily="34" charset="0"/>
              <a:buChar char="▸"/>
            </a:pPr>
            <a:r>
              <a:rPr lang="en-US" sz="1200">
                <a:solidFill>
                  <a:srgbClr val="F4F8FB"/>
                </a:solidFill>
              </a:rPr>
              <a:t>Determined during link establishment — will not change until link goes down</a:t>
            </a:r>
          </a:p>
          <a:p>
            <a:pPr marL="228600" indent="-228600">
              <a:lnSpc>
                <a:spcPct val="140000"/>
              </a:lnSpc>
              <a:spcBef>
                <a:spcPts val="400"/>
              </a:spcBef>
              <a:buClr>
                <a:srgbClr val="31F49D"/>
              </a:buClr>
              <a:buFont typeface="Arial" pitchFamily="34" charset="0"/>
              <a:buChar char="▸"/>
            </a:pPr>
            <a:r>
              <a:rPr lang="en-US" sz="1200">
                <a:solidFill>
                  <a:srgbClr val="F4F8FB"/>
                </a:solidFill>
              </a:rPr>
              <a:t>More advanced chipsets produce richer fingerprint data and more variants</a:t>
            </a:r>
          </a:p>
        </p:txBody>
      </p:sp>
      <p:sp>
        <p:nvSpPr>
          <p:cNvPr id="20" name="Right Card BG"/>
          <p:cNvSpPr/>
          <p:nvPr/>
        </p:nvSpPr>
        <p:spPr>
          <a:xfrm>
            <a:off x="6300000" y="1500000"/>
            <a:ext cx="5500000" cy="460000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4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21" name="Right Card Header BG"/>
          <p:cNvSpPr/>
          <p:nvPr/>
        </p:nvSpPr>
        <p:spPr>
          <a:xfrm>
            <a:off x="6460000" y="1660000"/>
            <a:ext cx="22000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2" name="Right Card Header Text"/>
          <p:cNvSpPr/>
          <p:nvPr/>
        </p:nvSpPr>
        <p:spPr>
          <a:xfrm>
            <a:off x="6530000" y="1730000"/>
            <a:ext cx="2060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>
                <a:solidFill>
                  <a:srgbClr val="00B8D9"/>
                </a:solidFill>
              </a:rPr>
              <a:t>FpData examples</a:t>
            </a:r>
          </a:p>
        </p:txBody>
      </p:sp>
      <p:sp>
        <p:nvSpPr>
          <p:cNvPr id="23" name="Code Content"/>
          <p:cNvSpPr/>
          <p:nvPr/>
        </p:nvSpPr>
        <p:spPr>
          <a:xfrm>
            <a:off x="6460000" y="2100000"/>
            <a:ext cx="5200000" cy="380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"FpData":"1140796dae02501101e14de100650000--------00012300000085140000----"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"FpData":"1140796dae02501101e14de100650000--------00010300000085140000----"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"FpData":"1000796D002062D00DE14DE100052001----3000----0300----8517----0617"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"FpData":"1000796D002062D00DE14DE100052005----3000----0300----8557----0617"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"FpData":"1000796D002062D00DE14DE100052009----3000----0300----8597----0617"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"FpData":"210079CD03625D7300010000006400000000300040012300000005040000021E"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"FpData":"210079CD03625D730001000000640000000030004001230000000504000000CB"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"FpData":"210079CD03625D73000100000064000000003000400123000000050400000213"</a:t>
            </a:r>
          </a:p>
        </p:txBody>
      </p:sp>
      <p:sp>
        <p:nvSpPr>
          <p:cNvPr id="38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39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40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26</a:t>
            </a:r>
          </a:p>
        </p:txBody>
      </p:sp>
      <p:pic>
        <p:nvPicPr>
          <p:cNvPr id="41" name="Sepio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73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4C1E9-582E-5420-5E24-B88AE5F5B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D6EBFD-67D9-05CF-E55F-DF1BFA76BF2E}"/>
              </a:ext>
            </a:extLst>
          </p:cNvPr>
          <p:cNvSpPr txBox="1"/>
          <p:nvPr/>
        </p:nvSpPr>
        <p:spPr>
          <a:xfrm>
            <a:off x="557784" y="539496"/>
            <a:ext cx="10872216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AssetDNA (Fingerprint) Background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AACAB2-A361-E5D6-0220-89A8D1AE3167}"/>
              </a:ext>
            </a:extLst>
          </p:cNvPr>
          <p:cNvSpPr txBox="1"/>
          <p:nvPr/>
        </p:nvSpPr>
        <p:spPr>
          <a:xfrm>
            <a:off x="557784" y="1463150"/>
            <a:ext cx="10123110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Most simple example – one Asset connected directly to the Supervised Switch: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MAC Address: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Panasonic Camera</a:t>
            </a:r>
          </a:p>
          <a:p>
            <a:pPr>
              <a:lnSpc>
                <a:spcPct val="100000"/>
              </a:lnSpc>
              <a:spcBef>
                <a:spcPts val="400"/>
              </a:spcBef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Fingerprint: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Panasonic Camera (also function of the specific Chipset switch A)</a:t>
            </a:r>
          </a:p>
          <a:p>
            <a:pPr marL="0" lvl="1">
              <a:spcBef>
                <a:spcPts val="400"/>
              </a:spcBef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PoE: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Potentially, if both the Camera supports (and configured to use) and Switch supports (and enabled) Port Fingerprints represents only the “first” device that is physically connected to the port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4BE2DC1-FFEA-ED99-3F38-235126D68925}"/>
              </a:ext>
            </a:extLst>
          </p:cNvPr>
          <p:cNvGrpSpPr/>
          <p:nvPr/>
        </p:nvGrpSpPr>
        <p:grpSpPr>
          <a:xfrm>
            <a:off x="800325" y="2235633"/>
            <a:ext cx="10604226" cy="2177251"/>
            <a:chOff x="1152750" y="1892733"/>
            <a:chExt cx="10604226" cy="2177251"/>
          </a:xfrm>
        </p:grpSpPr>
        <p:pic>
          <p:nvPicPr>
            <p:cNvPr id="36" name="Picture 2" descr="Buy Enterprise Switching - Cisco Catalyst 9300 Network Essentials 48 Port  4X10G Switch - C9300L-48T-4X-E Online in Hyderabad, India - Metapoint">
              <a:extLst>
                <a:ext uri="{FF2B5EF4-FFF2-40B4-BE49-F238E27FC236}">
                  <a16:creationId xmlns:a16="http://schemas.microsoft.com/office/drawing/2014/main" id="{5D4E9E14-807A-377E-F943-B8F7CE9199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57" b="22982"/>
            <a:stretch/>
          </p:blipFill>
          <p:spPr bwMode="auto">
            <a:xfrm>
              <a:off x="3004762" y="1977306"/>
              <a:ext cx="4061480" cy="110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Google Shape;122;p10">
              <a:extLst>
                <a:ext uri="{FF2B5EF4-FFF2-40B4-BE49-F238E27FC236}">
                  <a16:creationId xmlns:a16="http://schemas.microsoft.com/office/drawing/2014/main" id="{0FAA05D9-6114-00A3-7F20-08710CDF05AA}"/>
                </a:ext>
              </a:extLst>
            </p:cNvPr>
            <p:cNvSpPr txBox="1">
              <a:spLocks/>
            </p:cNvSpPr>
            <p:nvPr/>
          </p:nvSpPr>
          <p:spPr>
            <a:xfrm>
              <a:off x="1152750" y="2859289"/>
              <a:ext cx="10604226" cy="483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Avenir"/>
                <a:buNone/>
                <a:defRPr sz="44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ct val="115000"/>
                </a:lnSpc>
                <a:buClr>
                  <a:srgbClr val="152532"/>
                </a:buClr>
              </a:pPr>
              <a:endParaRPr lang="en-US" sz="1600" b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8" name="Connector: Elbow 37">
              <a:extLst>
                <a:ext uri="{FF2B5EF4-FFF2-40B4-BE49-F238E27FC236}">
                  <a16:creationId xmlns:a16="http://schemas.microsoft.com/office/drawing/2014/main" id="{43D65D2C-3583-8889-2B5D-67BAD53EA749}"/>
                </a:ext>
              </a:extLst>
            </p:cNvPr>
            <p:cNvCxnSpPr/>
            <p:nvPr/>
          </p:nvCxnSpPr>
          <p:spPr>
            <a:xfrm>
              <a:off x="5844619" y="2639505"/>
              <a:ext cx="3151781" cy="703381"/>
            </a:xfrm>
            <a:prstGeom prst="bentConnector3">
              <a:avLst>
                <a:gd name="adj1" fmla="val -248"/>
              </a:avLst>
            </a:prstGeom>
            <a:ln w="317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Picture 4" descr="IP camera / Network camera | Product | i-PRO EMEA">
              <a:extLst>
                <a:ext uri="{FF2B5EF4-FFF2-40B4-BE49-F238E27FC236}">
                  <a16:creationId xmlns:a16="http://schemas.microsoft.com/office/drawing/2014/main" id="{45319A02-C546-76B0-B491-1C62467DE8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54" r="20886"/>
            <a:stretch/>
          </p:blipFill>
          <p:spPr bwMode="auto">
            <a:xfrm>
              <a:off x="8454842" y="2615787"/>
              <a:ext cx="1464791" cy="1454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Google Shape;119;p10">
              <a:extLst>
                <a:ext uri="{FF2B5EF4-FFF2-40B4-BE49-F238E27FC236}">
                  <a16:creationId xmlns:a16="http://schemas.microsoft.com/office/drawing/2014/main" id="{AFC4C329-3E46-D174-2B23-23957D216B8F}"/>
                </a:ext>
              </a:extLst>
            </p:cNvPr>
            <p:cNvSpPr txBox="1">
              <a:spLocks/>
            </p:cNvSpPr>
            <p:nvPr/>
          </p:nvSpPr>
          <p:spPr>
            <a:xfrm>
              <a:off x="2762054" y="1892733"/>
              <a:ext cx="2014246" cy="387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Avenir"/>
                <a:buNone/>
                <a:defRPr sz="44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336550" lvl="1">
                <a:spcBef>
                  <a:spcPts val="200"/>
                </a:spcBef>
                <a:spcAft>
                  <a:spcPts val="2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5000"/>
              </a:pPr>
              <a:r>
                <a:rPr lang="en-US" sz="1600" b="0" dirty="0">
                  <a:solidFill>
                    <a:schemeClr val="bg1"/>
                  </a:solidFill>
                  <a:latin typeface="Montserrat" panose="020B0604020202020204" charset="0"/>
                  <a:ea typeface="Montserrat"/>
                  <a:cs typeface="Montserrat"/>
                  <a:sym typeface="Montserrat"/>
                </a:rPr>
                <a:t>Switch A</a:t>
              </a:r>
            </a:p>
          </p:txBody>
        </p:sp>
        <p:sp>
          <p:nvSpPr>
            <p:cNvPr id="41" name="Google Shape;119;p10">
              <a:extLst>
                <a:ext uri="{FF2B5EF4-FFF2-40B4-BE49-F238E27FC236}">
                  <a16:creationId xmlns:a16="http://schemas.microsoft.com/office/drawing/2014/main" id="{646E1DE2-4A42-3570-0E4C-BA231489883A}"/>
                </a:ext>
              </a:extLst>
            </p:cNvPr>
            <p:cNvSpPr txBox="1">
              <a:spLocks/>
            </p:cNvSpPr>
            <p:nvPr/>
          </p:nvSpPr>
          <p:spPr>
            <a:xfrm>
              <a:off x="8095273" y="2421983"/>
              <a:ext cx="2014246" cy="387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Avenir"/>
                <a:buNone/>
                <a:defRPr sz="44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336550" lvl="1">
                <a:spcBef>
                  <a:spcPts val="200"/>
                </a:spcBef>
                <a:spcAft>
                  <a:spcPts val="2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5000"/>
              </a:pPr>
              <a:r>
                <a:rPr lang="en-US" sz="1600" b="0" dirty="0">
                  <a:solidFill>
                    <a:schemeClr val="bg1"/>
                  </a:solidFill>
                  <a:latin typeface="Montserrat" panose="020B0604020202020204" charset="0"/>
                  <a:ea typeface="Montserrat"/>
                  <a:cs typeface="Montserrat"/>
                  <a:sym typeface="Montserrat"/>
                </a:rPr>
                <a:t>Device 1</a:t>
              </a:r>
            </a:p>
          </p:txBody>
        </p:sp>
      </p:grpSp>
      <p:sp>
        <p:nvSpPr>
          <p:cNvPr id="44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45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46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27</a:t>
            </a:r>
          </a:p>
        </p:txBody>
      </p:sp>
      <p:pic>
        <p:nvPicPr>
          <p:cNvPr id="47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C58700-B2A7-B58E-0E07-5822F32DB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F2271583-24FA-38F5-F78D-AEC099F1667E}"/>
              </a:ext>
            </a:extLst>
          </p:cNvPr>
          <p:cNvGrpSpPr/>
          <p:nvPr/>
        </p:nvGrpSpPr>
        <p:grpSpPr>
          <a:xfrm>
            <a:off x="1051236" y="2168309"/>
            <a:ext cx="9872199" cy="2036633"/>
            <a:chOff x="1184821" y="3992136"/>
            <a:chExt cx="9872199" cy="2036633"/>
          </a:xfrm>
        </p:grpSpPr>
        <p:pic>
          <p:nvPicPr>
            <p:cNvPr id="3" name="Picture 6" descr="Image result for dualcomm tap">
              <a:extLst>
                <a:ext uri="{FF2B5EF4-FFF2-40B4-BE49-F238E27FC236}">
                  <a16:creationId xmlns:a16="http://schemas.microsoft.com/office/drawing/2014/main" id="{C8F425EF-B7FF-48E4-4969-3876D5A6F2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13" y="4370211"/>
              <a:ext cx="2152623" cy="961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B5E46D3-45BB-4859-358A-7DEE4E585F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27" b="12725"/>
            <a:stretch/>
          </p:blipFill>
          <p:spPr>
            <a:xfrm>
              <a:off x="1883991" y="4468258"/>
              <a:ext cx="2489455" cy="747994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C004DA2-F704-0B8D-3C07-D07F1E88F7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24382" y="5586326"/>
              <a:ext cx="1989362" cy="0"/>
            </a:xfrm>
            <a:prstGeom prst="line">
              <a:avLst/>
            </a:prstGeom>
            <a:ln w="31750" cap="rnd">
              <a:solidFill>
                <a:srgbClr val="00B8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F689D3E9-3841-5B04-3C03-1FE67435456F}"/>
                </a:ext>
              </a:extLst>
            </p:cNvPr>
            <p:cNvSpPr txBox="1">
              <a:spLocks/>
            </p:cNvSpPr>
            <p:nvPr/>
          </p:nvSpPr>
          <p:spPr>
            <a:xfrm>
              <a:off x="5064331" y="3992136"/>
              <a:ext cx="2152623" cy="31837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1pPr>
              <a:lvl2pPr marL="5943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2pPr>
              <a:lvl3pPr marL="9144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3pPr>
              <a:lvl4pPr marL="12801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4pPr>
              <a:lvl5pPr marL="16002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charset="2"/>
                <a:buChar char="§"/>
                <a:defRPr sz="12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300"/>
                </a:spcBef>
                <a:buClrTx/>
                <a:buNone/>
              </a:pPr>
              <a:r>
                <a:rPr lang="en-US" sz="1600" dirty="0" err="1">
                  <a:solidFill>
                    <a:schemeClr val="bg1"/>
                  </a:solidFill>
                  <a:latin typeface="Montserrat" panose="020B0604020202020204" charset="0"/>
                </a:rPr>
                <a:t>MiTM</a:t>
              </a:r>
              <a:r>
                <a:rPr lang="en-US" sz="1600" dirty="0">
                  <a:solidFill>
                    <a:schemeClr val="bg1"/>
                  </a:solidFill>
                  <a:latin typeface="Montserrat" panose="020B0604020202020204" charset="0"/>
                </a:rPr>
                <a:t> or Active Tap</a:t>
              </a:r>
            </a:p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DC5B4735-2F20-0F3C-E09D-2554A6B69679}"/>
                </a:ext>
              </a:extLst>
            </p:cNvPr>
            <p:cNvSpPr txBox="1">
              <a:spLocks/>
            </p:cNvSpPr>
            <p:nvPr/>
          </p:nvSpPr>
          <p:spPr>
            <a:xfrm>
              <a:off x="2428006" y="3996575"/>
              <a:ext cx="1441959" cy="31837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1pPr>
              <a:lvl2pPr marL="5943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2pPr>
              <a:lvl3pPr marL="9144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3pPr>
              <a:lvl4pPr marL="12801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4pPr>
              <a:lvl5pPr marL="16002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charset="2"/>
                <a:buChar char="§"/>
                <a:defRPr sz="12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300"/>
                </a:spcBef>
                <a:buClrTx/>
                <a:buNone/>
              </a:pPr>
              <a:r>
                <a:rPr lang="en-US" sz="1600" dirty="0">
                  <a:solidFill>
                    <a:schemeClr val="bg1"/>
                  </a:solidFill>
                  <a:latin typeface="Montserrat" panose="020B0604020202020204" charset="0"/>
                </a:rPr>
                <a:t>Switch</a:t>
              </a:r>
            </a:p>
            <a:p>
              <a:pPr marL="0" indent="0">
                <a:buNone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20C476DE-E00C-75A4-A156-BBECD9E49E7A}"/>
                </a:ext>
              </a:extLst>
            </p:cNvPr>
            <p:cNvSpPr txBox="1">
              <a:spLocks/>
            </p:cNvSpPr>
            <p:nvPr/>
          </p:nvSpPr>
          <p:spPr>
            <a:xfrm>
              <a:off x="7997655" y="3999273"/>
              <a:ext cx="1441959" cy="31837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1pPr>
              <a:lvl2pPr marL="5943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2pPr>
              <a:lvl3pPr marL="9144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3pPr>
              <a:lvl4pPr marL="12801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4pPr>
              <a:lvl5pPr marL="16002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charset="2"/>
                <a:buChar char="§"/>
                <a:defRPr sz="12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300"/>
                </a:spcBef>
                <a:buClrTx/>
                <a:buNone/>
              </a:pPr>
              <a:r>
                <a:rPr lang="en-US" sz="1600" dirty="0">
                  <a:solidFill>
                    <a:schemeClr val="bg1"/>
                  </a:solidFill>
                  <a:latin typeface="Montserrat" panose="020B0604020202020204" charset="0"/>
                </a:rPr>
                <a:t>Device</a:t>
              </a:r>
            </a:p>
            <a:p>
              <a:pPr marL="0" indent="0">
                <a:buNone/>
              </a:pPr>
              <a:endParaRPr lang="en-US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781B87-3CC9-5637-DBA5-E31BA7742491}"/>
                </a:ext>
              </a:extLst>
            </p:cNvPr>
            <p:cNvCxnSpPr>
              <a:cxnSpLocks/>
            </p:cNvCxnSpPr>
            <p:nvPr/>
          </p:nvCxnSpPr>
          <p:spPr>
            <a:xfrm>
              <a:off x="3724382" y="4989830"/>
              <a:ext cx="0" cy="596496"/>
            </a:xfrm>
            <a:prstGeom prst="line">
              <a:avLst/>
            </a:prstGeom>
            <a:ln w="31750" cap="rnd">
              <a:solidFill>
                <a:srgbClr val="00B8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9A5E60A-586C-C5A4-351E-FA0913D2F4C7}"/>
                </a:ext>
              </a:extLst>
            </p:cNvPr>
            <p:cNvCxnSpPr>
              <a:cxnSpLocks/>
            </p:cNvCxnSpPr>
            <p:nvPr/>
          </p:nvCxnSpPr>
          <p:spPr>
            <a:xfrm>
              <a:off x="5713744" y="5156519"/>
              <a:ext cx="1" cy="422352"/>
            </a:xfrm>
            <a:prstGeom prst="line">
              <a:avLst/>
            </a:prstGeom>
            <a:ln w="31750" cap="rnd">
              <a:solidFill>
                <a:srgbClr val="00B8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1D4F34D-037A-2FB0-0712-1CC4F8676964}"/>
                </a:ext>
              </a:extLst>
            </p:cNvPr>
            <p:cNvCxnSpPr>
              <a:cxnSpLocks/>
            </p:cNvCxnSpPr>
            <p:nvPr/>
          </p:nvCxnSpPr>
          <p:spPr>
            <a:xfrm>
              <a:off x="5931457" y="5163974"/>
              <a:ext cx="1" cy="422352"/>
            </a:xfrm>
            <a:prstGeom prst="line">
              <a:avLst/>
            </a:prstGeom>
            <a:ln w="31750" cap="rnd">
              <a:solidFill>
                <a:srgbClr val="00B8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7AAD9E9-F219-9957-A19C-EC87CE0E4E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1459" y="5586326"/>
              <a:ext cx="2969621" cy="0"/>
            </a:xfrm>
            <a:prstGeom prst="line">
              <a:avLst/>
            </a:prstGeom>
            <a:ln w="31750" cap="rnd">
              <a:solidFill>
                <a:srgbClr val="00B8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ontent Placeholder 2">
              <a:extLst>
                <a:ext uri="{FF2B5EF4-FFF2-40B4-BE49-F238E27FC236}">
                  <a16:creationId xmlns:a16="http://schemas.microsoft.com/office/drawing/2014/main" id="{D2D9BDE6-10E5-915F-BE20-835D2665B340}"/>
                </a:ext>
              </a:extLst>
            </p:cNvPr>
            <p:cNvSpPr txBox="1">
              <a:spLocks/>
            </p:cNvSpPr>
            <p:nvPr/>
          </p:nvSpPr>
          <p:spPr>
            <a:xfrm>
              <a:off x="1184821" y="5710390"/>
              <a:ext cx="9872199" cy="31837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1pPr>
              <a:lvl2pPr marL="5943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2pPr>
              <a:lvl3pPr marL="9144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3pPr>
              <a:lvl4pPr marL="12801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4pPr>
              <a:lvl5pPr marL="16002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charset="2"/>
                <a:buChar char="§"/>
                <a:defRPr sz="12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buClrTx/>
                <a:buNone/>
              </a:pPr>
              <a:r>
                <a:rPr lang="en-US" sz="1600" dirty="0">
                  <a:solidFill>
                    <a:schemeClr val="bg1"/>
                  </a:solidFill>
                  <a:latin typeface="Montserrat" panose="020B0604020202020204" charset="0"/>
                </a:rPr>
                <a:t>From the switch point of view:     Physical fingerprint of point A           Logical entity of point B</a:t>
              </a:r>
            </a:p>
            <a:p>
              <a:pPr marL="0" indent="0">
                <a:buNone/>
              </a:pPr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C276986-CE78-109E-420F-6E2397CA6D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1080" y="5235727"/>
              <a:ext cx="418012" cy="349420"/>
            </a:xfrm>
            <a:prstGeom prst="line">
              <a:avLst/>
            </a:prstGeom>
            <a:ln w="31750" cap="rnd">
              <a:solidFill>
                <a:srgbClr val="00B8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7EF8A6E-CA1C-3260-0974-12335FF6BDB3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8875" y="4222402"/>
              <a:ext cx="1336096" cy="1188035"/>
            </a:xfrm>
            <a:prstGeom prst="rect">
              <a:avLst/>
            </a:prstGeom>
            <a:effectLst/>
          </p:spPr>
        </p:pic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E0E731FB-7169-3B4A-DBDE-E044472FA1DB}"/>
                </a:ext>
              </a:extLst>
            </p:cNvPr>
            <p:cNvSpPr txBox="1">
              <a:spLocks/>
            </p:cNvSpPr>
            <p:nvPr/>
          </p:nvSpPr>
          <p:spPr>
            <a:xfrm>
              <a:off x="5452724" y="5267947"/>
              <a:ext cx="317501" cy="31837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1pPr>
              <a:lvl2pPr marL="5943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2pPr>
              <a:lvl3pPr marL="9144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3pPr>
              <a:lvl4pPr marL="12801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4pPr>
              <a:lvl5pPr marL="16002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charset="2"/>
                <a:buChar char="§"/>
                <a:defRPr sz="12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buClrTx/>
                <a:buNone/>
              </a:pPr>
              <a:r>
                <a:rPr lang="en-US" sz="1400" b="1">
                  <a:latin typeface="Calibri Light" panose="020F0302020204030204" pitchFamily="34" charset="0"/>
                  <a:cs typeface="Calibri Light" panose="020F0302020204030204" pitchFamily="34" charset="0"/>
                </a:rPr>
                <a:t>A</a:t>
              </a:r>
            </a:p>
            <a:p>
              <a:pPr marL="0" indent="0">
                <a:buNone/>
              </a:pPr>
              <a:endParaRPr lang="en-US"/>
            </a:p>
          </p:txBody>
        </p:sp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EE5ACB1E-DF90-4A8E-8D2C-DD3E02C5B6C2}"/>
                </a:ext>
              </a:extLst>
            </p:cNvPr>
            <p:cNvSpPr txBox="1">
              <a:spLocks/>
            </p:cNvSpPr>
            <p:nvPr/>
          </p:nvSpPr>
          <p:spPr>
            <a:xfrm>
              <a:off x="8751377" y="5202674"/>
              <a:ext cx="317501" cy="31837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1pPr>
              <a:lvl2pPr marL="5943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2pPr>
              <a:lvl3pPr marL="9144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3pPr>
              <a:lvl4pPr marL="12801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4pPr>
              <a:lvl5pPr marL="16002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charset="2"/>
                <a:buChar char="§"/>
                <a:defRPr sz="12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buClrTx/>
                <a:buNone/>
              </a:pPr>
              <a:r>
                <a:rPr lang="en-US" sz="1400" b="1">
                  <a:latin typeface="Calibri Light" panose="020F0302020204030204" pitchFamily="34" charset="0"/>
                  <a:cs typeface="Calibri Light" panose="020F0302020204030204" pitchFamily="34" charset="0"/>
                </a:rPr>
                <a:t>B</a:t>
              </a:r>
            </a:p>
            <a:p>
              <a:pPr marL="0" indent="0">
                <a:buNone/>
              </a:pPr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BA40DA7-C6BC-7DEA-419C-44E7D71FDDB5}"/>
              </a:ext>
            </a:extLst>
          </p:cNvPr>
          <p:cNvSpPr txBox="1"/>
          <p:nvPr/>
        </p:nvSpPr>
        <p:spPr>
          <a:xfrm>
            <a:off x="557784" y="539496"/>
            <a:ext cx="10872216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AssetDNA (Fingerprint) Background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DC8E5D-416D-92EC-5AF1-FC974C6266DA}"/>
              </a:ext>
            </a:extLst>
          </p:cNvPr>
          <p:cNvSpPr txBox="1"/>
          <p:nvPr/>
        </p:nvSpPr>
        <p:spPr>
          <a:xfrm>
            <a:off x="1053913" y="1467385"/>
            <a:ext cx="10123110" cy="4621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Using L1 Asset DNA to detect an attack: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  <a:sym typeface="Montserrat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  <a:sym typeface="Montserrat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And being able to detect: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MiTM</a:t>
            </a: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 devices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Spoofed devices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“Partisan” unmanaged switches, </a:t>
            </a:r>
            <a:r>
              <a:rPr lang="en-US" sz="1600" dirty="0" err="1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WiFi</a:t>
            </a: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 bridges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“Shadow IT”</a:t>
            </a:r>
          </a:p>
        </p:txBody>
      </p:sp>
      <p:sp>
        <p:nvSpPr>
          <p:cNvPr id="23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24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25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28</a:t>
            </a:r>
          </a:p>
        </p:txBody>
      </p:sp>
      <p:pic>
        <p:nvPicPr>
          <p:cNvPr id="26" name="Sepio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3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CABCFE-8D1B-26FF-6703-13154593D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46524E3-2C48-B876-66A0-7D82ADC1765C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1 (Spoofing A)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46AA52-996D-3082-3534-78A5EC1B43EA}"/>
              </a:ext>
            </a:extLst>
          </p:cNvPr>
          <p:cNvSpPr txBox="1"/>
          <p:nvPr/>
        </p:nvSpPr>
        <p:spPr>
          <a:xfrm>
            <a:off x="557784" y="1463150"/>
            <a:ext cx="10123110" cy="4201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Normal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legitimate HP printer is connected to a port of a Sepio supervised switch.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HP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expected DNA of the HP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no risk</a:t>
            </a: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0BC6925A-7080-016B-D94A-0A48584FEC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274AD2B-3818-B16C-04E3-5BF9D32F3776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05DCED-5E32-348B-7A0E-5973E7001D89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02F0C1B-66B5-AE45-1750-4EE6BF0AE497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A</a:t>
            </a:r>
          </a:p>
        </p:txBody>
      </p:sp>
      <p:pic>
        <p:nvPicPr>
          <p:cNvPr id="30" name="Picture 36" descr="Office Laser Printers - Xerox">
            <a:extLst>
              <a:ext uri="{FF2B5EF4-FFF2-40B4-BE49-F238E27FC236}">
                <a16:creationId xmlns:a16="http://schemas.microsoft.com/office/drawing/2014/main" id="{E00A2E34-1E95-4687-AAC5-DACABAF63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353" y="2821586"/>
            <a:ext cx="1379670" cy="137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A0EFCC1A-5FFB-883B-DE15-0C597CA15B66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F3745F9-C159-3110-FE68-655EEE286E12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>
                <a:solidFill>
                  <a:srgbClr val="31F49D"/>
                </a:solidFill>
                <a:latin typeface="+mj-lt"/>
              </a:rPr>
              <a:t>7</a:t>
            </a:r>
            <a:endParaRPr lang="en-US">
              <a:solidFill>
                <a:srgbClr val="31F49D"/>
              </a:solidFill>
              <a:latin typeface="+mj-lt"/>
            </a:endParaRPr>
          </a:p>
        </p:txBody>
      </p:sp>
      <p:sp>
        <p:nvSpPr>
          <p:cNvPr id="40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41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42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29</a:t>
            </a:r>
          </a:p>
        </p:txBody>
      </p:sp>
      <p:pic>
        <p:nvPicPr>
          <p:cNvPr id="43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B895AE-F0B8-CD90-9857-6536875CA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AA36A1F-09DC-6E81-C0DE-DC2031FF0C2E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1 (Spoofing A)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5E045E-43BC-002B-5D55-97F719C4FE2E}"/>
              </a:ext>
            </a:extLst>
          </p:cNvPr>
          <p:cNvSpPr txBox="1"/>
          <p:nvPr/>
        </p:nvSpPr>
        <p:spPr>
          <a:xfrm>
            <a:off x="557784" y="1463150"/>
            <a:ext cx="10123110" cy="462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Situation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HP printer is disconnected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Dell Laptop is spoofing to be the HP printer (so uses a MAC address similar to the HP printer)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HP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Dell Laptop DNA that is </a:t>
            </a:r>
            <a:r>
              <a:rPr lang="en-US" sz="1600" dirty="0">
                <a:solidFill>
                  <a:srgbClr val="EE0000"/>
                </a:solidFill>
                <a:latin typeface="Rubik" panose="020B0604020202020204" charset="0"/>
                <a:cs typeface="Rubik" panose="020B0604020202020204" charset="0"/>
              </a:rPr>
              <a:t>different than the expected</a:t>
            </a: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 DNA of the HP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a </a:t>
            </a:r>
            <a:r>
              <a:rPr lang="en-US" sz="1600" dirty="0">
                <a:solidFill>
                  <a:srgbClr val="EE0000"/>
                </a:solidFill>
                <a:latin typeface="Rubik" panose="020B0604020202020204" charset="0"/>
                <a:cs typeface="Rubik" panose="020B0604020202020204" charset="0"/>
              </a:rPr>
              <a:t>DNA Anomaly risk</a:t>
            </a: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70D3560F-47F8-BEDB-A30C-10B1C583E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D281CE-51A5-B842-A2BA-EDECE4ED1747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CFBCFE-5905-A35B-60C2-4F346E031673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22" descr="Dell Inspiron 15 5000 Laptop | Dell USA">
            <a:extLst>
              <a:ext uri="{FF2B5EF4-FFF2-40B4-BE49-F238E27FC236}">
                <a16:creationId xmlns:a16="http://schemas.microsoft.com/office/drawing/2014/main" id="{59FDE072-B1FF-0DDA-C961-A60862EA1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214" y="3058246"/>
            <a:ext cx="1772400" cy="124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0EC532A-852A-76CF-C240-ED5A65A72EAD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A</a:t>
            </a:r>
          </a:p>
        </p:txBody>
      </p: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AD6606AA-DFE0-8EEF-5259-CED19E34282A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B0C22DF-CAEE-E7F4-1444-E37276FBE1D8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>
                <a:solidFill>
                  <a:srgbClr val="31F49D"/>
                </a:solidFill>
                <a:latin typeface="+mj-lt"/>
              </a:rPr>
              <a:t>7</a:t>
            </a:r>
            <a:endParaRPr lang="en-US">
              <a:solidFill>
                <a:srgbClr val="31F49D"/>
              </a:solidFill>
              <a:latin typeface="+mj-lt"/>
            </a:endParaRPr>
          </a:p>
        </p:txBody>
      </p:sp>
      <p:pic>
        <p:nvPicPr>
          <p:cNvPr id="3" name="Picture 36" descr="Office Laser Printers - Xerox">
            <a:extLst>
              <a:ext uri="{FF2B5EF4-FFF2-40B4-BE49-F238E27FC236}">
                <a16:creationId xmlns:a16="http://schemas.microsoft.com/office/drawing/2014/main" id="{2F17BB43-5073-53D7-0EC0-9B1B14EE5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581" y="2479943"/>
            <a:ext cx="1379670" cy="137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X Clip Art PNG Transparent Background, Free Download #35398 - FreeIconsPNG">
            <a:extLst>
              <a:ext uri="{FF2B5EF4-FFF2-40B4-BE49-F238E27FC236}">
                <a16:creationId xmlns:a16="http://schemas.microsoft.com/office/drawing/2014/main" id="{CCE54563-ED16-F50B-86BF-1E98E206E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883" y="2058342"/>
            <a:ext cx="1528404" cy="158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1031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1032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30</a:t>
            </a:r>
          </a:p>
        </p:txBody>
      </p:sp>
      <p:pic>
        <p:nvPicPr>
          <p:cNvPr id="1033" name="Sepio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12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CCC97-E52D-C686-6B60-AF02364A7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83B72E-E122-C8B4-99A1-E80CC7AEDC97}"/>
              </a:ext>
            </a:extLst>
          </p:cNvPr>
          <p:cNvSpPr txBox="1"/>
          <p:nvPr/>
        </p:nvSpPr>
        <p:spPr>
          <a:xfrm>
            <a:off x="557784" y="539496"/>
            <a:ext cx="10981073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 dirty="0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1 (Spoofing A) Rare</a:t>
            </a:r>
            <a:endParaRPr lang="he-IL" sz="3600" b="1" dirty="0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53445B-B807-5452-8F17-292A92BB2137}"/>
              </a:ext>
            </a:extLst>
          </p:cNvPr>
          <p:cNvSpPr txBox="1"/>
          <p:nvPr/>
        </p:nvSpPr>
        <p:spPr>
          <a:xfrm>
            <a:off x="557783" y="1463150"/>
            <a:ext cx="11076867" cy="4570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Normal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legitimate device that is unknown to Sepio (or seen only once) is connected to a port of a Sepio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that never seen before device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DNA of the never seen before device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“Rare device” risk.</a:t>
            </a:r>
            <a:b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</a:b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851B69BD-95CC-EB07-E8D6-C84471A853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B90D03-45BD-A7BB-6C01-02E251B93237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42AEA3-E4A0-FC14-9DA8-9B5F3A241766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BF6CB8F-FF78-FFDF-72A1-397652856A32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A</a:t>
            </a:r>
          </a:p>
        </p:txBody>
      </p: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824521AB-A2E2-F87F-EB20-DDF93FCEBC3C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4B83AC3-55A2-C6A2-B96A-B6A0D4DD7B4B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>
                <a:solidFill>
                  <a:srgbClr val="31F49D"/>
                </a:solidFill>
                <a:latin typeface="+mj-lt"/>
              </a:rPr>
              <a:t>7</a:t>
            </a:r>
            <a:endParaRPr lang="en-US">
              <a:solidFill>
                <a:srgbClr val="31F49D"/>
              </a:solidFill>
              <a:latin typeface="+mj-lt"/>
            </a:endParaRPr>
          </a:p>
        </p:txBody>
      </p:sp>
      <p:pic>
        <p:nvPicPr>
          <p:cNvPr id="2050" name="Picture 2" descr="BemaBox">
            <a:extLst>
              <a:ext uri="{FF2B5EF4-FFF2-40B4-BE49-F238E27FC236}">
                <a16:creationId xmlns:a16="http://schemas.microsoft.com/office/drawing/2014/main" id="{90772894-313D-D374-7AC3-BA77C9F9D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828" y="2975862"/>
            <a:ext cx="1675676" cy="104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95511"/>
            <a:ext cx="1371600" cy="457534"/>
          </a:xfrm>
          <a:prstGeom prst="rect">
            <a:avLst/>
          </a:prstGeom>
        </p:spPr>
      </p:pic>
      <p:sp>
        <p:nvSpPr>
          <p:cNvPr id="2052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2053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2054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31</a:t>
            </a:r>
          </a:p>
        </p:txBody>
      </p:sp>
      <p:pic>
        <p:nvPicPr>
          <p:cNvPr id="2055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4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E54481-264A-02A2-0A00-04196DCF0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BemaBox">
            <a:extLst>
              <a:ext uri="{FF2B5EF4-FFF2-40B4-BE49-F238E27FC236}">
                <a16:creationId xmlns:a16="http://schemas.microsoft.com/office/drawing/2014/main" id="{DF3AF72B-5732-9C34-5895-C3D2377C3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937" y="2632746"/>
            <a:ext cx="1675676" cy="104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56EC5D-2601-0F4C-A947-FF7B9AA712A0}"/>
              </a:ext>
            </a:extLst>
          </p:cNvPr>
          <p:cNvSpPr txBox="1"/>
          <p:nvPr/>
        </p:nvSpPr>
        <p:spPr>
          <a:xfrm>
            <a:off x="557784" y="539496"/>
            <a:ext cx="11076432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 dirty="0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1 (Spoofing A)</a:t>
            </a:r>
            <a:endParaRPr lang="he-IL" sz="3600" b="1" dirty="0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4BDD95-D841-05C4-3A1D-46605D271BDE}"/>
              </a:ext>
            </a:extLst>
          </p:cNvPr>
          <p:cNvSpPr txBox="1"/>
          <p:nvPr/>
        </p:nvSpPr>
        <p:spPr>
          <a:xfrm>
            <a:off x="557784" y="1463150"/>
            <a:ext cx="10123110" cy="462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trusted rule has been created for the legitimate device now disconnected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Dell Laptop is spoofing to be the disconnected device (so uses a similar MAC address)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device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Dell Laptop DNA conflict with a trusted rule.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a DNA Anomaly risk</a:t>
            </a: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F9BE313A-D65C-A1DF-B4B3-10A71E32EE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540C82-EF58-EFE4-EC60-88BF159DCDF1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735EA56-45E2-FDDD-A25C-ABC6A95F9AAA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22" descr="Dell Inspiron 15 5000 Laptop | Dell USA">
            <a:extLst>
              <a:ext uri="{FF2B5EF4-FFF2-40B4-BE49-F238E27FC236}">
                <a16:creationId xmlns:a16="http://schemas.microsoft.com/office/drawing/2014/main" id="{50F31A49-F153-9B81-ACDE-6EC9A945A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214" y="3058246"/>
            <a:ext cx="1772400" cy="124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4E4E0F2-53CD-B7E7-DC40-397C9CAED5E0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A</a:t>
            </a:r>
          </a:p>
        </p:txBody>
      </p: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2B6A4D71-A005-A90A-053C-B8E4BB9167CF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9D0849-5F16-D93F-62C0-8DB66B55DE61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>
                <a:solidFill>
                  <a:srgbClr val="31F49D"/>
                </a:solidFill>
                <a:latin typeface="+mj-lt"/>
              </a:rPr>
              <a:t>7</a:t>
            </a:r>
            <a:endParaRPr lang="en-US">
              <a:solidFill>
                <a:srgbClr val="31F49D"/>
              </a:solidFill>
              <a:latin typeface="+mj-lt"/>
            </a:endParaRPr>
          </a:p>
        </p:txBody>
      </p:sp>
      <p:pic>
        <p:nvPicPr>
          <p:cNvPr id="1028" name="Picture 4" descr="X Clip Art PNG Transparent Background, Free Download #35398 - FreeIconsPNG">
            <a:extLst>
              <a:ext uri="{FF2B5EF4-FFF2-40B4-BE49-F238E27FC236}">
                <a16:creationId xmlns:a16="http://schemas.microsoft.com/office/drawing/2014/main" id="{1BA636D3-54F9-EB30-8940-A7BB06F32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883" y="2058342"/>
            <a:ext cx="1528404" cy="158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1031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1032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32</a:t>
            </a:r>
          </a:p>
        </p:txBody>
      </p:sp>
      <p:pic>
        <p:nvPicPr>
          <p:cNvPr id="1033" name="Sepio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9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C53D95-5E71-70A0-9873-042A93F89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365341-4174-509A-598C-35E22204E2C9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</a:t>
            </a:r>
            <a:r>
              <a:rPr lang="he-IL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2</a:t>
            </a: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 (Spoofing B)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B600E1-7848-37B3-C847-758B714F3E13}"/>
              </a:ext>
            </a:extLst>
          </p:cNvPr>
          <p:cNvSpPr txBox="1"/>
          <p:nvPr/>
        </p:nvSpPr>
        <p:spPr>
          <a:xfrm>
            <a:off x="557784" y="1463150"/>
            <a:ext cx="10123110" cy="4201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Normal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legitimate ABB PLC is connected to a port of a Sepio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ABB PLC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expected DNA of the ABB PLC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no risk</a:t>
            </a: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5D756E75-A71D-E14B-DBB9-5B0CC46517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29888E-168E-DC0B-DCB8-56A547B6E8E5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7E3CAB-8ACD-B769-EAA1-214891D2287B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EA8F7485-1EBC-0177-7C49-18141B2873BB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2090C56-8776-32C1-5904-493A2C513C75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3</a:t>
            </a:r>
          </a:p>
        </p:txBody>
      </p:sp>
      <p:pic>
        <p:nvPicPr>
          <p:cNvPr id="3074" name="Picture 2" descr="AC500 CPUs | ABB">
            <a:extLst>
              <a:ext uri="{FF2B5EF4-FFF2-40B4-BE49-F238E27FC236}">
                <a16:creationId xmlns:a16="http://schemas.microsoft.com/office/drawing/2014/main" id="{E8F2914E-7761-8402-4FE4-91CABF169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46" y="2653525"/>
            <a:ext cx="1892909" cy="189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9278189-1A39-7D79-8E95-261591E07B44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B</a:t>
            </a:r>
          </a:p>
        </p:txBody>
      </p:sp>
      <p:sp>
        <p:nvSpPr>
          <p:cNvPr id="3076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3077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3078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33</a:t>
            </a:r>
          </a:p>
        </p:txBody>
      </p:sp>
      <p:pic>
        <p:nvPicPr>
          <p:cNvPr id="3079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72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E6E96A-04F2-26A0-3962-8757C8B1F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625078-7492-9730-0F79-672B2D7D5B2C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2 (Spoofing B)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300E90-C8C9-0A32-4340-ADED6BEF8AB4}"/>
              </a:ext>
            </a:extLst>
          </p:cNvPr>
          <p:cNvSpPr txBox="1"/>
          <p:nvPr/>
        </p:nvSpPr>
        <p:spPr>
          <a:xfrm>
            <a:off x="557784" y="1463150"/>
            <a:ext cx="10123110" cy="462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ABB PLC is manipulated to spoof to be a Samsung TV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Samsung TV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ABB PLC DNA that is </a:t>
            </a:r>
            <a:r>
              <a:rPr lang="en-US" sz="1600" dirty="0">
                <a:solidFill>
                  <a:srgbClr val="EE0000"/>
                </a:solidFill>
                <a:latin typeface="Rubik" panose="020B0604020202020204" charset="0"/>
                <a:cs typeface="Rubik" panose="020B0604020202020204" charset="0"/>
              </a:rPr>
              <a:t>different than the expected</a:t>
            </a: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 DNA of the Samsung TV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shows the Asset as a Samsung TV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a </a:t>
            </a:r>
            <a:r>
              <a:rPr lang="en-US" sz="1600" dirty="0">
                <a:solidFill>
                  <a:srgbClr val="EE0000"/>
                </a:solidFill>
                <a:latin typeface="Rubik" panose="020B0604020202020204" charset="0"/>
                <a:cs typeface="Rubik" panose="020B0604020202020204" charset="0"/>
              </a:rPr>
              <a:t>DNA Anomaly risk</a:t>
            </a: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917C9AD0-A5C4-25D5-A965-624CED0D15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E3149B8-DFC2-F2AD-E3F7-5A4AD784BC81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1DBF60-E679-4311-AFFB-47E5ABA182A0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EA752529-AB88-3A6E-53F9-E13C581514F2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</a:t>
            </a: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 S1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E9ACF5-A44E-9DB8-A530-C367B550A020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3</a:t>
            </a:r>
          </a:p>
        </p:txBody>
      </p:sp>
      <p:pic>
        <p:nvPicPr>
          <p:cNvPr id="9" name="Picture 2" descr="AC500 CPUs | ABB">
            <a:extLst>
              <a:ext uri="{FF2B5EF4-FFF2-40B4-BE49-F238E27FC236}">
                <a16:creationId xmlns:a16="http://schemas.microsoft.com/office/drawing/2014/main" id="{3BCD159E-5B92-1DAF-F9E9-F71E380F7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46" y="2653525"/>
            <a:ext cx="1892909" cy="189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1AC114-2A1A-9216-E217-216EAEAE3DFF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B</a:t>
            </a:r>
          </a:p>
        </p:txBody>
      </p:sp>
      <p:pic>
        <p:nvPicPr>
          <p:cNvPr id="4100" name="Picture 4" descr="Samsung 4K UHD 43'' TU43DU7105">
            <a:extLst>
              <a:ext uri="{FF2B5EF4-FFF2-40B4-BE49-F238E27FC236}">
                <a16:creationId xmlns:a16="http://schemas.microsoft.com/office/drawing/2014/main" id="{FD6203F8-8D7D-979C-A6B0-B02A1D1ED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068" y="3091672"/>
            <a:ext cx="1060704" cy="119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acker Icon - Hacker Png Clipart - Large Size Png Image - PikPng">
            <a:extLst>
              <a:ext uri="{FF2B5EF4-FFF2-40B4-BE49-F238E27FC236}">
                <a16:creationId xmlns:a16="http://schemas.microsoft.com/office/drawing/2014/main" id="{8D01823B-ECCE-8C06-83E9-743BB7EC6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946" y="2397569"/>
            <a:ext cx="1885685" cy="17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4103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4104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34</a:t>
            </a:r>
          </a:p>
        </p:txBody>
      </p:sp>
      <p:pic>
        <p:nvPicPr>
          <p:cNvPr id="4105" name="Sepio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8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9B4DDD-D2D4-3CF5-6281-65E21A458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8B9D77-94DD-2B86-BA22-30FB4139508C}"/>
              </a:ext>
            </a:extLst>
          </p:cNvPr>
          <p:cNvSpPr txBox="1"/>
          <p:nvPr/>
        </p:nvSpPr>
        <p:spPr>
          <a:xfrm>
            <a:off x="557784" y="539496"/>
            <a:ext cx="10755258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</a:t>
            </a:r>
            <a:r>
              <a:rPr lang="he-IL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2</a:t>
            </a: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 (Spoofing B) Limitation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934890-1DCF-3B66-E067-90B495B5EBA7}"/>
              </a:ext>
            </a:extLst>
          </p:cNvPr>
          <p:cNvSpPr txBox="1"/>
          <p:nvPr/>
        </p:nvSpPr>
        <p:spPr>
          <a:xfrm>
            <a:off x="557784" y="1463150"/>
            <a:ext cx="10123110" cy="4201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Normal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legitimate ABB PLC is connected to a port of a Sepio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ABB PLC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expected DNA of the ABB PLC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no risk</a:t>
            </a: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0598FF8F-EB79-4D70-243F-FF61C0DC3C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C57878-5EA1-7F23-12C5-EB49C6159E25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E3E4C7-7E7E-E21B-46A3-7A93426A6862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09CB7F82-350F-C026-DE01-4B343EE69953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E84E537-9A8A-9CA1-DFCB-3632401E4024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3</a:t>
            </a:r>
          </a:p>
        </p:txBody>
      </p:sp>
      <p:pic>
        <p:nvPicPr>
          <p:cNvPr id="3074" name="Picture 2" descr="AC500 CPUs | ABB">
            <a:extLst>
              <a:ext uri="{FF2B5EF4-FFF2-40B4-BE49-F238E27FC236}">
                <a16:creationId xmlns:a16="http://schemas.microsoft.com/office/drawing/2014/main" id="{A581E68E-5ADF-93F1-33C5-A3B5D4168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46" y="2653525"/>
            <a:ext cx="1892909" cy="189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0045C7A-52C9-90A6-117F-3201A37E7F37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B</a:t>
            </a:r>
          </a:p>
        </p:txBody>
      </p:sp>
      <p:sp>
        <p:nvSpPr>
          <p:cNvPr id="3076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3077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3078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35</a:t>
            </a:r>
          </a:p>
        </p:txBody>
      </p:sp>
      <p:pic>
        <p:nvPicPr>
          <p:cNvPr id="3079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4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E7B62D-AAB6-F9BE-67AB-EA1EC3140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4E08C6-7733-ACD7-CAF0-C68DA3602FE0}"/>
              </a:ext>
            </a:extLst>
          </p:cNvPr>
          <p:cNvSpPr txBox="1"/>
          <p:nvPr/>
        </p:nvSpPr>
        <p:spPr>
          <a:xfrm>
            <a:off x="557784" y="539496"/>
            <a:ext cx="10946644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2 (Spoofing B) Limitation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FB4EF2-6EEC-5019-0DA7-7A1FD9058CA4}"/>
              </a:ext>
            </a:extLst>
          </p:cNvPr>
          <p:cNvSpPr txBox="1"/>
          <p:nvPr/>
        </p:nvSpPr>
        <p:spPr>
          <a:xfrm>
            <a:off x="557784" y="1463150"/>
            <a:ext cx="10123110" cy="4991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ABB PLC is manipulated an unknown MAC Address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an unknown device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shows the MAC Address that is in use, and shows the asset as “Other” and vendor as “Other”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DNA of the “Other” device but has while analyzing has no trusted base for comparison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does not reports a DNA Anomaly risk</a:t>
            </a:r>
            <a:b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</a:b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* Rare Asset risk indicator</a:t>
            </a: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145B7D4F-1FD6-CCC8-FFB1-1463726CF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F99DBA-6103-281A-E873-1C48F9D4F31F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F5C9FB9-5D97-DA63-F161-703304A38A65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6E50731D-EFD7-E2F2-5F09-922E5848F05C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FA4B9E-BFA0-9E0E-CE4B-2FCAAD5979DA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3</a:t>
            </a:r>
          </a:p>
        </p:txBody>
      </p:sp>
      <p:pic>
        <p:nvPicPr>
          <p:cNvPr id="9" name="Picture 2" descr="AC500 CPUs | ABB">
            <a:extLst>
              <a:ext uri="{FF2B5EF4-FFF2-40B4-BE49-F238E27FC236}">
                <a16:creationId xmlns:a16="http://schemas.microsoft.com/office/drawing/2014/main" id="{D22F8662-090B-5EFA-FB8B-C340DDDDA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46" y="2653525"/>
            <a:ext cx="1892909" cy="189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A5795FA-C0C0-1C85-E93F-AD919E2DB68E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B</a:t>
            </a:r>
          </a:p>
        </p:txBody>
      </p:sp>
      <p:pic>
        <p:nvPicPr>
          <p:cNvPr id="4098" name="Picture 2" descr="Hacker Icon - Hacker Png Clipart - Large Size Png Image - PikPng">
            <a:extLst>
              <a:ext uri="{FF2B5EF4-FFF2-40B4-BE49-F238E27FC236}">
                <a16:creationId xmlns:a16="http://schemas.microsoft.com/office/drawing/2014/main" id="{B148C891-55A3-37DD-66CD-03E532397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946" y="2397569"/>
            <a:ext cx="1885685" cy="17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red question mark on a black background  AI-generated content may be incorrect.">
            <a:extLst>
              <a:ext uri="{FF2B5EF4-FFF2-40B4-BE49-F238E27FC236}">
                <a16:creationId xmlns:a16="http://schemas.microsoft.com/office/drawing/2014/main" id="{743F78FB-96FB-DA41-2B12-3F1E392D95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657" y="2865999"/>
            <a:ext cx="1250578" cy="12505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2B20D40-FDA5-782E-8840-A83D7F2C200B}"/>
              </a:ext>
            </a:extLst>
          </p:cNvPr>
          <p:cNvSpPr txBox="1"/>
          <p:nvPr/>
        </p:nvSpPr>
        <p:spPr>
          <a:xfrm>
            <a:off x="10401482" y="4021471"/>
            <a:ext cx="1700280" cy="61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200" b="1" dirty="0">
                <a:solidFill>
                  <a:srgbClr val="EE0000"/>
                </a:solidFill>
                <a:latin typeface="Consolas" panose="020B0609020204030204" pitchFamily="49" charset="0"/>
                <a:cs typeface="Rubik" panose="020B0604020202020204" charset="0"/>
              </a:rPr>
              <a:t>MAC Address </a:t>
            </a:r>
            <a:br>
              <a:rPr lang="en-US" sz="1200" b="1" dirty="0">
                <a:solidFill>
                  <a:srgbClr val="EE0000"/>
                </a:solidFill>
                <a:latin typeface="Consolas" panose="020B0609020204030204" pitchFamily="49" charset="0"/>
                <a:cs typeface="Rubik" panose="020B0604020202020204" charset="0"/>
              </a:rPr>
            </a:br>
            <a:r>
              <a:rPr lang="en-US" sz="1200" b="1" dirty="0">
                <a:solidFill>
                  <a:srgbClr val="EE0000"/>
                </a:solidFill>
                <a:latin typeface="Consolas" panose="020B0609020204030204" pitchFamily="49" charset="0"/>
                <a:cs typeface="Rubik" panose="020B0604020202020204" charset="0"/>
              </a:rPr>
              <a:t>11:11:DE:AD:BE:EF</a:t>
            </a: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sp>
        <p:nvSpPr>
          <p:cNvPr id="4100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4101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4102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36</a:t>
            </a:r>
          </a:p>
        </p:txBody>
      </p:sp>
      <p:pic>
        <p:nvPicPr>
          <p:cNvPr id="4103" name="Sepio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9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C74FA4-9D45-0C59-2983-429B69ABB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93B855-E412-8283-A2B7-E27E6FFF2703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3 (MitM)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4AEFC419-C7CE-FA6A-D807-AB17317A0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7251" y="6546195"/>
            <a:ext cx="770464" cy="16734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2AC17B-C637-EFE8-2C26-1B38E7D5B922}"/>
              </a:ext>
            </a:extLst>
          </p:cNvPr>
          <p:cNvSpPr txBox="1"/>
          <p:nvPr/>
        </p:nvSpPr>
        <p:spPr>
          <a:xfrm>
            <a:off x="557784" y="1463150"/>
            <a:ext cx="10123110" cy="4201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Normal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legitimate Bosch camera is connected to a port of a Sepio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Bosch camera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expected DNA of the Bosch camera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no risk</a:t>
            </a: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9A2012C9-8E2A-29C8-DE8D-CB30688B18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D29BAC4-B4CC-39A8-57B9-7949C41D45A5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3BE8A4F-597E-0D96-B373-9DEB5B8786FB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CF6D8AA8-DC5D-C9B9-0CE1-B4D18BE2025A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BFDE0C7-5C07-7BE4-DAE6-F1295E2C3355}"/>
              </a:ext>
            </a:extLst>
          </p:cNvPr>
          <p:cNvSpPr txBox="1"/>
          <p:nvPr/>
        </p:nvSpPr>
        <p:spPr>
          <a:xfrm>
            <a:off x="7368365" y="2479943"/>
            <a:ext cx="51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12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C2CA67-A7AE-718C-6226-95688B214692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C</a:t>
            </a:r>
          </a:p>
        </p:txBody>
      </p:sp>
      <p:pic>
        <p:nvPicPr>
          <p:cNvPr id="8194" name="Picture 2" descr="Bosch FLEXIDOME 5100i NDE-5703-A Fixed dome 5MP - Madison Technologies">
            <a:extLst>
              <a:ext uri="{FF2B5EF4-FFF2-40B4-BE49-F238E27FC236}">
                <a16:creationId xmlns:a16="http://schemas.microsoft.com/office/drawing/2014/main" id="{7D9374C3-253A-3C6D-B10F-ED1936E1A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437" y="3318203"/>
            <a:ext cx="1658813" cy="127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6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8197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8198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37</a:t>
            </a:r>
          </a:p>
        </p:txBody>
      </p:sp>
      <p:pic>
        <p:nvPicPr>
          <p:cNvPr id="8199" name="Sepio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1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124658-926A-CBAA-CADA-2DDD70BB8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igabit Unmanaged Switch Series - GS105 | NETGEAR">
            <a:extLst>
              <a:ext uri="{FF2B5EF4-FFF2-40B4-BE49-F238E27FC236}">
                <a16:creationId xmlns:a16="http://schemas.microsoft.com/office/drawing/2014/main" id="{171AC0F7-DA0D-7C89-D1B3-2D93D68CF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581" y="3145937"/>
            <a:ext cx="1319454" cy="90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5C9404-A1DD-E1E1-11F6-850FB3207401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3 (MitM)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D291B4-8C3C-8522-B5DB-38D77868A0F2}"/>
              </a:ext>
            </a:extLst>
          </p:cNvPr>
          <p:cNvSpPr txBox="1"/>
          <p:nvPr/>
        </p:nvSpPr>
        <p:spPr>
          <a:xfrm>
            <a:off x="557784" y="1463150"/>
            <a:ext cx="10123110" cy="462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MitM device is added between the legitimate device and the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laptop (that is in receive only mode) is added to the MitM device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Using the laptop they can see the MAC address of the legitimate Bosch camera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laptop will spoof the MAC address of the Bosch camera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laptop can now send data to the network as if it came from the legitimate device</a:t>
            </a: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E6158F7F-6BE5-3C43-5D53-48F435CCC8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B0379C8-4831-CEB7-9B9D-EA9BBA89A571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298036-687C-11C2-A716-8206C22CD2B1}"/>
              </a:ext>
            </a:extLst>
          </p:cNvPr>
          <p:cNvCxnSpPr>
            <a:cxnSpLocks/>
          </p:cNvCxnSpPr>
          <p:nvPr/>
        </p:nvCxnSpPr>
        <p:spPr>
          <a:xfrm flipH="1">
            <a:off x="7806793" y="3688318"/>
            <a:ext cx="951466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3AA14057-D8FF-DC25-4485-8C1A064B5B11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9B479B-90D4-60FD-A0A8-7EFE29AE259B}"/>
              </a:ext>
            </a:extLst>
          </p:cNvPr>
          <p:cNvSpPr txBox="1"/>
          <p:nvPr/>
        </p:nvSpPr>
        <p:spPr>
          <a:xfrm>
            <a:off x="8065854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08BE46-FF34-48CD-DACB-29D1C64E96EC}"/>
              </a:ext>
            </a:extLst>
          </p:cNvPr>
          <p:cNvSpPr txBox="1"/>
          <p:nvPr/>
        </p:nvSpPr>
        <p:spPr>
          <a:xfrm>
            <a:off x="7368365" y="2479943"/>
            <a:ext cx="51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12</a:t>
            </a:r>
          </a:p>
        </p:txBody>
      </p:sp>
      <p:pic>
        <p:nvPicPr>
          <p:cNvPr id="4098" name="Picture 2" descr="Hacker Icon - Hacker Png Clipart - Large Size Png Image - PikPng">
            <a:extLst>
              <a:ext uri="{FF2B5EF4-FFF2-40B4-BE49-F238E27FC236}">
                <a16:creationId xmlns:a16="http://schemas.microsoft.com/office/drawing/2014/main" id="{00260A76-9276-EEBA-C4BF-49F926E72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717" y="1807299"/>
            <a:ext cx="1885685" cy="17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C979054-2292-C8BA-7EB1-A36D2BD7E895}"/>
              </a:ext>
            </a:extLst>
          </p:cNvPr>
          <p:cNvCxnSpPr>
            <a:cxnSpLocks/>
          </p:cNvCxnSpPr>
          <p:nvPr/>
        </p:nvCxnSpPr>
        <p:spPr>
          <a:xfrm>
            <a:off x="9438806" y="3168393"/>
            <a:ext cx="0" cy="478306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4895B59-0A60-325B-C673-31638FF4E304}"/>
              </a:ext>
            </a:extLst>
          </p:cNvPr>
          <p:cNvCxnSpPr>
            <a:cxnSpLocks/>
          </p:cNvCxnSpPr>
          <p:nvPr/>
        </p:nvCxnSpPr>
        <p:spPr>
          <a:xfrm flipH="1">
            <a:off x="9107509" y="4328740"/>
            <a:ext cx="44997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8" name="Picture 2" descr="Bosch FLEXIDOME 5100i NDE-5703-A Fixed dome 5MP - Madison Technologies">
            <a:extLst>
              <a:ext uri="{FF2B5EF4-FFF2-40B4-BE49-F238E27FC236}">
                <a16:creationId xmlns:a16="http://schemas.microsoft.com/office/drawing/2014/main" id="{31E65A95-D624-6EB2-AE61-5A1292B13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808" y="3958625"/>
            <a:ext cx="1658813" cy="127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F1B9F87-0707-4A9D-F830-57107DD43F97}"/>
              </a:ext>
            </a:extLst>
          </p:cNvPr>
          <p:cNvCxnSpPr>
            <a:cxnSpLocks/>
          </p:cNvCxnSpPr>
          <p:nvPr/>
        </p:nvCxnSpPr>
        <p:spPr>
          <a:xfrm>
            <a:off x="9107509" y="3688318"/>
            <a:ext cx="0" cy="640422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220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9221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9222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38</a:t>
            </a:r>
          </a:p>
        </p:txBody>
      </p:sp>
      <p:pic>
        <p:nvPicPr>
          <p:cNvPr id="9223" name="Sepio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9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B22170-3ECA-B29E-794B-413A4A7C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1F9D9B-D1DC-113D-5AF8-61D0A9D160C8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3 (MitM)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78BE58-8BD3-F501-D4B0-D3E463584F0B}"/>
              </a:ext>
            </a:extLst>
          </p:cNvPr>
          <p:cNvSpPr txBox="1"/>
          <p:nvPr/>
        </p:nvSpPr>
        <p:spPr>
          <a:xfrm>
            <a:off x="557784" y="1463150"/>
            <a:ext cx="10123110" cy="462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MitM device is added between the legitimate device and the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MitM device is passing all the data through an external entity using a 4G/LTE dongle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traffic can be 100% intercepted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Credentials and cookies can be stolen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traffic (and printed documents in this case) can be manipulated</a:t>
            </a: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795F0D06-2340-301E-BCD6-6F6D54C2C9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7CDB1E-1795-2737-44DB-7271D259D610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8E3C29-2AD4-D0F2-171D-58B0B31EA2B1}"/>
              </a:ext>
            </a:extLst>
          </p:cNvPr>
          <p:cNvCxnSpPr>
            <a:cxnSpLocks/>
          </p:cNvCxnSpPr>
          <p:nvPr/>
        </p:nvCxnSpPr>
        <p:spPr>
          <a:xfrm flipH="1">
            <a:off x="7806793" y="3688318"/>
            <a:ext cx="2794532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C9AE7F5E-33EC-F2A4-700D-E606B780BC7E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04143E-D7E3-A38B-0976-890EC728F27B}"/>
              </a:ext>
            </a:extLst>
          </p:cNvPr>
          <p:cNvSpPr txBox="1"/>
          <p:nvPr/>
        </p:nvSpPr>
        <p:spPr>
          <a:xfrm>
            <a:off x="7951554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D6A8E7-F10B-E82E-EBF7-04486B9BA12F}"/>
              </a:ext>
            </a:extLst>
          </p:cNvPr>
          <p:cNvSpPr txBox="1"/>
          <p:nvPr/>
        </p:nvSpPr>
        <p:spPr>
          <a:xfrm>
            <a:off x="7368365" y="2479943"/>
            <a:ext cx="51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25</a:t>
            </a:r>
          </a:p>
        </p:txBody>
      </p:sp>
      <p:pic>
        <p:nvPicPr>
          <p:cNvPr id="7" name="Picture 36" descr="Office Laser Printers - Xerox">
            <a:extLst>
              <a:ext uri="{FF2B5EF4-FFF2-40B4-BE49-F238E27FC236}">
                <a16:creationId xmlns:a16="http://schemas.microsoft.com/office/drawing/2014/main" id="{A74F46E1-C445-38AF-F2DE-CC87EF00A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541" y="2916836"/>
            <a:ext cx="1379670" cy="137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The Raspberry Pi Tutorial - A Beginner's Guide from thepihut.com -  Electronics-Lab.com">
            <a:extLst>
              <a:ext uri="{FF2B5EF4-FFF2-40B4-BE49-F238E27FC236}">
                <a16:creationId xmlns:a16="http://schemas.microsoft.com/office/drawing/2014/main" id="{3524A138-33BC-41E3-912B-B950EE487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946" y="3244148"/>
            <a:ext cx="1594776" cy="88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acker Icon - Hacker Png Clipart - Large Size Png Image - PikPng">
            <a:extLst>
              <a:ext uri="{FF2B5EF4-FFF2-40B4-BE49-F238E27FC236}">
                <a16:creationId xmlns:a16="http://schemas.microsoft.com/office/drawing/2014/main" id="{A50EC8B3-B7A2-F10D-D344-7DD522134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334" y="4592906"/>
            <a:ext cx="1885685" cy="17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uawei E3276 4G LTE cat 4 USB Modem 150 Mbps with lamwei Logo - MiFi-hotspot">
            <a:extLst>
              <a:ext uri="{FF2B5EF4-FFF2-40B4-BE49-F238E27FC236}">
                <a16:creationId xmlns:a16="http://schemas.microsoft.com/office/drawing/2014/main" id="{18F04DF5-E284-3611-7242-5DFB62684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6417">
            <a:off x="8738674" y="3425327"/>
            <a:ext cx="1573201" cy="15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6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11277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11278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39</a:t>
            </a:r>
          </a:p>
        </p:txBody>
      </p:sp>
      <p:pic>
        <p:nvPicPr>
          <p:cNvPr id="11279" name="Sepio Log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5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7BD1AD-10EC-3FDC-4A3B-27E1BA37E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336877-A8FB-D557-F1B2-ADD404F9C89C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3 (MitM)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F45733-362B-99F3-8B0A-BB512658E2E2}"/>
              </a:ext>
            </a:extLst>
          </p:cNvPr>
          <p:cNvSpPr txBox="1"/>
          <p:nvPr/>
        </p:nvSpPr>
        <p:spPr>
          <a:xfrm>
            <a:off x="557784" y="1463150"/>
            <a:ext cx="10123110" cy="5042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Detection: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MitM device is added between the legitimate device and the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Raspberry Pi DNA that is </a:t>
            </a:r>
            <a:r>
              <a:rPr lang="en-US" sz="1600" dirty="0">
                <a:solidFill>
                  <a:srgbClr val="EE0000"/>
                </a:solidFill>
                <a:latin typeface="Rubik" panose="020B0604020202020204" charset="0"/>
                <a:cs typeface="Rubik" panose="020B0604020202020204" charset="0"/>
              </a:rPr>
              <a:t>different than the expected</a:t>
            </a: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 DNA of the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shows the Asset as the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a </a:t>
            </a:r>
            <a:r>
              <a:rPr lang="en-US" sz="1600" dirty="0">
                <a:solidFill>
                  <a:srgbClr val="EE0000"/>
                </a:solidFill>
                <a:latin typeface="Rubik" panose="020B0604020202020204" charset="0"/>
                <a:cs typeface="Rubik" panose="020B0604020202020204" charset="0"/>
              </a:rPr>
              <a:t>DNA Anomaly risk</a:t>
            </a: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F5F07A71-386D-1BE2-FD14-6CB48DD9D9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FC0A53-3A17-90C2-A19E-4811271322A8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281961C-B020-328B-C5E4-2656CCBB0A6B}"/>
              </a:ext>
            </a:extLst>
          </p:cNvPr>
          <p:cNvCxnSpPr>
            <a:cxnSpLocks/>
          </p:cNvCxnSpPr>
          <p:nvPr/>
        </p:nvCxnSpPr>
        <p:spPr>
          <a:xfrm flipH="1">
            <a:off x="7806793" y="3688318"/>
            <a:ext cx="2794532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FEFA9A5F-1BB4-D068-3FE8-8E4E0CA2EBB8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640901-8495-A872-2D17-1971E108507F}"/>
              </a:ext>
            </a:extLst>
          </p:cNvPr>
          <p:cNvSpPr txBox="1"/>
          <p:nvPr/>
        </p:nvSpPr>
        <p:spPr>
          <a:xfrm>
            <a:off x="7951554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126262-DFBD-2478-5B00-355BE44E66BF}"/>
              </a:ext>
            </a:extLst>
          </p:cNvPr>
          <p:cNvSpPr txBox="1"/>
          <p:nvPr/>
        </p:nvSpPr>
        <p:spPr>
          <a:xfrm>
            <a:off x="7368365" y="2479943"/>
            <a:ext cx="51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25</a:t>
            </a:r>
          </a:p>
        </p:txBody>
      </p:sp>
      <p:pic>
        <p:nvPicPr>
          <p:cNvPr id="7" name="Picture 36" descr="Office Laser Printers - Xerox">
            <a:extLst>
              <a:ext uri="{FF2B5EF4-FFF2-40B4-BE49-F238E27FC236}">
                <a16:creationId xmlns:a16="http://schemas.microsoft.com/office/drawing/2014/main" id="{F280FF60-56A0-706E-8E87-E9BD24D4D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541" y="2916836"/>
            <a:ext cx="1379670" cy="137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The Raspberry Pi Tutorial - A Beginner's Guide from thepihut.com -  Electronics-Lab.com">
            <a:extLst>
              <a:ext uri="{FF2B5EF4-FFF2-40B4-BE49-F238E27FC236}">
                <a16:creationId xmlns:a16="http://schemas.microsoft.com/office/drawing/2014/main" id="{E994D8A9-950F-4AFE-9E38-114C33048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946" y="3244148"/>
            <a:ext cx="1594776" cy="88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acker Icon - Hacker Png Clipart - Large Size Png Image - PikPng">
            <a:extLst>
              <a:ext uri="{FF2B5EF4-FFF2-40B4-BE49-F238E27FC236}">
                <a16:creationId xmlns:a16="http://schemas.microsoft.com/office/drawing/2014/main" id="{1CBBDCD6-3CFC-D65A-82DD-54FEB1D84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334" y="4592906"/>
            <a:ext cx="1885685" cy="17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uawei E3276 4G LTE cat 4 USB Modem 150 Mbps with lamwei Logo - MiFi-hotspot">
            <a:extLst>
              <a:ext uri="{FF2B5EF4-FFF2-40B4-BE49-F238E27FC236}">
                <a16:creationId xmlns:a16="http://schemas.microsoft.com/office/drawing/2014/main" id="{08C10240-6C0F-D534-54D7-112BB5E22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6417">
            <a:off x="8738674" y="3425327"/>
            <a:ext cx="1573201" cy="15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6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11277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11278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40</a:t>
            </a:r>
          </a:p>
        </p:txBody>
      </p:sp>
      <p:pic>
        <p:nvPicPr>
          <p:cNvPr id="11279" name="Sepio Log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98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cinematic_cyber_tech_scene_a_close_up_of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10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95511"/>
            <a:ext cx="1371600" cy="457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2148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4F8FB"/>
                </a:solidFill>
              </a:rPr>
              <a:t>See What You’ve Been Missing.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713232" y="301752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B5C4D3"/>
                </a:solidFill>
              </a:rPr>
              <a:t>Sepio helps organizations discover, verify, validate, and enforce trust at the hardware layer — before unknown devices become business risk.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713232" y="4160520"/>
            <a:ext cx="237744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6" name="Text 3"/>
          <p:cNvSpPr/>
          <p:nvPr/>
        </p:nvSpPr>
        <p:spPr>
          <a:xfrm>
            <a:off x="786384" y="4229100"/>
            <a:ext cx="22311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Zero Trust Hardware Access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24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11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64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4496</TotalTime>
  <Words>4259</Words>
  <Application>Microsoft Office PowerPoint</Application>
  <PresentationFormat>Widescreen</PresentationFormat>
  <Paragraphs>629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Aptos</vt:lpstr>
      <vt:lpstr>Aptos Display</vt:lpstr>
      <vt:lpstr>Arial</vt:lpstr>
      <vt:lpstr>Calibri</vt:lpstr>
      <vt:lpstr>Calibri Light</vt:lpstr>
      <vt:lpstr>Consolas</vt:lpstr>
      <vt:lpstr>Montserrat</vt:lpstr>
      <vt:lpstr>Rubik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Sepio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Sepio ZTHA Use Case Portfolio</dc:title>
  <dc:subject>Sepio Zero Trust Hardware Access Use Cases</dc:subject>
  <dc:creator>OpenAI</dc:creator>
  <cp:lastModifiedBy>Pedro Marques</cp:lastModifiedBy>
  <cp:revision>2</cp:revision>
  <dcterms:created xsi:type="dcterms:W3CDTF">2026-05-11T06:33:57Z</dcterms:created>
  <dcterms:modified xsi:type="dcterms:W3CDTF">2026-09-25T08:31:43Z</dcterms:modified>
</cp:coreProperties>
</file>