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331" r:id="rId2"/>
    <p:sldId id="354" r:id="rId3"/>
    <p:sldId id="258" r:id="rId4"/>
    <p:sldId id="259" r:id="rId5"/>
    <p:sldId id="358" r:id="rId6"/>
    <p:sldId id="330" r:id="rId7"/>
    <p:sldId id="261" r:id="rId8"/>
    <p:sldId id="328" r:id="rId9"/>
    <p:sldId id="329" r:id="rId10"/>
    <p:sldId id="262" r:id="rId11"/>
    <p:sldId id="263" r:id="rId12"/>
    <p:sldId id="359" r:id="rId13"/>
    <p:sldId id="321" r:id="rId14"/>
    <p:sldId id="304" r:id="rId15"/>
    <p:sldId id="310" r:id="rId16"/>
    <p:sldId id="322" r:id="rId17"/>
    <p:sldId id="323" r:id="rId18"/>
    <p:sldId id="361" r:id="rId19"/>
    <p:sldId id="332" r:id="rId20"/>
    <p:sldId id="362" r:id="rId21"/>
    <p:sldId id="363" r:id="rId22"/>
    <p:sldId id="334" r:id="rId23"/>
    <p:sldId id="313" r:id="rId24"/>
    <p:sldId id="364" r:id="rId25"/>
    <p:sldId id="365" r:id="rId26"/>
    <p:sldId id="326" r:id="rId27"/>
    <p:sldId id="305" r:id="rId28"/>
    <p:sldId id="306" r:id="rId29"/>
    <p:sldId id="320" r:id="rId30"/>
    <p:sldId id="353" r:id="rId31"/>
    <p:sldId id="291" r:id="rId32"/>
    <p:sldId id="316" r:id="rId33"/>
    <p:sldId id="317" r:id="rId34"/>
    <p:sldId id="303" r:id="rId35"/>
    <p:sldId id="360" r:id="rId36"/>
    <p:sldId id="319" r:id="rId37"/>
  </p:sldIdLst>
  <p:sldSz cx="16256000" cy="9144000"/>
  <p:notesSz cx="9601200" cy="7315200"/>
  <p:embeddedFontLst>
    <p:embeddedFont>
      <p:font typeface="Metropolis" panose="00000500000000000000" pitchFamily="2" charset="0"/>
      <p:regular r:id="rId39"/>
      <p:bold r:id="rId40"/>
      <p:italic r:id="rId41"/>
      <p:boldItalic r:id="rId42"/>
    </p:embeddedFont>
    <p:embeddedFont>
      <p:font typeface="Metropolis Extra Light" panose="00000300000000000000" pitchFamily="2" charset="0"/>
      <p:regular r:id="rId43"/>
      <p:italic r:id="rId44"/>
    </p:embeddedFont>
    <p:embeddedFont>
      <p:font typeface="Metropolis Light" panose="00000400000000000000" pitchFamily="2" charset="0"/>
      <p:regular r:id="rId45"/>
      <p:italic r:id="rId46"/>
    </p:embeddedFont>
    <p:embeddedFont>
      <p:font typeface="Metropolis Medium" panose="00000600000000000000" pitchFamily="2" charset="0"/>
      <p:regular r:id="rId47"/>
      <p:italic r:id="rId48"/>
      <p:boldItalic r:id="rId49"/>
    </p:embeddedFont>
    <p:embeddedFont>
      <p:font typeface="Metropolis Semi Bold" panose="00000700000000000000" pitchFamily="2" charset="0"/>
      <p:bold r:id="rId50"/>
      <p:boldItalic r:id="rId51"/>
    </p:embeddedFont>
    <p:embeddedFont>
      <p:font typeface="Metropolis Thin" panose="00000200000000000000" pitchFamily="2" charset="0"/>
      <p:regular r:id="rId52"/>
      <p:italic r:id="rId53"/>
    </p:embeddedFont>
    <p:embeddedFont>
      <p:font typeface="Montserrat" panose="00000500000000000000" pitchFamily="2"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5335"/>
    <a:srgbClr val="0A236D"/>
    <a:srgbClr val="15AFAE"/>
    <a:srgbClr val="1BB19E"/>
    <a:srgbClr val="CD49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2C6B5-3823-4CC2-867E-9AF2A24919A0}" v="8" dt="2025-01-17T15:33:30.89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08" y="5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si Ben Atar" userId="6be4a119-f73c-4e5c-9f12-41821d5b4532" providerId="ADAL" clId="{B291E8E0-56D6-46E1-ADA6-3D1EAC7853BD}"/>
    <pc:docChg chg="modSld sldOrd">
      <pc:chgData name="Bentsi Ben Atar" userId="6be4a119-f73c-4e5c-9f12-41821d5b4532" providerId="ADAL" clId="{B291E8E0-56D6-46E1-ADA6-3D1EAC7853BD}" dt="2024-12-04T12:21:39.422" v="1"/>
      <pc:docMkLst>
        <pc:docMk/>
      </pc:docMkLst>
      <pc:sldChg chg="ord">
        <pc:chgData name="Bentsi Ben Atar" userId="6be4a119-f73c-4e5c-9f12-41821d5b4532" providerId="ADAL" clId="{B291E8E0-56D6-46E1-ADA6-3D1EAC7853BD}" dt="2024-12-04T12:21:39.422" v="1"/>
        <pc:sldMkLst>
          <pc:docMk/>
          <pc:sldMk cId="3104790407" sldId="363"/>
        </pc:sldMkLst>
      </pc:sldChg>
    </pc:docChg>
  </pc:docChgLst>
  <pc:docChgLst>
    <pc:chgData name="Pedro Marques" userId="8142f7c1-cc98-4289-8615-2290b459c7e2" providerId="ADAL" clId="{4702C6B5-3823-4CC2-867E-9AF2A24919A0}"/>
    <pc:docChg chg="undo custSel modSld">
      <pc:chgData name="Pedro Marques" userId="8142f7c1-cc98-4289-8615-2290b459c7e2" providerId="ADAL" clId="{4702C6B5-3823-4CC2-867E-9AF2A24919A0}" dt="2025-01-17T15:34:40.888" v="108" actId="255"/>
      <pc:docMkLst>
        <pc:docMk/>
      </pc:docMkLst>
      <pc:sldChg chg="addSp delSp modSp mod">
        <pc:chgData name="Pedro Marques" userId="8142f7c1-cc98-4289-8615-2290b459c7e2" providerId="ADAL" clId="{4702C6B5-3823-4CC2-867E-9AF2A24919A0}" dt="2025-01-17T15:29:58.586" v="86" actId="1036"/>
        <pc:sldMkLst>
          <pc:docMk/>
          <pc:sldMk cId="2082429121" sldId="304"/>
        </pc:sldMkLst>
        <pc:spChg chg="mod">
          <ac:chgData name="Pedro Marques" userId="8142f7c1-cc98-4289-8615-2290b459c7e2" providerId="ADAL" clId="{4702C6B5-3823-4CC2-867E-9AF2A24919A0}" dt="2025-01-17T15:29:32.427" v="63" actId="165"/>
          <ac:spMkLst>
            <pc:docMk/>
            <pc:sldMk cId="2082429121" sldId="304"/>
            <ac:spMk id="3" creationId="{CD759A27-9E63-632A-6794-C651D6AE9027}"/>
          </ac:spMkLst>
        </pc:spChg>
        <pc:spChg chg="mod">
          <ac:chgData name="Pedro Marques" userId="8142f7c1-cc98-4289-8615-2290b459c7e2" providerId="ADAL" clId="{4702C6B5-3823-4CC2-867E-9AF2A24919A0}" dt="2025-01-17T15:29:32.427" v="63" actId="165"/>
          <ac:spMkLst>
            <pc:docMk/>
            <pc:sldMk cId="2082429121" sldId="304"/>
            <ac:spMk id="10" creationId="{898A374D-3B64-9475-D396-F8563B0FE85E}"/>
          </ac:spMkLst>
        </pc:spChg>
        <pc:grpChg chg="add mod">
          <ac:chgData name="Pedro Marques" userId="8142f7c1-cc98-4289-8615-2290b459c7e2" providerId="ADAL" clId="{4702C6B5-3823-4CC2-867E-9AF2A24919A0}" dt="2025-01-17T15:29:51.380" v="78" actId="1038"/>
          <ac:grpSpMkLst>
            <pc:docMk/>
            <pc:sldMk cId="2082429121" sldId="304"/>
            <ac:grpSpMk id="4" creationId="{186EBA1A-63CF-4F4B-D4CD-5EA043C890FA}"/>
          </ac:grpSpMkLst>
        </pc:grpChg>
        <pc:grpChg chg="mod topLvl">
          <ac:chgData name="Pedro Marques" userId="8142f7c1-cc98-4289-8615-2290b459c7e2" providerId="ADAL" clId="{4702C6B5-3823-4CC2-867E-9AF2A24919A0}" dt="2025-01-17T15:29:58.586" v="86" actId="1036"/>
          <ac:grpSpMkLst>
            <pc:docMk/>
            <pc:sldMk cId="2082429121" sldId="304"/>
            <ac:grpSpMk id="15" creationId="{C5FB6574-F951-F23B-15D5-DC34E0F0FE29}"/>
          </ac:grpSpMkLst>
        </pc:grpChg>
        <pc:grpChg chg="del mod">
          <ac:chgData name="Pedro Marques" userId="8142f7c1-cc98-4289-8615-2290b459c7e2" providerId="ADAL" clId="{4702C6B5-3823-4CC2-867E-9AF2A24919A0}" dt="2025-01-17T15:29:32.427" v="63" actId="165"/>
          <ac:grpSpMkLst>
            <pc:docMk/>
            <pc:sldMk cId="2082429121" sldId="304"/>
            <ac:grpSpMk id="16" creationId="{CE79E87A-5E26-3236-F477-D8AB0E46E9D6}"/>
          </ac:grpSpMkLst>
        </pc:grpChg>
        <pc:picChg chg="del mod topLvl">
          <ac:chgData name="Pedro Marques" userId="8142f7c1-cc98-4289-8615-2290b459c7e2" providerId="ADAL" clId="{4702C6B5-3823-4CC2-867E-9AF2A24919A0}" dt="2025-01-17T15:29:37.746" v="65" actId="21"/>
          <ac:picMkLst>
            <pc:docMk/>
            <pc:sldMk cId="2082429121" sldId="304"/>
            <ac:picMk id="5" creationId="{01F0DA56-9B43-2269-453E-52384C0642DF}"/>
          </ac:picMkLst>
        </pc:picChg>
        <pc:picChg chg="mod">
          <ac:chgData name="Pedro Marques" userId="8142f7c1-cc98-4289-8615-2290b459c7e2" providerId="ADAL" clId="{4702C6B5-3823-4CC2-867E-9AF2A24919A0}" dt="2025-01-17T15:29:34.797" v="64"/>
          <ac:picMkLst>
            <pc:docMk/>
            <pc:sldMk cId="2082429121" sldId="304"/>
            <ac:picMk id="6" creationId="{6C806751-D1D5-8B06-8732-FF4553CB0166}"/>
          </ac:picMkLst>
        </pc:picChg>
        <pc:picChg chg="del mod topLvl">
          <ac:chgData name="Pedro Marques" userId="8142f7c1-cc98-4289-8615-2290b459c7e2" providerId="ADAL" clId="{4702C6B5-3823-4CC2-867E-9AF2A24919A0}" dt="2025-01-17T15:29:48.492" v="72" actId="478"/>
          <ac:picMkLst>
            <pc:docMk/>
            <pc:sldMk cId="2082429121" sldId="304"/>
            <ac:picMk id="7" creationId="{04A06272-235E-8FB7-CE60-A4B647CFD347}"/>
          </ac:picMkLst>
        </pc:picChg>
        <pc:picChg chg="mod">
          <ac:chgData name="Pedro Marques" userId="8142f7c1-cc98-4289-8615-2290b459c7e2" providerId="ADAL" clId="{4702C6B5-3823-4CC2-867E-9AF2A24919A0}" dt="2025-01-17T15:29:34.797" v="64"/>
          <ac:picMkLst>
            <pc:docMk/>
            <pc:sldMk cId="2082429121" sldId="304"/>
            <ac:picMk id="8" creationId="{8C0CAEA5-5978-56B2-447A-B50F5CFC0C7A}"/>
          </ac:picMkLst>
        </pc:picChg>
      </pc:sldChg>
      <pc:sldChg chg="addSp delSp modSp mod">
        <pc:chgData name="Pedro Marques" userId="8142f7c1-cc98-4289-8615-2290b459c7e2" providerId="ADAL" clId="{4702C6B5-3823-4CC2-867E-9AF2A24919A0}" dt="2025-01-17T15:34:26.764" v="107" actId="1076"/>
        <pc:sldMkLst>
          <pc:docMk/>
          <pc:sldMk cId="1395544315" sldId="319"/>
        </pc:sldMkLst>
        <pc:spChg chg="del">
          <ac:chgData name="Pedro Marques" userId="8142f7c1-cc98-4289-8615-2290b459c7e2" providerId="ADAL" clId="{4702C6B5-3823-4CC2-867E-9AF2A24919A0}" dt="2025-01-17T15:33:05.700" v="95" actId="478"/>
          <ac:spMkLst>
            <pc:docMk/>
            <pc:sldMk cId="1395544315" sldId="319"/>
            <ac:spMk id="2" creationId="{76A745BB-88B7-89F0-8361-3CF376FEE9FE}"/>
          </ac:spMkLst>
        </pc:spChg>
        <pc:spChg chg="add mod">
          <ac:chgData name="Pedro Marques" userId="8142f7c1-cc98-4289-8615-2290b459c7e2" providerId="ADAL" clId="{4702C6B5-3823-4CC2-867E-9AF2A24919A0}" dt="2025-01-17T15:34:26.764" v="107" actId="1076"/>
          <ac:spMkLst>
            <pc:docMk/>
            <pc:sldMk cId="1395544315" sldId="319"/>
            <ac:spMk id="47" creationId="{CDF3D16D-049B-EEF8-D5A7-5DBD0C3BE9A3}"/>
          </ac:spMkLst>
        </pc:spChg>
        <pc:grpChg chg="add mod">
          <ac:chgData name="Pedro Marques" userId="8142f7c1-cc98-4289-8615-2290b459c7e2" providerId="ADAL" clId="{4702C6B5-3823-4CC2-867E-9AF2A24919A0}" dt="2025-01-17T15:33:50.111" v="105" actId="1076"/>
          <ac:grpSpMkLst>
            <pc:docMk/>
            <pc:sldMk cId="1395544315" sldId="319"/>
            <ac:grpSpMk id="48" creationId="{3F1B5024-1844-7B20-3457-4F3ACB67C3B9}"/>
          </ac:grpSpMkLst>
        </pc:grpChg>
        <pc:picChg chg="add mod">
          <ac:chgData name="Pedro Marques" userId="8142f7c1-cc98-4289-8615-2290b459c7e2" providerId="ADAL" clId="{4702C6B5-3823-4CC2-867E-9AF2A24919A0}" dt="2025-01-17T15:33:06.421" v="96"/>
          <ac:picMkLst>
            <pc:docMk/>
            <pc:sldMk cId="1395544315" sldId="319"/>
            <ac:picMk id="4" creationId="{2499A459-0096-6495-DF05-DCEDFB989618}"/>
          </ac:picMkLst>
        </pc:picChg>
        <pc:picChg chg="add mod">
          <ac:chgData name="Pedro Marques" userId="8142f7c1-cc98-4289-8615-2290b459c7e2" providerId="ADAL" clId="{4702C6B5-3823-4CC2-867E-9AF2A24919A0}" dt="2025-01-17T15:33:30.898" v="101" actId="164"/>
          <ac:picMkLst>
            <pc:docMk/>
            <pc:sldMk cId="1395544315" sldId="319"/>
            <ac:picMk id="46" creationId="{C9E25FE6-A8F2-3796-494E-CA71F40CE8F1}"/>
          </ac:picMkLst>
        </pc:picChg>
        <pc:picChg chg="del">
          <ac:chgData name="Pedro Marques" userId="8142f7c1-cc98-4289-8615-2290b459c7e2" providerId="ADAL" clId="{4702C6B5-3823-4CC2-867E-9AF2A24919A0}" dt="2025-01-17T15:33:05.700" v="95" actId="478"/>
          <ac:picMkLst>
            <pc:docMk/>
            <pc:sldMk cId="1395544315" sldId="319"/>
            <ac:picMk id="91" creationId="{00000000-0000-0000-0000-000000000000}"/>
          </ac:picMkLst>
        </pc:picChg>
      </pc:sldChg>
      <pc:sldChg chg="modSp mod">
        <pc:chgData name="Pedro Marques" userId="8142f7c1-cc98-4289-8615-2290b459c7e2" providerId="ADAL" clId="{4702C6B5-3823-4CC2-867E-9AF2A24919A0}" dt="2025-01-17T15:29:18.979" v="62" actId="1076"/>
        <pc:sldMkLst>
          <pc:docMk/>
          <pc:sldMk cId="3725118074" sldId="321"/>
        </pc:sldMkLst>
        <pc:grpChg chg="mod">
          <ac:chgData name="Pedro Marques" userId="8142f7c1-cc98-4289-8615-2290b459c7e2" providerId="ADAL" clId="{4702C6B5-3823-4CC2-867E-9AF2A24919A0}" dt="2025-01-17T15:29:18.979" v="62" actId="1076"/>
          <ac:grpSpMkLst>
            <pc:docMk/>
            <pc:sldMk cId="3725118074" sldId="321"/>
            <ac:grpSpMk id="6" creationId="{9DB411D0-D35B-65AC-BCCF-966268DD92E7}"/>
          </ac:grpSpMkLst>
        </pc:grpChg>
        <pc:picChg chg="mod">
          <ac:chgData name="Pedro Marques" userId="8142f7c1-cc98-4289-8615-2290b459c7e2" providerId="ADAL" clId="{4702C6B5-3823-4CC2-867E-9AF2A24919A0}" dt="2025-01-17T15:29:09.440" v="60" actId="1076"/>
          <ac:picMkLst>
            <pc:docMk/>
            <pc:sldMk cId="3725118074" sldId="321"/>
            <ac:picMk id="5" creationId="{01F0DA56-9B43-2269-453E-52384C0642DF}"/>
          </ac:picMkLst>
        </pc:picChg>
      </pc:sldChg>
      <pc:sldChg chg="modSp mod">
        <pc:chgData name="Pedro Marques" userId="8142f7c1-cc98-4289-8615-2290b459c7e2" providerId="ADAL" clId="{4702C6B5-3823-4CC2-867E-9AF2A24919A0}" dt="2025-01-17T15:27:58.344" v="56" actId="1036"/>
        <pc:sldMkLst>
          <pc:docMk/>
          <pc:sldMk cId="1700176729" sldId="328"/>
        </pc:sldMkLst>
        <pc:spChg chg="mod">
          <ac:chgData name="Pedro Marques" userId="8142f7c1-cc98-4289-8615-2290b459c7e2" providerId="ADAL" clId="{4702C6B5-3823-4CC2-867E-9AF2A24919A0}" dt="2025-01-17T15:27:58.344" v="56" actId="1036"/>
          <ac:spMkLst>
            <pc:docMk/>
            <pc:sldMk cId="1700176729" sldId="328"/>
            <ac:spMk id="60" creationId="{9311CA0F-1C09-973D-5D64-E6E29DA752C5}"/>
          </ac:spMkLst>
        </pc:spChg>
        <pc:spChg chg="mod">
          <ac:chgData name="Pedro Marques" userId="8142f7c1-cc98-4289-8615-2290b459c7e2" providerId="ADAL" clId="{4702C6B5-3823-4CC2-867E-9AF2A24919A0}" dt="2025-01-17T15:27:58.344" v="56" actId="1036"/>
          <ac:spMkLst>
            <pc:docMk/>
            <pc:sldMk cId="1700176729" sldId="328"/>
            <ac:spMk id="61" creationId="{09924673-B782-46F6-D081-6832FEF34BAB}"/>
          </ac:spMkLst>
        </pc:spChg>
        <pc:spChg chg="mod">
          <ac:chgData name="Pedro Marques" userId="8142f7c1-cc98-4289-8615-2290b459c7e2" providerId="ADAL" clId="{4702C6B5-3823-4CC2-867E-9AF2A24919A0}" dt="2025-01-17T15:27:58.344" v="56" actId="1036"/>
          <ac:spMkLst>
            <pc:docMk/>
            <pc:sldMk cId="1700176729" sldId="328"/>
            <ac:spMk id="1025" creationId="{2009A8BB-573B-C08D-7DDF-CBEFBEBD86CF}"/>
          </ac:spMkLst>
        </pc:spChg>
        <pc:spChg chg="mod">
          <ac:chgData name="Pedro Marques" userId="8142f7c1-cc98-4289-8615-2290b459c7e2" providerId="ADAL" clId="{4702C6B5-3823-4CC2-867E-9AF2A24919A0}" dt="2025-01-17T15:27:58.344" v="56" actId="1036"/>
          <ac:spMkLst>
            <pc:docMk/>
            <pc:sldMk cId="1700176729" sldId="328"/>
            <ac:spMk id="1027" creationId="{F5C87774-2770-51A0-FE44-3DFD499436A2}"/>
          </ac:spMkLst>
        </pc:spChg>
        <pc:spChg chg="mod">
          <ac:chgData name="Pedro Marques" userId="8142f7c1-cc98-4289-8615-2290b459c7e2" providerId="ADAL" clId="{4702C6B5-3823-4CC2-867E-9AF2A24919A0}" dt="2025-01-17T15:27:58.344" v="56" actId="1036"/>
          <ac:spMkLst>
            <pc:docMk/>
            <pc:sldMk cId="1700176729" sldId="328"/>
            <ac:spMk id="1029" creationId="{65C4B772-A576-E576-25B1-6B0712ED8206}"/>
          </ac:spMkLst>
        </pc:spChg>
        <pc:grpChg chg="mod">
          <ac:chgData name="Pedro Marques" userId="8142f7c1-cc98-4289-8615-2290b459c7e2" providerId="ADAL" clId="{4702C6B5-3823-4CC2-867E-9AF2A24919A0}" dt="2025-01-17T15:27:41.564" v="35" actId="1076"/>
          <ac:grpSpMkLst>
            <pc:docMk/>
            <pc:sldMk cId="1700176729" sldId="328"/>
            <ac:grpSpMk id="2" creationId="{00000000-0000-0000-0000-000000000000}"/>
          </ac:grpSpMkLst>
        </pc:grpChg>
        <pc:picChg chg="mod">
          <ac:chgData name="Pedro Marques" userId="8142f7c1-cc98-4289-8615-2290b459c7e2" providerId="ADAL" clId="{4702C6B5-3823-4CC2-867E-9AF2A24919A0}" dt="2025-01-17T15:27:58.344" v="56" actId="1036"/>
          <ac:picMkLst>
            <pc:docMk/>
            <pc:sldMk cId="1700176729" sldId="328"/>
            <ac:picMk id="57" creationId="{CE1341F9-BB7A-F626-DBB9-EE62BB1F76D3}"/>
          </ac:picMkLst>
        </pc:picChg>
        <pc:picChg chg="mod">
          <ac:chgData name="Pedro Marques" userId="8142f7c1-cc98-4289-8615-2290b459c7e2" providerId="ADAL" clId="{4702C6B5-3823-4CC2-867E-9AF2A24919A0}" dt="2025-01-17T15:27:58.344" v="56" actId="1036"/>
          <ac:picMkLst>
            <pc:docMk/>
            <pc:sldMk cId="1700176729" sldId="328"/>
            <ac:picMk id="59" creationId="{0B526887-AAFE-3FA0-EFFF-9FBB335978F8}"/>
          </ac:picMkLst>
        </pc:picChg>
        <pc:picChg chg="mod">
          <ac:chgData name="Pedro Marques" userId="8142f7c1-cc98-4289-8615-2290b459c7e2" providerId="ADAL" clId="{4702C6B5-3823-4CC2-867E-9AF2A24919A0}" dt="2025-01-17T15:27:58.344" v="56" actId="1036"/>
          <ac:picMkLst>
            <pc:docMk/>
            <pc:sldMk cId="1700176729" sldId="328"/>
            <ac:picMk id="63" creationId="{719DA262-20A7-14F5-B8FF-408CE9D961E0}"/>
          </ac:picMkLst>
        </pc:picChg>
      </pc:sldChg>
      <pc:sldChg chg="addSp delSp modSp mod">
        <pc:chgData name="Pedro Marques" userId="8142f7c1-cc98-4289-8615-2290b459c7e2" providerId="ADAL" clId="{4702C6B5-3823-4CC2-867E-9AF2A24919A0}" dt="2025-01-17T15:26:10.853" v="33" actId="1076"/>
        <pc:sldMkLst>
          <pc:docMk/>
          <pc:sldMk cId="4119785700" sldId="331"/>
        </pc:sldMkLst>
        <pc:spChg chg="mod">
          <ac:chgData name="Pedro Marques" userId="8142f7c1-cc98-4289-8615-2290b459c7e2" providerId="ADAL" clId="{4702C6B5-3823-4CC2-867E-9AF2A24919A0}" dt="2025-01-17T15:26:10.853" v="33" actId="1076"/>
          <ac:spMkLst>
            <pc:docMk/>
            <pc:sldMk cId="4119785700" sldId="331"/>
            <ac:spMk id="4" creationId="{A39910D5-AD44-01B4-8707-EBD8A8993B8A}"/>
          </ac:spMkLst>
        </pc:spChg>
        <pc:spChg chg="mod">
          <ac:chgData name="Pedro Marques" userId="8142f7c1-cc98-4289-8615-2290b459c7e2" providerId="ADAL" clId="{4702C6B5-3823-4CC2-867E-9AF2A24919A0}" dt="2025-01-17T15:25:19.497" v="23" actId="1076"/>
          <ac:spMkLst>
            <pc:docMk/>
            <pc:sldMk cId="4119785700" sldId="331"/>
            <ac:spMk id="46" creationId="{5C99BC1A-3909-9FBA-EFDE-1BC227B2AFF3}"/>
          </ac:spMkLst>
        </pc:spChg>
        <pc:spChg chg="add del mod">
          <ac:chgData name="Pedro Marques" userId="8142f7c1-cc98-4289-8615-2290b459c7e2" providerId="ADAL" clId="{4702C6B5-3823-4CC2-867E-9AF2A24919A0}" dt="2025-01-17T15:24:46.989" v="19" actId="478"/>
          <ac:spMkLst>
            <pc:docMk/>
            <pc:sldMk cId="4119785700" sldId="331"/>
            <ac:spMk id="48" creationId="{1E311DFF-2DE5-070A-04BB-67DDE7550859}"/>
          </ac:spMkLst>
        </pc:spChg>
        <pc:spChg chg="del mod">
          <ac:chgData name="Pedro Marques" userId="8142f7c1-cc98-4289-8615-2290b459c7e2" providerId="ADAL" clId="{4702C6B5-3823-4CC2-867E-9AF2A24919A0}" dt="2025-01-17T15:24:36.166" v="17" actId="478"/>
          <ac:spMkLst>
            <pc:docMk/>
            <pc:sldMk cId="4119785700" sldId="331"/>
            <ac:spMk id="89" creationId="{1B807FF8-CB04-7D5A-E3BE-7E4A452010FC}"/>
          </ac:spMkLst>
        </pc:spChg>
        <pc:picChg chg="add mod">
          <ac:chgData name="Pedro Marques" userId="8142f7c1-cc98-4289-8615-2290b459c7e2" providerId="ADAL" clId="{4702C6B5-3823-4CC2-867E-9AF2A24919A0}" dt="2025-01-17T15:25:14.916" v="22" actId="1076"/>
          <ac:picMkLst>
            <pc:docMk/>
            <pc:sldMk cId="4119785700" sldId="331"/>
            <ac:picMk id="2" creationId="{79DC705E-47C1-2E13-6069-8EFF8ED4E800}"/>
          </ac:picMkLst>
        </pc:picChg>
        <pc:picChg chg="mod">
          <ac:chgData name="Pedro Marques" userId="8142f7c1-cc98-4289-8615-2290b459c7e2" providerId="ADAL" clId="{4702C6B5-3823-4CC2-867E-9AF2A24919A0}" dt="2025-01-17T15:25:57.082" v="29" actId="1076"/>
          <ac:picMkLst>
            <pc:docMk/>
            <pc:sldMk cId="4119785700" sldId="331"/>
            <ac:picMk id="88" creationId="{8DBEE78A-B88C-0A8D-267E-BE4DD2EB588E}"/>
          </ac:picMkLst>
        </pc:picChg>
        <pc:picChg chg="del">
          <ac:chgData name="Pedro Marques" userId="8142f7c1-cc98-4289-8615-2290b459c7e2" providerId="ADAL" clId="{4702C6B5-3823-4CC2-867E-9AF2A24919A0}" dt="2025-01-17T15:23:00.363" v="0" actId="478"/>
          <ac:picMkLst>
            <pc:docMk/>
            <pc:sldMk cId="4119785700" sldId="331"/>
            <ac:picMk id="91" creationId="{90356CA8-D43C-A862-F1F1-160D46C56F87}"/>
          </ac:picMkLst>
        </pc:picChg>
      </pc:sldChg>
      <pc:sldChg chg="modSp mod">
        <pc:chgData name="Pedro Marques" userId="8142f7c1-cc98-4289-8615-2290b459c7e2" providerId="ADAL" clId="{4702C6B5-3823-4CC2-867E-9AF2A24919A0}" dt="2025-01-17T15:34:40.888" v="108" actId="255"/>
        <pc:sldMkLst>
          <pc:docMk/>
          <pc:sldMk cId="541217360" sldId="360"/>
        </pc:sldMkLst>
        <pc:spChg chg="mod">
          <ac:chgData name="Pedro Marques" userId="8142f7c1-cc98-4289-8615-2290b459c7e2" providerId="ADAL" clId="{4702C6B5-3823-4CC2-867E-9AF2A24919A0}" dt="2025-01-17T15:34:40.888" v="108" actId="255"/>
          <ac:spMkLst>
            <pc:docMk/>
            <pc:sldMk cId="541217360" sldId="360"/>
            <ac:spMk id="3" creationId="{7DF38323-B466-F5BC-2F2A-35646B759F6E}"/>
          </ac:spMkLst>
        </pc:spChg>
      </pc:sldChg>
      <pc:sldChg chg="addSp delSp modSp mod">
        <pc:chgData name="Pedro Marques" userId="8142f7c1-cc98-4289-8615-2290b459c7e2" providerId="ADAL" clId="{4702C6B5-3823-4CC2-867E-9AF2A24919A0}" dt="2025-01-17T15:31:24.822" v="94" actId="1076"/>
        <pc:sldMkLst>
          <pc:docMk/>
          <pc:sldMk cId="1301309986" sldId="362"/>
        </pc:sldMkLst>
        <pc:spChg chg="mod">
          <ac:chgData name="Pedro Marques" userId="8142f7c1-cc98-4289-8615-2290b459c7e2" providerId="ADAL" clId="{4702C6B5-3823-4CC2-867E-9AF2A24919A0}" dt="2025-01-17T15:31:24.822" v="94" actId="1076"/>
          <ac:spMkLst>
            <pc:docMk/>
            <pc:sldMk cId="1301309986" sldId="362"/>
            <ac:spMk id="6" creationId="{95183D03-E0BB-479B-936C-9D7E558C652E}"/>
          </ac:spMkLst>
        </pc:spChg>
        <pc:picChg chg="add mod">
          <ac:chgData name="Pedro Marques" userId="8142f7c1-cc98-4289-8615-2290b459c7e2" providerId="ADAL" clId="{4702C6B5-3823-4CC2-867E-9AF2A24919A0}" dt="2025-01-17T15:31:15.959" v="92" actId="1076"/>
          <ac:picMkLst>
            <pc:docMk/>
            <pc:sldMk cId="1301309986" sldId="362"/>
            <ac:picMk id="3" creationId="{70B4EB77-CA92-B3DC-649E-CDAFBAB91469}"/>
          </ac:picMkLst>
        </pc:picChg>
        <pc:picChg chg="del">
          <ac:chgData name="Pedro Marques" userId="8142f7c1-cc98-4289-8615-2290b459c7e2" providerId="ADAL" clId="{4702C6B5-3823-4CC2-867E-9AF2A24919A0}" dt="2025-01-17T15:31:12.230" v="91" actId="21"/>
          <ac:picMkLst>
            <pc:docMk/>
            <pc:sldMk cId="1301309986" sldId="362"/>
            <ac:picMk id="4" creationId="{2499A459-0096-6495-DF05-DCEDFB989618}"/>
          </ac:picMkLst>
        </pc:picChg>
      </pc:sldChg>
    </pc:docChg>
  </pc:docChgLst>
  <pc:docChgLst>
    <pc:chgData name="Bentsi Ben Atar" userId="6be4a119-f73c-4e5c-9f12-41821d5b4532" providerId="ADAL" clId="{179FFF8B-0E7D-4FF0-9CD4-BAC9CF820B73}"/>
    <pc:docChg chg="custSel addSld delSld modSld sldOrd">
      <pc:chgData name="Bentsi Ben Atar" userId="6be4a119-f73c-4e5c-9f12-41821d5b4532" providerId="ADAL" clId="{179FFF8B-0E7D-4FF0-9CD4-BAC9CF820B73}" dt="2024-11-07T07:32:46.909" v="108" actId="20577"/>
      <pc:docMkLst>
        <pc:docMk/>
      </pc:docMkLst>
      <pc:sldChg chg="modSp mod">
        <pc:chgData name="Bentsi Ben Atar" userId="6be4a119-f73c-4e5c-9f12-41821d5b4532" providerId="ADAL" clId="{179FFF8B-0E7D-4FF0-9CD4-BAC9CF820B73}" dt="2024-11-07T07:32:46.909" v="108" actId="20577"/>
        <pc:sldMkLst>
          <pc:docMk/>
          <pc:sldMk cId="3238501846" sldId="291"/>
        </pc:sldMkLst>
        <pc:spChg chg="mod">
          <ac:chgData name="Bentsi Ben Atar" userId="6be4a119-f73c-4e5c-9f12-41821d5b4532" providerId="ADAL" clId="{179FFF8B-0E7D-4FF0-9CD4-BAC9CF820B73}" dt="2024-11-07T07:32:46.909" v="108" actId="20577"/>
          <ac:spMkLst>
            <pc:docMk/>
            <pc:sldMk cId="3238501846" sldId="291"/>
            <ac:spMk id="3" creationId="{0E49DDD6-FB87-436F-AE95-C488857AEEED}"/>
          </ac:spMkLst>
        </pc:spChg>
      </pc:sldChg>
      <pc:sldChg chg="del">
        <pc:chgData name="Bentsi Ben Atar" userId="6be4a119-f73c-4e5c-9f12-41821d5b4532" providerId="ADAL" clId="{179FFF8B-0E7D-4FF0-9CD4-BAC9CF820B73}" dt="2024-11-07T07:30:32.401" v="28" actId="47"/>
        <pc:sldMkLst>
          <pc:docMk/>
          <pc:sldMk cId="3804356826" sldId="296"/>
        </pc:sldMkLst>
      </pc:sldChg>
      <pc:sldChg chg="del">
        <pc:chgData name="Bentsi Ben Atar" userId="6be4a119-f73c-4e5c-9f12-41821d5b4532" providerId="ADAL" clId="{179FFF8B-0E7D-4FF0-9CD4-BAC9CF820B73}" dt="2024-11-07T07:30:29.066" v="27" actId="47"/>
        <pc:sldMkLst>
          <pc:docMk/>
          <pc:sldMk cId="756782133" sldId="297"/>
        </pc:sldMkLst>
      </pc:sldChg>
      <pc:sldChg chg="del">
        <pc:chgData name="Bentsi Ben Atar" userId="6be4a119-f73c-4e5c-9f12-41821d5b4532" providerId="ADAL" clId="{179FFF8B-0E7D-4FF0-9CD4-BAC9CF820B73}" dt="2024-11-07T07:30:28.157" v="26" actId="47"/>
        <pc:sldMkLst>
          <pc:docMk/>
          <pc:sldMk cId="2289718981" sldId="300"/>
        </pc:sldMkLst>
      </pc:sldChg>
      <pc:sldChg chg="del ord">
        <pc:chgData name="Bentsi Ben Atar" userId="6be4a119-f73c-4e5c-9f12-41821d5b4532" providerId="ADAL" clId="{179FFF8B-0E7D-4FF0-9CD4-BAC9CF820B73}" dt="2024-11-07T07:30:21.195" v="20" actId="47"/>
        <pc:sldMkLst>
          <pc:docMk/>
          <pc:sldMk cId="2011267967" sldId="311"/>
        </pc:sldMkLst>
      </pc:sldChg>
      <pc:sldChg chg="add">
        <pc:chgData name="Bentsi Ben Atar" userId="6be4a119-f73c-4e5c-9f12-41821d5b4532" providerId="ADAL" clId="{179FFF8B-0E7D-4FF0-9CD4-BAC9CF820B73}" dt="2024-11-07T07:28:53.467" v="7"/>
        <pc:sldMkLst>
          <pc:docMk/>
          <pc:sldMk cId="3562427946" sldId="313"/>
        </pc:sldMkLst>
      </pc:sldChg>
      <pc:sldChg chg="del">
        <pc:chgData name="Bentsi Ben Atar" userId="6be4a119-f73c-4e5c-9f12-41821d5b4532" providerId="ADAL" clId="{179FFF8B-0E7D-4FF0-9CD4-BAC9CF820B73}" dt="2024-11-07T07:30:23.422" v="22" actId="47"/>
        <pc:sldMkLst>
          <pc:docMk/>
          <pc:sldMk cId="656401458" sldId="314"/>
        </pc:sldMkLst>
      </pc:sldChg>
      <pc:sldChg chg="del">
        <pc:chgData name="Bentsi Ben Atar" userId="6be4a119-f73c-4e5c-9f12-41821d5b4532" providerId="ADAL" clId="{179FFF8B-0E7D-4FF0-9CD4-BAC9CF820B73}" dt="2024-11-07T07:30:24.318" v="23" actId="47"/>
        <pc:sldMkLst>
          <pc:docMk/>
          <pc:sldMk cId="643354239" sldId="315"/>
        </pc:sldMkLst>
      </pc:sldChg>
      <pc:sldChg chg="del">
        <pc:chgData name="Bentsi Ben Atar" userId="6be4a119-f73c-4e5c-9f12-41821d5b4532" providerId="ADAL" clId="{179FFF8B-0E7D-4FF0-9CD4-BAC9CF820B73}" dt="2024-11-07T07:30:27.393" v="25" actId="47"/>
        <pc:sldMkLst>
          <pc:docMk/>
          <pc:sldMk cId="949683408" sldId="318"/>
        </pc:sldMkLst>
      </pc:sldChg>
      <pc:sldChg chg="del">
        <pc:chgData name="Bentsi Ben Atar" userId="6be4a119-f73c-4e5c-9f12-41821d5b4532" providerId="ADAL" clId="{179FFF8B-0E7D-4FF0-9CD4-BAC9CF820B73}" dt="2024-11-07T07:30:26.375" v="24" actId="47"/>
        <pc:sldMkLst>
          <pc:docMk/>
          <pc:sldMk cId="1557708784" sldId="325"/>
        </pc:sldMkLst>
      </pc:sldChg>
      <pc:sldChg chg="del">
        <pc:chgData name="Bentsi Ben Atar" userId="6be4a119-f73c-4e5c-9f12-41821d5b4532" providerId="ADAL" clId="{179FFF8B-0E7D-4FF0-9CD4-BAC9CF820B73}" dt="2024-11-07T07:30:22.394" v="21" actId="47"/>
        <pc:sldMkLst>
          <pc:docMk/>
          <pc:sldMk cId="3386847874" sldId="327"/>
        </pc:sldMkLst>
      </pc:sldChg>
      <pc:sldChg chg="add">
        <pc:chgData name="Bentsi Ben Atar" userId="6be4a119-f73c-4e5c-9f12-41821d5b4532" providerId="ADAL" clId="{179FFF8B-0E7D-4FF0-9CD4-BAC9CF820B73}" dt="2024-11-07T07:28:53.467" v="7"/>
        <pc:sldMkLst>
          <pc:docMk/>
          <pc:sldMk cId="1619255969" sldId="332"/>
        </pc:sldMkLst>
      </pc:sldChg>
      <pc:sldChg chg="add">
        <pc:chgData name="Bentsi Ben Atar" userId="6be4a119-f73c-4e5c-9f12-41821d5b4532" providerId="ADAL" clId="{179FFF8B-0E7D-4FF0-9CD4-BAC9CF820B73}" dt="2024-11-07T07:28:53.467" v="7"/>
        <pc:sldMkLst>
          <pc:docMk/>
          <pc:sldMk cId="2108777036" sldId="334"/>
        </pc:sldMkLst>
      </pc:sldChg>
      <pc:sldChg chg="modSp mod">
        <pc:chgData name="Bentsi Ben Atar" userId="6be4a119-f73c-4e5c-9f12-41821d5b4532" providerId="ADAL" clId="{179FFF8B-0E7D-4FF0-9CD4-BAC9CF820B73}" dt="2024-11-07T07:27:27.321" v="3" actId="33524"/>
        <pc:sldMkLst>
          <pc:docMk/>
          <pc:sldMk cId="1579265380" sldId="354"/>
        </pc:sldMkLst>
        <pc:spChg chg="mod">
          <ac:chgData name="Bentsi Ben Atar" userId="6be4a119-f73c-4e5c-9f12-41821d5b4532" providerId="ADAL" clId="{179FFF8B-0E7D-4FF0-9CD4-BAC9CF820B73}" dt="2024-11-07T07:26:09.909" v="2" actId="20577"/>
          <ac:spMkLst>
            <pc:docMk/>
            <pc:sldMk cId="1579265380" sldId="354"/>
            <ac:spMk id="2" creationId="{D1A78F44-BEE0-47E4-9999-1A39B6257C46}"/>
          </ac:spMkLst>
        </pc:spChg>
        <pc:spChg chg="mod">
          <ac:chgData name="Bentsi Ben Atar" userId="6be4a119-f73c-4e5c-9f12-41821d5b4532" providerId="ADAL" clId="{179FFF8B-0E7D-4FF0-9CD4-BAC9CF820B73}" dt="2024-11-07T07:27:27.321" v="3" actId="33524"/>
          <ac:spMkLst>
            <pc:docMk/>
            <pc:sldMk cId="1579265380" sldId="354"/>
            <ac:spMk id="3" creationId="{0E49DDD6-FB87-436F-AE95-C488857AEEED}"/>
          </ac:spMkLst>
        </pc:spChg>
      </pc:sldChg>
      <pc:sldChg chg="add">
        <pc:chgData name="Bentsi Ben Atar" userId="6be4a119-f73c-4e5c-9f12-41821d5b4532" providerId="ADAL" clId="{179FFF8B-0E7D-4FF0-9CD4-BAC9CF820B73}" dt="2024-11-07T07:28:15.690" v="4"/>
        <pc:sldMkLst>
          <pc:docMk/>
          <pc:sldMk cId="930744974" sldId="361"/>
        </pc:sldMkLst>
      </pc:sldChg>
      <pc:sldChg chg="add">
        <pc:chgData name="Bentsi Ben Atar" userId="6be4a119-f73c-4e5c-9f12-41821d5b4532" providerId="ADAL" clId="{179FFF8B-0E7D-4FF0-9CD4-BAC9CF820B73}" dt="2024-11-07T07:28:53.467" v="7"/>
        <pc:sldMkLst>
          <pc:docMk/>
          <pc:sldMk cId="1301309986" sldId="362"/>
        </pc:sldMkLst>
      </pc:sldChg>
      <pc:sldChg chg="addSp delSp modSp add mod delAnim">
        <pc:chgData name="Bentsi Ben Atar" userId="6be4a119-f73c-4e5c-9f12-41821d5b4532" providerId="ADAL" clId="{179FFF8B-0E7D-4FF0-9CD4-BAC9CF820B73}" dt="2024-11-07T07:30:05.120" v="18" actId="22"/>
        <pc:sldMkLst>
          <pc:docMk/>
          <pc:sldMk cId="3104790407" sldId="363"/>
        </pc:sldMkLst>
        <pc:picChg chg="add">
          <ac:chgData name="Bentsi Ben Atar" userId="6be4a119-f73c-4e5c-9f12-41821d5b4532" providerId="ADAL" clId="{179FFF8B-0E7D-4FF0-9CD4-BAC9CF820B73}" dt="2024-11-07T07:30:05.120" v="18" actId="22"/>
          <ac:picMkLst>
            <pc:docMk/>
            <pc:sldMk cId="3104790407" sldId="363"/>
            <ac:picMk id="7" creationId="{58BF8F91-ECEF-17B6-90C8-571C1867122D}"/>
          </ac:picMkLst>
        </pc:picChg>
      </pc:sldChg>
      <pc:sldChg chg="add">
        <pc:chgData name="Bentsi Ben Atar" userId="6be4a119-f73c-4e5c-9f12-41821d5b4532" providerId="ADAL" clId="{179FFF8B-0E7D-4FF0-9CD4-BAC9CF820B73}" dt="2024-11-07T07:28:53.467" v="7"/>
        <pc:sldMkLst>
          <pc:docMk/>
          <pc:sldMk cId="770000086" sldId="364"/>
        </pc:sldMkLst>
      </pc:sldChg>
      <pc:sldChg chg="add">
        <pc:chgData name="Bentsi Ben Atar" userId="6be4a119-f73c-4e5c-9f12-41821d5b4532" providerId="ADAL" clId="{179FFF8B-0E7D-4FF0-9CD4-BAC9CF820B73}" dt="2024-11-07T07:28:53.467" v="7"/>
        <pc:sldMkLst>
          <pc:docMk/>
          <pc:sldMk cId="1517242013" sldId="365"/>
        </pc:sldMkLst>
      </pc:sldChg>
      <pc:sldChg chg="add del">
        <pc:chgData name="Bentsi Ben Atar" userId="6be4a119-f73c-4e5c-9f12-41821d5b4532" providerId="ADAL" clId="{179FFF8B-0E7D-4FF0-9CD4-BAC9CF820B73}" dt="2024-11-07T07:30:20.305" v="19" actId="47"/>
        <pc:sldMkLst>
          <pc:docMk/>
          <pc:sldMk cId="2102990207" sldId="3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208" cy="367030"/>
          </a:xfrm>
          <a:prstGeom prst="rect">
            <a:avLst/>
          </a:prstGeom>
        </p:spPr>
        <p:txBody>
          <a:bodyPr vert="horz" lIns="60899" tIns="30450" rIns="60899" bIns="30450" rtlCol="0"/>
          <a:lstStyle>
            <a:lvl1pPr algn="l">
              <a:defRPr sz="800"/>
            </a:lvl1pPr>
          </a:lstStyle>
          <a:p>
            <a:endParaRPr lang="en-US"/>
          </a:p>
        </p:txBody>
      </p:sp>
      <p:sp>
        <p:nvSpPr>
          <p:cNvPr id="3" name="Date Placeholder 2"/>
          <p:cNvSpPr>
            <a:spLocks noGrp="1"/>
          </p:cNvSpPr>
          <p:nvPr>
            <p:ph type="dt" idx="1"/>
          </p:nvPr>
        </p:nvSpPr>
        <p:spPr>
          <a:xfrm>
            <a:off x="5438180" y="0"/>
            <a:ext cx="4161145" cy="367030"/>
          </a:xfrm>
          <a:prstGeom prst="rect">
            <a:avLst/>
          </a:prstGeom>
        </p:spPr>
        <p:txBody>
          <a:bodyPr vert="horz" lIns="60899" tIns="30450" rIns="60899" bIns="30450" rtlCol="0"/>
          <a:lstStyle>
            <a:lvl1pPr algn="r">
              <a:defRPr sz="800"/>
            </a:lvl1pPr>
          </a:lstStyle>
          <a:p>
            <a:fld id="{87A82D99-54A2-453A-BAC4-64EEB47C7B25}" type="datetimeFigureOut">
              <a:rPr lang="en-US" smtClean="0"/>
              <a:t>1/17/2025</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60899" tIns="30450" rIns="60899" bIns="30450"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60899" tIns="30450" rIns="60899" bIns="304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208" cy="367030"/>
          </a:xfrm>
          <a:prstGeom prst="rect">
            <a:avLst/>
          </a:prstGeom>
        </p:spPr>
        <p:txBody>
          <a:bodyPr vert="horz" lIns="60899" tIns="30450" rIns="60899" bIns="30450" rtlCol="0" anchor="b"/>
          <a:lstStyle>
            <a:lvl1pPr algn="l">
              <a:defRPr sz="800"/>
            </a:lvl1pPr>
          </a:lstStyle>
          <a:p>
            <a:endParaRPr lang="en-US"/>
          </a:p>
        </p:txBody>
      </p:sp>
      <p:sp>
        <p:nvSpPr>
          <p:cNvPr id="7" name="Slide Number Placeholder 6"/>
          <p:cNvSpPr>
            <a:spLocks noGrp="1"/>
          </p:cNvSpPr>
          <p:nvPr>
            <p:ph type="sldNum" sz="quarter" idx="5"/>
          </p:nvPr>
        </p:nvSpPr>
        <p:spPr>
          <a:xfrm>
            <a:off x="5438180" y="6948171"/>
            <a:ext cx="4161145" cy="367030"/>
          </a:xfrm>
          <a:prstGeom prst="rect">
            <a:avLst/>
          </a:prstGeom>
        </p:spPr>
        <p:txBody>
          <a:bodyPr vert="horz" lIns="60899" tIns="30450" rIns="60899" bIns="30450" rtlCol="0" anchor="b"/>
          <a:lstStyle>
            <a:lvl1pPr algn="r">
              <a:defRPr sz="800"/>
            </a:lvl1pPr>
          </a:lstStyle>
          <a:p>
            <a:fld id="{EF683FDE-3492-4389-AC6B-36D4DF8926B5}" type="slidenum">
              <a:rPr lang="en-US" smtClean="0"/>
              <a:t>‹#›</a:t>
            </a:fld>
            <a:endParaRPr lang="en-US"/>
          </a:p>
        </p:txBody>
      </p:sp>
    </p:spTree>
    <p:extLst>
      <p:ext uri="{BB962C8B-B14F-4D97-AF65-F5344CB8AC3E}">
        <p14:creationId xmlns:p14="http://schemas.microsoft.com/office/powerpoint/2010/main" val="2901580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3C5689FE-0454-57D7-DD8B-285DA94F2794}"/>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C377DF22-9B97-C4A4-21A8-DC1D7E4230EA}"/>
              </a:ext>
            </a:extLst>
          </p:cNvPr>
          <p:cNvSpPr txBox="1">
            <a:spLocks noGrp="1"/>
          </p:cNvSpPr>
          <p:nvPr>
            <p:ph type="body" idx="1"/>
          </p:nvPr>
        </p:nvSpPr>
        <p:spPr>
          <a:xfrm>
            <a:off x="405051" y="3520440"/>
            <a:ext cx="3240405" cy="2880360"/>
          </a:xfrm>
          <a:prstGeom prst="rect">
            <a:avLst/>
          </a:prstGeom>
        </p:spPr>
        <p:txBody>
          <a:bodyPr spcFirstLastPara="1" wrap="square" lIns="60884" tIns="30433" rIns="60884" bIns="30433" anchor="t" anchorCtr="0">
            <a:noAutofit/>
          </a:bodyPr>
          <a:lstStyle/>
          <a:p>
            <a:endParaRPr dirty="0"/>
          </a:p>
        </p:txBody>
      </p:sp>
      <p:sp>
        <p:nvSpPr>
          <p:cNvPr id="86" name="Google Shape;86;p1:notes">
            <a:extLst>
              <a:ext uri="{FF2B5EF4-FFF2-40B4-BE49-F238E27FC236}">
                <a16:creationId xmlns:a16="http://schemas.microsoft.com/office/drawing/2014/main" id="{CF763B97-9B41-46DF-C5F1-6F2A0BB91292}"/>
              </a:ext>
            </a:extLst>
          </p:cNvPr>
          <p:cNvSpPr>
            <a:spLocks noGrp="1" noRot="1" noChangeAspect="1"/>
          </p:cNvSpPr>
          <p:nvPr>
            <p:ph type="sldImg" idx="2"/>
          </p:nvPr>
        </p:nvSpPr>
        <p:spPr>
          <a:xfrm>
            <a:off x="-168275" y="914400"/>
            <a:ext cx="4386263"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992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BINGO! You can only tell them apart based on their physical layer characteristic – no MAC address, no port mapping or traffic , not of them can detect what is actually lurking in your network.</a:t>
            </a:r>
          </a:p>
        </p:txBody>
      </p:sp>
      <p:sp>
        <p:nvSpPr>
          <p:cNvPr id="4" name="Slide Number Placeholder 3"/>
          <p:cNvSpPr>
            <a:spLocks noGrp="1"/>
          </p:cNvSpPr>
          <p:nvPr>
            <p:ph type="sldNum" sz="quarter" idx="5"/>
          </p:nvPr>
        </p:nvSpPr>
        <p:spPr/>
        <p:txBody>
          <a:bodyPr/>
          <a:lstStyle/>
          <a:p>
            <a:fld id="{CD4D2D2E-6504-4CFF-A56C-5818FBEBC3B2}" type="slidenum">
              <a:rPr lang="en-CA" smtClean="0"/>
              <a:t>17</a:t>
            </a:fld>
            <a:endParaRPr lang="en-CA"/>
          </a:p>
        </p:txBody>
      </p:sp>
    </p:spTree>
    <p:extLst>
      <p:ext uri="{BB962C8B-B14F-4D97-AF65-F5344CB8AC3E}">
        <p14:creationId xmlns:p14="http://schemas.microsoft.com/office/powerpoint/2010/main" val="29943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18</a:t>
            </a:fld>
            <a:endParaRPr lang="en-CA"/>
          </a:p>
        </p:txBody>
      </p:sp>
    </p:spTree>
    <p:extLst>
      <p:ext uri="{BB962C8B-B14F-4D97-AF65-F5344CB8AC3E}">
        <p14:creationId xmlns:p14="http://schemas.microsoft.com/office/powerpoint/2010/main" val="79018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285"/>
              </a:lnSpc>
            </a:pPr>
            <a:r>
              <a:rPr lang="en-US" sz="1600" b="1">
                <a:solidFill>
                  <a:srgbClr val="0A236D"/>
                </a:solidFill>
                <a:latin typeface="Arial"/>
                <a:ea typeface="Arial"/>
                <a:cs typeface="Arial"/>
                <a:sym typeface="Arial"/>
              </a:rPr>
              <a:t>Asset DNA</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Sepio reveals the </a:t>
            </a:r>
            <a:r>
              <a:rPr lang="en-US" sz="1200">
                <a:solidFill>
                  <a:srgbClr val="0A236D"/>
                </a:solidFill>
              </a:rPr>
              <a:t>true i</a:t>
            </a:r>
            <a:r>
              <a:rPr lang="en-US" sz="1200">
                <a:solidFill>
                  <a:srgbClr val="0A236D"/>
                </a:solidFill>
                <a:latin typeface="Arial"/>
                <a:ea typeface="Arial"/>
                <a:cs typeface="Arial"/>
                <a:sym typeface="Arial"/>
              </a:rPr>
              <a:t>dentity of an asset based on physical layer properties that </a:t>
            </a:r>
            <a:r>
              <a:rPr lang="en-US" sz="1200">
                <a:solidFill>
                  <a:srgbClr val="0A236D"/>
                </a:solidFill>
              </a:rPr>
              <a:t>cannot be hidden or manipulated. U</a:t>
            </a:r>
            <a:r>
              <a:rPr lang="en-US" sz="1200">
                <a:solidFill>
                  <a:srgbClr val="0A236D"/>
                </a:solidFill>
                <a:latin typeface="Arial"/>
                <a:ea typeface="Arial"/>
                <a:cs typeface="Arial"/>
                <a:sym typeface="Arial"/>
              </a:rPr>
              <a:t>ntainted by misleading profile perceptions and erroneous behavioral assumptions, Sepio is providing </a:t>
            </a:r>
            <a:r>
              <a:rPr lang="en-US" sz="1200">
                <a:solidFill>
                  <a:srgbClr val="0A236D"/>
                </a:solidFill>
              </a:rPr>
              <a:t>you with</a:t>
            </a:r>
            <a:r>
              <a:rPr lang="en-US" sz="1200">
                <a:solidFill>
                  <a:srgbClr val="0A236D"/>
                </a:solidFill>
                <a:latin typeface="Arial"/>
                <a:ea typeface="Arial"/>
                <a:cs typeface="Arial"/>
                <a:sym typeface="Arial"/>
              </a:rPr>
              <a:t> reliable</a:t>
            </a:r>
            <a:r>
              <a:rPr lang="en-US" sz="1200">
                <a:solidFill>
                  <a:srgbClr val="0A236D"/>
                </a:solidFill>
              </a:rPr>
              <a:t>, </a:t>
            </a:r>
            <a:r>
              <a:rPr lang="en-US" sz="1200">
                <a:solidFill>
                  <a:srgbClr val="0A236D"/>
                </a:solidFill>
                <a:latin typeface="Arial"/>
                <a:ea typeface="Arial"/>
                <a:cs typeface="Arial"/>
                <a:sym typeface="Arial"/>
              </a:rPr>
              <a:t>accurate visibility. </a:t>
            </a:r>
            <a:endParaRPr lang="en-US" sz="16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r>
              <a:rPr lang="en-US" sz="1600" b="1">
                <a:solidFill>
                  <a:srgbClr val="0A236D"/>
                </a:solidFill>
                <a:latin typeface="Arial"/>
                <a:ea typeface="Arial"/>
                <a:cs typeface="Arial"/>
                <a:sym typeface="Arial"/>
              </a:rPr>
              <a:t>Risk assessing</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Using patented algorithms and advanced machine learning models, Sepio </a:t>
            </a:r>
            <a:r>
              <a:rPr lang="en-US" sz="1200">
                <a:solidFill>
                  <a:srgbClr val="0A236D"/>
                </a:solidFill>
              </a:rPr>
              <a:t>calculator</a:t>
            </a:r>
            <a:r>
              <a:rPr lang="en-US" sz="1200">
                <a:solidFill>
                  <a:srgbClr val="0A236D"/>
                </a:solidFill>
                <a:latin typeface="Arial"/>
                <a:ea typeface="Arial"/>
                <a:cs typeface="Arial"/>
                <a:sym typeface="Arial"/>
              </a:rPr>
              <a:t> ris</a:t>
            </a:r>
            <a:r>
              <a:rPr lang="en-US" sz="1200">
                <a:solidFill>
                  <a:srgbClr val="0A236D"/>
                </a:solidFill>
              </a:rPr>
              <a:t>k by</a:t>
            </a:r>
            <a:r>
              <a:rPr lang="en-US" sz="1200">
                <a:solidFill>
                  <a:srgbClr val="0A236D"/>
                </a:solidFill>
                <a:latin typeface="Arial"/>
                <a:ea typeface="Arial"/>
                <a:cs typeface="Arial"/>
                <a:sym typeface="Arial"/>
              </a:rPr>
              <a:t> evalua</a:t>
            </a:r>
            <a:r>
              <a:rPr lang="en-US" sz="1200">
                <a:solidFill>
                  <a:srgbClr val="0A236D"/>
                </a:solidFill>
              </a:rPr>
              <a:t>ting</a:t>
            </a:r>
            <a:r>
              <a:rPr lang="en-US" sz="1200">
                <a:solidFill>
                  <a:srgbClr val="0A236D"/>
                </a:solidFill>
                <a:latin typeface="Arial"/>
                <a:ea typeface="Arial"/>
                <a:cs typeface="Arial"/>
                <a:sym typeface="Arial"/>
              </a:rPr>
              <a:t> each asset’s DNA</a:t>
            </a:r>
            <a:r>
              <a:rPr lang="en-US" sz="1200">
                <a:solidFill>
                  <a:srgbClr val="0A236D"/>
                </a:solidFill>
              </a:rPr>
              <a:t>, </a:t>
            </a:r>
            <a:r>
              <a:rPr lang="en-US" sz="1200">
                <a:solidFill>
                  <a:srgbClr val="0A236D"/>
                </a:solidFill>
                <a:latin typeface="Arial"/>
                <a:ea typeface="Arial"/>
                <a:cs typeface="Arial"/>
                <a:sym typeface="Arial"/>
              </a:rPr>
              <a:t>predict</a:t>
            </a:r>
            <a:r>
              <a:rPr lang="en-US" sz="1200">
                <a:solidFill>
                  <a:srgbClr val="0A236D"/>
                </a:solidFill>
              </a:rPr>
              <a:t>ing</a:t>
            </a:r>
            <a:r>
              <a:rPr lang="en-US" sz="1200">
                <a:solidFill>
                  <a:srgbClr val="0A236D"/>
                </a:solidFill>
                <a:latin typeface="Arial"/>
                <a:ea typeface="Arial"/>
                <a:cs typeface="Arial"/>
                <a:sym typeface="Arial"/>
              </a:rPr>
              <a:t> its physical pattern, and analyzing how greatly it differs from the observed pattern</a:t>
            </a:r>
            <a:r>
              <a:rPr lang="en-US" sz="1200">
                <a:solidFill>
                  <a:srgbClr val="0A236D"/>
                </a:solidFill>
              </a:rPr>
              <a:t>.</a:t>
            </a:r>
            <a:endParaRPr lang="en-US" sz="1800">
              <a:solidFill>
                <a:srgbClr val="0A236D"/>
              </a:solidFill>
            </a:endParaRPr>
          </a:p>
          <a:p>
            <a:pPr>
              <a:lnSpc>
                <a:spcPct val="145454"/>
              </a:lnSpc>
            </a:pPr>
            <a:endParaRPr lang="en-US" sz="1200">
              <a:solidFill>
                <a:srgbClr val="0A236D"/>
              </a:solidFill>
              <a:latin typeface="Arial"/>
              <a:ea typeface="Arial"/>
              <a:cs typeface="Arial"/>
              <a:sym typeface="Arial"/>
            </a:endParaRPr>
          </a:p>
          <a:p>
            <a:pPr>
              <a:lnSpc>
                <a:spcPct val="114285"/>
              </a:lnSpc>
            </a:pPr>
            <a:endParaRPr lang="en-US" sz="1600">
              <a:solidFill>
                <a:srgbClr val="0A236D"/>
              </a:solidFill>
              <a:latin typeface="Arial"/>
              <a:ea typeface="Arial"/>
              <a:cs typeface="Arial"/>
              <a:sym typeface="Arial"/>
            </a:endParaRPr>
          </a:p>
          <a:p>
            <a:pPr>
              <a:lnSpc>
                <a:spcPct val="114285"/>
              </a:lnSpc>
            </a:pPr>
            <a:r>
              <a:rPr lang="en-US" sz="1600" b="1">
                <a:solidFill>
                  <a:srgbClr val="0A236D"/>
                </a:solidFill>
                <a:latin typeface="Arial"/>
                <a:ea typeface="Arial"/>
                <a:cs typeface="Arial"/>
                <a:sym typeface="Arial"/>
              </a:rPr>
              <a:t>Asset mapping</a:t>
            </a:r>
            <a:endParaRPr lang="en-US" sz="1800">
              <a:solidFill>
                <a:srgbClr val="0A236D"/>
              </a:solidFill>
            </a:endParaRPr>
          </a:p>
          <a:p>
            <a:pPr>
              <a:lnSpc>
                <a:spcPct val="145454"/>
              </a:lnSpc>
            </a:pPr>
            <a:r>
              <a:rPr lang="en-US" sz="1200">
                <a:solidFill>
                  <a:srgbClr val="0A236D"/>
                </a:solidFill>
                <a:latin typeface="Arial"/>
                <a:ea typeface="Arial"/>
                <a:cs typeface="Arial"/>
                <a:sym typeface="Arial"/>
              </a:rPr>
              <a:t>Sepio collects and an</a:t>
            </a:r>
            <a:r>
              <a:rPr lang="en-US" sz="1200">
                <a:solidFill>
                  <a:srgbClr val="0A236D"/>
                </a:solidFill>
              </a:rPr>
              <a:t>alyzes </a:t>
            </a:r>
            <a:r>
              <a:rPr lang="en-US" sz="1200">
                <a:solidFill>
                  <a:srgbClr val="0A236D"/>
                </a:solidFill>
                <a:latin typeface="Arial"/>
                <a:ea typeface="Arial"/>
                <a:cs typeface="Arial"/>
                <a:sym typeface="Arial"/>
              </a:rPr>
              <a:t> </a:t>
            </a:r>
            <a:r>
              <a:rPr lang="en-US" sz="1200">
                <a:solidFill>
                  <a:srgbClr val="0A236D"/>
                </a:solidFill>
                <a:latin typeface="Arial"/>
                <a:ea typeface="Arial"/>
                <a:cs typeface="Arial"/>
                <a:sym typeface="Aria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anonymi</a:t>
            </a:r>
            <a:r>
              <a:rPr lang="en-US" sz="1200">
                <a:solidFill>
                  <a:srgbClr val="0A236D"/>
                </a:solidFill>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zed</a:t>
            </a:r>
            <a:r>
              <a:rPr lang="en-US" sz="1200">
                <a:solidFill>
                  <a:srgbClr val="0A236D"/>
                </a:solidFill>
                <a:latin typeface="Arial"/>
                <a:ea typeface="Arial"/>
                <a:cs typeface="Arial"/>
                <a:sym typeface="Arial"/>
              </a:rPr>
              <a:t> data from customers </a:t>
            </a:r>
            <a:r>
              <a:rPr lang="en-US" sz="1200">
                <a:solidFill>
                  <a:srgbClr val="0A236D"/>
                </a:solidFill>
              </a:rPr>
              <a:t>across all industries</a:t>
            </a:r>
            <a:r>
              <a:rPr lang="en-US" sz="1200">
                <a:solidFill>
                  <a:srgbClr val="0A236D"/>
                </a:solidFill>
                <a:latin typeface="Arial"/>
                <a:ea typeface="Arial"/>
                <a:cs typeface="Arial"/>
                <a:sym typeface="Arial"/>
              </a:rPr>
              <a:t>, </a:t>
            </a:r>
            <a:r>
              <a:rPr lang="en-US" sz="1200">
                <a:solidFill>
                  <a:srgbClr val="0A236D"/>
                </a:solidFill>
              </a:rPr>
              <a:t>(</a:t>
            </a:r>
            <a:r>
              <a:rPr lang="en-US" sz="1200">
                <a:solidFill>
                  <a:srgbClr val="0A236D"/>
                </a:solidFill>
                <a:latin typeface="Arial"/>
                <a:ea typeface="Arial"/>
                <a:cs typeface="Arial"/>
                <a:sym typeface="Arial"/>
              </a:rPr>
              <a:t>200M+ data entries) </a:t>
            </a:r>
            <a:r>
              <a:rPr lang="en-US" sz="1200">
                <a:solidFill>
                  <a:srgbClr val="0A236D"/>
                </a:solidFill>
              </a:rPr>
              <a:t>and </a:t>
            </a:r>
            <a:r>
              <a:rPr lang="en-US" sz="1200">
                <a:solidFill>
                  <a:srgbClr val="0A236D"/>
                </a:solidFill>
                <a:latin typeface="Arial"/>
                <a:ea typeface="Arial"/>
                <a:cs typeface="Arial"/>
                <a:sym typeface="Arial"/>
              </a:rPr>
              <a:t>learns from local data on each installation, so the machine learning models and algorithms are </a:t>
            </a:r>
            <a:r>
              <a:rPr lang="en-US" sz="1200">
                <a:solidFill>
                  <a:srgbClr val="0A236D"/>
                </a:solidFill>
              </a:rPr>
              <a:t>continuously </a:t>
            </a:r>
            <a:r>
              <a:rPr lang="en-US" sz="1200">
                <a:solidFill>
                  <a:srgbClr val="0A236D"/>
                </a:solidFill>
                <a:latin typeface="Arial"/>
                <a:ea typeface="Arial"/>
                <a:cs typeface="Arial"/>
                <a:sym typeface="Arial"/>
              </a:rPr>
              <a:t>updated, resulting in an extremely low false positive rate.</a:t>
            </a:r>
            <a:endParaRPr lang="en-US" sz="1600">
              <a:solidFill>
                <a:srgbClr val="0A236D"/>
              </a:solidFill>
              <a:latin typeface="Arial"/>
              <a:ea typeface="Arial"/>
              <a:cs typeface="Arial"/>
              <a:sym typeface="Arial"/>
            </a:endParaRPr>
          </a:p>
          <a:p>
            <a:pPr marL="228580" indent="-228580" defTabSz="914318">
              <a:lnSpc>
                <a:spcPct val="90000"/>
              </a:lnSpc>
              <a:spcBef>
                <a:spcPts val="1000"/>
              </a:spcBef>
              <a:buClrTx/>
              <a:buSzTx/>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19</a:t>
            </a:fld>
            <a:endParaRPr lang="en-CA"/>
          </a:p>
        </p:txBody>
      </p:sp>
    </p:spTree>
    <p:extLst>
      <p:ext uri="{BB962C8B-B14F-4D97-AF65-F5344CB8AC3E}">
        <p14:creationId xmlns:p14="http://schemas.microsoft.com/office/powerpoint/2010/main" val="1981764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20</a:t>
            </a:fld>
            <a:endParaRPr lang="en-CA"/>
          </a:p>
        </p:txBody>
      </p:sp>
    </p:spTree>
    <p:extLst>
      <p:ext uri="{BB962C8B-B14F-4D97-AF65-F5344CB8AC3E}">
        <p14:creationId xmlns:p14="http://schemas.microsoft.com/office/powerpoint/2010/main" val="204256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ClrTx/>
              <a:buSzTx/>
              <a:defRPr/>
            </a:pP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reveals the objective, true identity of an asset based on its physical layer properties, such as voltage, latency, and PoE. These properties cannot be hidden or manipulated. By harnessing the physical layer data source, </a:t>
            </a:r>
            <a:r>
              <a:rPr lang="en-US" sz="1300" err="1">
                <a:solidFill>
                  <a:prstClr val="white"/>
                </a:solidFill>
                <a:latin typeface="Metropolis Thin" panose="00000500000000000000" pitchFamily="50" charset="0"/>
                <a:ea typeface="Calibri" panose="020F0502020204030204" pitchFamily="34" charset="0"/>
                <a:cs typeface="Arial" panose="020B0604020202020204" pitchFamily="34" charset="0"/>
              </a:rPr>
              <a:t>Sepio</a:t>
            </a:r>
            <a:r>
              <a:rPr lang="en-US" sz="1300">
                <a:solidFill>
                  <a:prstClr val="white"/>
                </a:solidFill>
                <a:latin typeface="Metropolis Thin" panose="00000500000000000000" pitchFamily="50" charset="0"/>
                <a:ea typeface="Calibri" panose="020F0502020204030204" pitchFamily="34" charset="0"/>
                <a:cs typeface="Arial" panose="020B0604020202020204" pitchFamily="34" charset="0"/>
              </a:rPr>
              <a:t> is untainted by misleading profile perceptions and erroneous behavioral assumptions, providing customers reliable and accurate visibility. </a:t>
            </a:r>
          </a:p>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21</a:t>
            </a:fld>
            <a:endParaRPr lang="en-CA"/>
          </a:p>
        </p:txBody>
      </p:sp>
    </p:spTree>
    <p:extLst>
      <p:ext uri="{BB962C8B-B14F-4D97-AF65-F5344CB8AC3E}">
        <p14:creationId xmlns:p14="http://schemas.microsoft.com/office/powerpoint/2010/main" val="1434095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4D2D2E-6504-4CFF-A56C-5818FBEBC3B2}" type="slidenum">
              <a:rPr lang="en-US" smtClean="0"/>
              <a:t>22</a:t>
            </a:fld>
            <a:endParaRPr lang="en-US"/>
          </a:p>
        </p:txBody>
      </p:sp>
    </p:spTree>
    <p:extLst>
      <p:ext uri="{BB962C8B-B14F-4D97-AF65-F5344CB8AC3E}">
        <p14:creationId xmlns:p14="http://schemas.microsoft.com/office/powerpoint/2010/main" val="1811859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228580">
              <a:buAutoNum type="arabicPeriod"/>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23</a:t>
            </a:fld>
            <a:endParaRPr lang="en-CA"/>
          </a:p>
        </p:txBody>
      </p:sp>
    </p:spTree>
    <p:extLst>
      <p:ext uri="{BB962C8B-B14F-4D97-AF65-F5344CB8AC3E}">
        <p14:creationId xmlns:p14="http://schemas.microsoft.com/office/powerpoint/2010/main" val="2071134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24</a:t>
            </a:fld>
            <a:endParaRPr lang="en-CA"/>
          </a:p>
        </p:txBody>
      </p:sp>
    </p:spTree>
    <p:extLst>
      <p:ext uri="{BB962C8B-B14F-4D97-AF65-F5344CB8AC3E}">
        <p14:creationId xmlns:p14="http://schemas.microsoft.com/office/powerpoint/2010/main" val="2185258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25</a:t>
            </a:fld>
            <a:endParaRPr lang="en-CA"/>
          </a:p>
        </p:txBody>
      </p:sp>
    </p:spTree>
    <p:extLst>
      <p:ext uri="{BB962C8B-B14F-4D97-AF65-F5344CB8AC3E}">
        <p14:creationId xmlns:p14="http://schemas.microsoft.com/office/powerpoint/2010/main" val="338436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26</a:t>
            </a:fld>
            <a:endParaRPr lang="en-CA"/>
          </a:p>
        </p:txBody>
      </p:sp>
    </p:spTree>
    <p:extLst>
      <p:ext uri="{BB962C8B-B14F-4D97-AF65-F5344CB8AC3E}">
        <p14:creationId xmlns:p14="http://schemas.microsoft.com/office/powerpoint/2010/main" val="10093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941" indent="-160941">
              <a:buAutoNum type="arabicPeriod"/>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2</a:t>
            </a:fld>
            <a:endParaRPr lang="en-CA"/>
          </a:p>
        </p:txBody>
      </p:sp>
    </p:spTree>
    <p:extLst>
      <p:ext uri="{BB962C8B-B14F-4D97-AF65-F5344CB8AC3E}">
        <p14:creationId xmlns:p14="http://schemas.microsoft.com/office/powerpoint/2010/main" val="3098077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27</a:t>
            </a:fld>
            <a:endParaRPr lang="en-CA"/>
          </a:p>
        </p:txBody>
      </p:sp>
    </p:spTree>
    <p:extLst>
      <p:ext uri="{BB962C8B-B14F-4D97-AF65-F5344CB8AC3E}">
        <p14:creationId xmlns:p14="http://schemas.microsoft.com/office/powerpoint/2010/main" val="215250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D2D2E-6504-4CFF-A56C-5818FBEBC3B2}" type="slidenum">
              <a:rPr lang="en-US" smtClean="0"/>
              <a:t>28</a:t>
            </a:fld>
            <a:endParaRPr lang="en-US"/>
          </a:p>
        </p:txBody>
      </p:sp>
    </p:spTree>
    <p:extLst>
      <p:ext uri="{BB962C8B-B14F-4D97-AF65-F5344CB8AC3E}">
        <p14:creationId xmlns:p14="http://schemas.microsoft.com/office/powerpoint/2010/main" val="267949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29</a:t>
            </a:fld>
            <a:endParaRPr lang="en-CA"/>
          </a:p>
        </p:txBody>
      </p:sp>
    </p:spTree>
    <p:extLst>
      <p:ext uri="{BB962C8B-B14F-4D97-AF65-F5344CB8AC3E}">
        <p14:creationId xmlns:p14="http://schemas.microsoft.com/office/powerpoint/2010/main" val="2812322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234" indent="-152234" defTabSz="608936">
              <a:lnSpc>
                <a:spcPct val="90000"/>
              </a:lnSpc>
              <a:spcBef>
                <a:spcPts val="666"/>
              </a:spcBef>
              <a:buFont typeface="Arial"/>
              <a:buAutoNum type="arabicPeriod"/>
              <a:defRPr/>
            </a:pPr>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30</a:t>
            </a:fld>
            <a:endParaRPr lang="en-CA"/>
          </a:p>
        </p:txBody>
      </p:sp>
    </p:spTree>
    <p:extLst>
      <p:ext uri="{BB962C8B-B14F-4D97-AF65-F5344CB8AC3E}">
        <p14:creationId xmlns:p14="http://schemas.microsoft.com/office/powerpoint/2010/main" val="3314231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234" indent="-152234" defTabSz="608936">
              <a:lnSpc>
                <a:spcPct val="90000"/>
              </a:lnSpc>
              <a:spcBef>
                <a:spcPts val="666"/>
              </a:spcBef>
              <a:buFont typeface="Arial"/>
              <a:buAutoNum type="arabicPeriod"/>
              <a:defRPr/>
            </a:pPr>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31</a:t>
            </a:fld>
            <a:endParaRPr lang="en-CA"/>
          </a:p>
        </p:txBody>
      </p:sp>
    </p:spTree>
    <p:extLst>
      <p:ext uri="{BB962C8B-B14F-4D97-AF65-F5344CB8AC3E}">
        <p14:creationId xmlns:p14="http://schemas.microsoft.com/office/powerpoint/2010/main" val="4243412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32</a:t>
            </a:fld>
            <a:endParaRPr lang="en-CA"/>
          </a:p>
        </p:txBody>
      </p:sp>
    </p:spTree>
    <p:extLst>
      <p:ext uri="{BB962C8B-B14F-4D97-AF65-F5344CB8AC3E}">
        <p14:creationId xmlns:p14="http://schemas.microsoft.com/office/powerpoint/2010/main" val="3072966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33</a:t>
            </a:fld>
            <a:endParaRPr lang="en-CA"/>
          </a:p>
        </p:txBody>
      </p:sp>
    </p:spTree>
    <p:extLst>
      <p:ext uri="{BB962C8B-B14F-4D97-AF65-F5344CB8AC3E}">
        <p14:creationId xmlns:p14="http://schemas.microsoft.com/office/powerpoint/2010/main" val="3022548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8936">
              <a:defRPr/>
            </a:pPr>
            <a:r>
              <a:rPr lang="en-CA" dirty="0"/>
              <a:t>Formally launched our newest release and this is a sneak preview of our updated dashboard. Talk to us to learn more about the full solution feature set.</a:t>
            </a:r>
          </a:p>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34</a:t>
            </a:fld>
            <a:endParaRPr lang="en-CA"/>
          </a:p>
        </p:txBody>
      </p:sp>
    </p:spTree>
    <p:extLst>
      <p:ext uri="{BB962C8B-B14F-4D97-AF65-F5344CB8AC3E}">
        <p14:creationId xmlns:p14="http://schemas.microsoft.com/office/powerpoint/2010/main" val="2981634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0CFF-F9D1-FBF0-76DB-DA50C321A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66548-96EF-1D11-0578-60CD69BBA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B9CC3-0A9A-CD25-76D5-66789E703997}"/>
              </a:ext>
            </a:extLst>
          </p:cNvPr>
          <p:cNvSpPr>
            <a:spLocks noGrp="1"/>
          </p:cNvSpPr>
          <p:nvPr>
            <p:ph type="body" idx="1"/>
          </p:nvPr>
        </p:nvSpPr>
        <p:spPr/>
        <p:txBody>
          <a:bodyPr/>
          <a:lstStyle/>
          <a:p>
            <a:pPr marL="152234" indent="-152234" defTabSz="608936">
              <a:lnSpc>
                <a:spcPct val="90000"/>
              </a:lnSpc>
              <a:spcBef>
                <a:spcPts val="666"/>
              </a:spcBef>
              <a:buFont typeface="Arial"/>
              <a:buAutoNum type="arabicPeriod"/>
              <a:defRPr/>
            </a:pPr>
            <a:endParaRPr lang="en-CA" dirty="0"/>
          </a:p>
        </p:txBody>
      </p:sp>
      <p:sp>
        <p:nvSpPr>
          <p:cNvPr id="4" name="Slide Number Placeholder 3">
            <a:extLst>
              <a:ext uri="{FF2B5EF4-FFF2-40B4-BE49-F238E27FC236}">
                <a16:creationId xmlns:a16="http://schemas.microsoft.com/office/drawing/2014/main" id="{39CC883F-E4EF-0079-E399-438522F8CD2E}"/>
              </a:ext>
            </a:extLst>
          </p:cNvPr>
          <p:cNvSpPr>
            <a:spLocks noGrp="1"/>
          </p:cNvSpPr>
          <p:nvPr>
            <p:ph type="sldNum" sz="quarter" idx="5"/>
          </p:nvPr>
        </p:nvSpPr>
        <p:spPr/>
        <p:txBody>
          <a:bodyPr/>
          <a:lstStyle/>
          <a:p>
            <a:fld id="{CD4D2D2E-6504-4CFF-A56C-5818FBEBC3B2}" type="slidenum">
              <a:rPr lang="en-CA" smtClean="0"/>
              <a:t>35</a:t>
            </a:fld>
            <a:endParaRPr lang="en-CA"/>
          </a:p>
        </p:txBody>
      </p:sp>
    </p:spTree>
    <p:extLst>
      <p:ext uri="{BB962C8B-B14F-4D97-AF65-F5344CB8AC3E}">
        <p14:creationId xmlns:p14="http://schemas.microsoft.com/office/powerpoint/2010/main" val="955940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405051" y="3520440"/>
            <a:ext cx="3240405" cy="2880360"/>
          </a:xfrm>
          <a:prstGeom prst="rect">
            <a:avLst/>
          </a:prstGeom>
        </p:spPr>
        <p:txBody>
          <a:bodyPr spcFirstLastPara="1" wrap="square" lIns="60884" tIns="30433" rIns="60884" bIns="30433" anchor="t" anchorCtr="0">
            <a:noAutofit/>
          </a:bodyPr>
          <a:lstStyle/>
          <a:p>
            <a:endParaRPr dirty="0"/>
          </a:p>
        </p:txBody>
      </p:sp>
      <p:sp>
        <p:nvSpPr>
          <p:cNvPr id="86" name="Google Shape;86;p1:notes"/>
          <p:cNvSpPr>
            <a:spLocks noGrp="1" noRot="1" noChangeAspect="1"/>
          </p:cNvSpPr>
          <p:nvPr>
            <p:ph type="sldImg" idx="2"/>
          </p:nvPr>
        </p:nvSpPr>
        <p:spPr>
          <a:xfrm>
            <a:off x="-168275" y="914400"/>
            <a:ext cx="4386263"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40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Instead of summary – value prop.</a:t>
            </a:r>
          </a:p>
          <a:p>
            <a:r>
              <a:rPr lang="en-US">
                <a:cs typeface="Calibri"/>
              </a:rPr>
              <a:t>Fulfilling the promise of CMDB with Sepio.</a:t>
            </a:r>
          </a:p>
          <a:p>
            <a:r>
              <a:rPr lang="en-US">
                <a:cs typeface="Calibri"/>
              </a:rPr>
              <a:t>More of a punch. </a:t>
            </a:r>
          </a:p>
          <a:p>
            <a:endParaRPr lang="en-US">
              <a:cs typeface="Calibri"/>
            </a:endParaRPr>
          </a:p>
          <a:p>
            <a:pPr marL="114186" indent="-114186">
              <a:lnSpc>
                <a:spcPct val="90000"/>
              </a:lnSpc>
              <a:spcBef>
                <a:spcPts val="666"/>
              </a:spcBef>
              <a:buFont typeface="Arial"/>
              <a:buChar char="•"/>
            </a:pPr>
            <a:r>
              <a:rPr lang="en-US"/>
              <a:t>CMDBs are crucial for IT administration and cybersecurity protection</a:t>
            </a:r>
            <a:endParaRPr lang="en-US">
              <a:cs typeface="Calibri"/>
            </a:endParaRPr>
          </a:p>
          <a:p>
            <a:pPr marL="114186" indent="-114186">
              <a:lnSpc>
                <a:spcPct val="90000"/>
              </a:lnSpc>
              <a:spcBef>
                <a:spcPts val="666"/>
              </a:spcBef>
              <a:buFont typeface="Arial"/>
              <a:buChar char="•"/>
            </a:pPr>
            <a:r>
              <a:rPr lang="en-US"/>
              <a:t>It’s extremely challenging maintaining a CMDB</a:t>
            </a:r>
            <a:endParaRPr lang="en-US">
              <a:cs typeface="Calibri"/>
            </a:endParaRPr>
          </a:p>
          <a:p>
            <a:pPr marL="114186" indent="-114186">
              <a:lnSpc>
                <a:spcPct val="90000"/>
              </a:lnSpc>
              <a:spcBef>
                <a:spcPts val="666"/>
              </a:spcBef>
              <a:buFont typeface="Arial"/>
              <a:buChar char="•"/>
            </a:pPr>
            <a:r>
              <a:rPr lang="en-US"/>
              <a:t>There are significant consequences associated with an outdated CMDB</a:t>
            </a:r>
            <a:endParaRPr lang="en-US">
              <a:cs typeface="Calibri"/>
            </a:endParaRPr>
          </a:p>
          <a:p>
            <a:pPr marL="114186" indent="-114186">
              <a:lnSpc>
                <a:spcPct val="90000"/>
              </a:lnSpc>
              <a:spcBef>
                <a:spcPts val="666"/>
              </a:spcBef>
              <a:buFont typeface="Arial"/>
              <a:buChar char="•"/>
            </a:pPr>
            <a:r>
              <a:rPr lang="en-US"/>
              <a:t>Sepio helps organizations solve the challenge by leveraging a new data source to provide a holistic view of all connected assets (in near real-time)</a:t>
            </a:r>
            <a:endParaRPr lang="en-US">
              <a:cs typeface="Calibri"/>
            </a:endParaRPr>
          </a:p>
          <a:p>
            <a:pPr marL="114186" indent="-114186">
              <a:lnSpc>
                <a:spcPct val="90000"/>
              </a:lnSpc>
              <a:spcBef>
                <a:spcPts val="666"/>
              </a:spcBef>
              <a:buFont typeface="Arial"/>
              <a:buChar char="•"/>
            </a:pPr>
            <a:r>
              <a:rPr lang="en-US"/>
              <a:t>Easily integrate Sepio with CMDB solutions to ensure they’re maintained and up-to-date</a:t>
            </a:r>
            <a:endParaRPr lang="en-US">
              <a:cs typeface="Calibri"/>
            </a:endParaRPr>
          </a:p>
          <a:p>
            <a:endParaRPr lang="en-CA"/>
          </a:p>
        </p:txBody>
      </p:sp>
      <p:sp>
        <p:nvSpPr>
          <p:cNvPr id="4" name="Slide Number Placeholder 3"/>
          <p:cNvSpPr>
            <a:spLocks noGrp="1"/>
          </p:cNvSpPr>
          <p:nvPr>
            <p:ph type="sldNum" sz="quarter" idx="5"/>
          </p:nvPr>
        </p:nvSpPr>
        <p:spPr/>
        <p:txBody>
          <a:bodyPr/>
          <a:lstStyle/>
          <a:p>
            <a:fld id="{CD4D2D2E-6504-4CFF-A56C-5818FBEBC3B2}" type="slidenum">
              <a:rPr lang="en-CA" smtClean="0"/>
              <a:t>5</a:t>
            </a:fld>
            <a:endParaRPr lang="en-CA"/>
          </a:p>
        </p:txBody>
      </p:sp>
    </p:spTree>
    <p:extLst>
      <p:ext uri="{BB962C8B-B14F-4D97-AF65-F5344CB8AC3E}">
        <p14:creationId xmlns:p14="http://schemas.microsoft.com/office/powerpoint/2010/main" val="424341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6</a:t>
            </a:fld>
            <a:endParaRPr lang="en-CA"/>
          </a:p>
        </p:txBody>
      </p:sp>
    </p:spTree>
    <p:extLst>
      <p:ext uri="{BB962C8B-B14F-4D97-AF65-F5344CB8AC3E}">
        <p14:creationId xmlns:p14="http://schemas.microsoft.com/office/powerpoint/2010/main" val="382232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4D2D2E-6504-4CFF-A56C-5818FBEBC3B2}" type="slidenum">
              <a:rPr lang="en-CA" smtClean="0"/>
              <a:t>12</a:t>
            </a:fld>
            <a:endParaRPr lang="en-CA"/>
          </a:p>
        </p:txBody>
      </p:sp>
    </p:spTree>
    <p:extLst>
      <p:ext uri="{BB962C8B-B14F-4D97-AF65-F5344CB8AC3E}">
        <p14:creationId xmlns:p14="http://schemas.microsoft.com/office/powerpoint/2010/main" val="18699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Two scenarios – same asset – one is authentic the other is rogue?</a:t>
            </a:r>
          </a:p>
          <a:p>
            <a:r>
              <a:rPr lang="en-CA"/>
              <a:t>How would your existing solution see them?</a:t>
            </a:r>
          </a:p>
        </p:txBody>
      </p:sp>
      <p:sp>
        <p:nvSpPr>
          <p:cNvPr id="4" name="Slide Number Placeholder 3"/>
          <p:cNvSpPr>
            <a:spLocks noGrp="1"/>
          </p:cNvSpPr>
          <p:nvPr>
            <p:ph type="sldNum" sz="quarter" idx="5"/>
          </p:nvPr>
        </p:nvSpPr>
        <p:spPr/>
        <p:txBody>
          <a:bodyPr/>
          <a:lstStyle/>
          <a:p>
            <a:fld id="{CD4D2D2E-6504-4CFF-A56C-5818FBEBC3B2}" type="slidenum">
              <a:rPr lang="en-CA" smtClean="0"/>
              <a:t>13</a:t>
            </a:fld>
            <a:endParaRPr lang="en-CA"/>
          </a:p>
        </p:txBody>
      </p:sp>
    </p:spTree>
    <p:extLst>
      <p:ext uri="{BB962C8B-B14F-4D97-AF65-F5344CB8AC3E}">
        <p14:creationId xmlns:p14="http://schemas.microsoft.com/office/powerpoint/2010/main" val="2948036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Both assets report and respond to ARP and other discovery protocols with the same L2 MAC address</a:t>
            </a:r>
          </a:p>
        </p:txBody>
      </p:sp>
      <p:sp>
        <p:nvSpPr>
          <p:cNvPr id="4" name="Slide Number Placeholder 3"/>
          <p:cNvSpPr>
            <a:spLocks noGrp="1"/>
          </p:cNvSpPr>
          <p:nvPr>
            <p:ph type="sldNum" sz="quarter" idx="5"/>
          </p:nvPr>
        </p:nvSpPr>
        <p:spPr/>
        <p:txBody>
          <a:bodyPr/>
          <a:lstStyle/>
          <a:p>
            <a:fld id="{CD4D2D2E-6504-4CFF-A56C-5818FBEBC3B2}" type="slidenum">
              <a:rPr lang="en-CA" smtClean="0"/>
              <a:t>14</a:t>
            </a:fld>
            <a:endParaRPr lang="en-CA"/>
          </a:p>
        </p:txBody>
      </p:sp>
    </p:spTree>
    <p:extLst>
      <p:ext uri="{BB962C8B-B14F-4D97-AF65-F5344CB8AC3E}">
        <p14:creationId xmlns:p14="http://schemas.microsoft.com/office/powerpoint/2010/main" val="262662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NMAP or other port scanning solutions, both assets show an identical port mapping.</a:t>
            </a:r>
          </a:p>
        </p:txBody>
      </p:sp>
      <p:sp>
        <p:nvSpPr>
          <p:cNvPr id="4" name="Slide Number Placeholder 3"/>
          <p:cNvSpPr>
            <a:spLocks noGrp="1"/>
          </p:cNvSpPr>
          <p:nvPr>
            <p:ph type="sldNum" sz="quarter" idx="5"/>
          </p:nvPr>
        </p:nvSpPr>
        <p:spPr/>
        <p:txBody>
          <a:bodyPr/>
          <a:lstStyle/>
          <a:p>
            <a:fld id="{CD4D2D2E-6504-4CFF-A56C-5818FBEBC3B2}" type="slidenum">
              <a:rPr lang="en-CA" smtClean="0"/>
              <a:t>15</a:t>
            </a:fld>
            <a:endParaRPr lang="en-CA"/>
          </a:p>
        </p:txBody>
      </p:sp>
    </p:spTree>
    <p:extLst>
      <p:ext uri="{BB962C8B-B14F-4D97-AF65-F5344CB8AC3E}">
        <p14:creationId xmlns:p14="http://schemas.microsoft.com/office/powerpoint/2010/main" val="3839745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You run passive network probing – both assets </a:t>
            </a:r>
            <a:r>
              <a:rPr lang="en-CA" b="1"/>
              <a:t>behave</a:t>
            </a:r>
            <a:r>
              <a:rPr lang="en-CA"/>
              <a:t>  the same way, but are they the same?</a:t>
            </a:r>
          </a:p>
        </p:txBody>
      </p:sp>
      <p:sp>
        <p:nvSpPr>
          <p:cNvPr id="4" name="Slide Number Placeholder 3"/>
          <p:cNvSpPr>
            <a:spLocks noGrp="1"/>
          </p:cNvSpPr>
          <p:nvPr>
            <p:ph type="sldNum" sz="quarter" idx="5"/>
          </p:nvPr>
        </p:nvSpPr>
        <p:spPr/>
        <p:txBody>
          <a:bodyPr/>
          <a:lstStyle/>
          <a:p>
            <a:fld id="{CD4D2D2E-6504-4CFF-A56C-5818FBEBC3B2}" type="slidenum">
              <a:rPr lang="en-CA" smtClean="0"/>
              <a:t>16</a:t>
            </a:fld>
            <a:endParaRPr lang="en-CA"/>
          </a:p>
        </p:txBody>
      </p:sp>
    </p:spTree>
    <p:extLst>
      <p:ext uri="{BB962C8B-B14F-4D97-AF65-F5344CB8AC3E}">
        <p14:creationId xmlns:p14="http://schemas.microsoft.com/office/powerpoint/2010/main" val="49067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2834640"/>
            <a:ext cx="13817600" cy="192024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120640"/>
            <a:ext cx="11379200"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D92AE5-7431-3F2C-0226-98B9DF8A35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6284575" cy="9162855"/>
          </a:xfrm>
          <a:prstGeom prst="rect">
            <a:avLst/>
          </a:prstGeom>
        </p:spPr>
      </p:pic>
      <p:sp>
        <p:nvSpPr>
          <p:cNvPr id="2" name="Holder 2"/>
          <p:cNvSpPr>
            <a:spLocks noGrp="1"/>
          </p:cNvSpPr>
          <p:nvPr>
            <p:ph type="title"/>
          </p:nvPr>
        </p:nvSpPr>
        <p:spPr/>
        <p:txBody>
          <a:bodyPr lIns="0" tIns="0" rIns="0" bIns="0"/>
          <a:lstStyle>
            <a:lvl1pPr>
              <a:defRPr sz="4600" b="0" i="0">
                <a:solidFill>
                  <a:schemeClr val="bg1"/>
                </a:solidFill>
                <a:latin typeface="Metropolis Extra Light"/>
                <a:cs typeface="Metropolis Extra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chemeClr val="bg1"/>
                </a:solidFill>
                <a:latin typeface="Metropolis Extra Light"/>
                <a:cs typeface="Metropolis Extra Light"/>
              </a:defRPr>
            </a:lvl1pPr>
          </a:lstStyle>
          <a:p>
            <a:endParaRPr/>
          </a:p>
        </p:txBody>
      </p:sp>
      <p:sp>
        <p:nvSpPr>
          <p:cNvPr id="3" name="Holder 3"/>
          <p:cNvSpPr>
            <a:spLocks noGrp="1"/>
          </p:cNvSpPr>
          <p:nvPr>
            <p:ph sz="half" idx="2"/>
          </p:nvPr>
        </p:nvSpPr>
        <p:spPr>
          <a:xfrm>
            <a:off x="812800" y="2103120"/>
            <a:ext cx="707136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103120"/>
            <a:ext cx="707136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chemeClr val="bg1"/>
                </a:solidFill>
                <a:latin typeface="Metropolis Extra Light"/>
                <a:cs typeface="Metropolis Extra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6256000" cy="9144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54B08F-2522-413B-95AD-84C52A9E92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63"/>
            <a:ext cx="16256000" cy="9153925"/>
          </a:xfrm>
          <a:prstGeom prst="rect">
            <a:avLst/>
          </a:prstGeom>
        </p:spPr>
      </p:pic>
      <p:pic>
        <p:nvPicPr>
          <p:cNvPr id="10" name="Picture 9">
            <a:extLst>
              <a:ext uri="{FF2B5EF4-FFF2-40B4-BE49-F238E27FC236}">
                <a16:creationId xmlns:a16="http://schemas.microsoft.com/office/drawing/2014/main" id="{44ED0D2B-A200-4024-A727-5BDA1AEA84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46468" y="8525063"/>
            <a:ext cx="1027285" cy="223131"/>
          </a:xfrm>
          <a:prstGeom prst="rect">
            <a:avLst/>
          </a:prstGeom>
        </p:spPr>
      </p:pic>
      <p:sp>
        <p:nvSpPr>
          <p:cNvPr id="11" name="Text Placeholder 11">
            <a:extLst>
              <a:ext uri="{FF2B5EF4-FFF2-40B4-BE49-F238E27FC236}">
                <a16:creationId xmlns:a16="http://schemas.microsoft.com/office/drawing/2014/main" id="{09FD107A-E8D5-4D28-9F78-9372DC8D9D41}"/>
              </a:ext>
            </a:extLst>
          </p:cNvPr>
          <p:cNvSpPr>
            <a:spLocks noGrp="1"/>
          </p:cNvSpPr>
          <p:nvPr>
            <p:ph type="body" sz="quarter" idx="11" hasCustomPrompt="1"/>
          </p:nvPr>
        </p:nvSpPr>
        <p:spPr>
          <a:xfrm>
            <a:off x="2178054" y="1385086"/>
            <a:ext cx="8167729" cy="833580"/>
          </a:xfrm>
        </p:spPr>
        <p:txBody>
          <a:bodyPr anchor="ctr">
            <a:noAutofit/>
          </a:bodyPr>
          <a:lstStyle>
            <a:lvl1pPr marL="0" indent="0" algn="l">
              <a:buNone/>
              <a:defRPr sz="4800" b="1">
                <a:solidFill>
                  <a:srgbClr val="002D86"/>
                </a:solidFill>
                <a:latin typeface="Metropolis Semi Bold" panose="00000700000000000000" charset="0"/>
              </a:defRPr>
            </a:lvl1pPr>
          </a:lstStyle>
          <a:p>
            <a:pPr lvl="0"/>
            <a:r>
              <a:rPr lang="en-US"/>
              <a:t>Complete asset inventory</a:t>
            </a:r>
          </a:p>
        </p:txBody>
      </p:sp>
      <p:sp>
        <p:nvSpPr>
          <p:cNvPr id="12" name="Text Placeholder 11">
            <a:extLst>
              <a:ext uri="{FF2B5EF4-FFF2-40B4-BE49-F238E27FC236}">
                <a16:creationId xmlns:a16="http://schemas.microsoft.com/office/drawing/2014/main" id="{8E9A20DD-1E31-45CF-833B-D94B2052B35A}"/>
              </a:ext>
            </a:extLst>
          </p:cNvPr>
          <p:cNvSpPr>
            <a:spLocks noGrp="1"/>
          </p:cNvSpPr>
          <p:nvPr>
            <p:ph type="body" sz="quarter" idx="12" hasCustomPrompt="1"/>
          </p:nvPr>
        </p:nvSpPr>
        <p:spPr>
          <a:xfrm>
            <a:off x="2178054" y="2480513"/>
            <a:ext cx="8167729" cy="2326619"/>
          </a:xfrm>
        </p:spPr>
        <p:txBody>
          <a:bodyPr anchor="ctr">
            <a:noAutofit/>
          </a:bodyPr>
          <a:lstStyle>
            <a:lvl1pPr marL="0" indent="0" algn="l">
              <a:buNone/>
              <a:defRPr sz="1867" b="0">
                <a:solidFill>
                  <a:srgbClr val="002D86"/>
                </a:solidFill>
                <a:latin typeface="Metropolis" panose="020B0604020202020204" charset="0"/>
              </a:defRPr>
            </a:lvl1pPr>
          </a:lstStyle>
          <a:p>
            <a:pPr lvl="0"/>
            <a:r>
              <a:rPr lang="en-US"/>
              <a:t>Online privacy isn’t just something you should hope for – it’s something you should expect. That’s why Safari comes with industry-leading privacy protection technology built in, including intelligent Tracking Prevention that identifies trackers and helps prevent them from profiling or following you across the web. Upgrading to iCloud+ gives you even more privacy protections, including the ability to sign up for websites and services without having to share your personal email address.</a:t>
            </a:r>
          </a:p>
        </p:txBody>
      </p:sp>
      <p:sp>
        <p:nvSpPr>
          <p:cNvPr id="13" name="Text Placeholder 11">
            <a:extLst>
              <a:ext uri="{FF2B5EF4-FFF2-40B4-BE49-F238E27FC236}">
                <a16:creationId xmlns:a16="http://schemas.microsoft.com/office/drawing/2014/main" id="{4A274071-0D28-467B-83EC-D49E1100C943}"/>
              </a:ext>
            </a:extLst>
          </p:cNvPr>
          <p:cNvSpPr>
            <a:spLocks noGrp="1"/>
          </p:cNvSpPr>
          <p:nvPr>
            <p:ph type="body" sz="quarter" idx="13" hasCustomPrompt="1"/>
          </p:nvPr>
        </p:nvSpPr>
        <p:spPr>
          <a:xfrm>
            <a:off x="2178054" y="5068980"/>
            <a:ext cx="8167729" cy="1950128"/>
          </a:xfrm>
        </p:spPr>
        <p:txBody>
          <a:bodyPr anchor="ctr">
            <a:noAutofit/>
          </a:bodyPr>
          <a:lstStyle>
            <a:lvl1pPr marL="0" indent="0" algn="l">
              <a:buNone/>
              <a:defRPr sz="1867" b="0">
                <a:solidFill>
                  <a:srgbClr val="002D86"/>
                </a:solidFill>
                <a:latin typeface="Metropolis" panose="020B0604020202020204" charset="0"/>
              </a:defRPr>
            </a:lvl1pPr>
          </a:lstStyle>
          <a:p>
            <a:pPr lvl="0"/>
            <a:r>
              <a:rPr lang="en-US"/>
              <a:t>Online privacy isn’t just something you should hope for – it’s something you should expect. That’s why Safari comes with industry-leading privacy protection technology built in, including intelligent Tracking Prevention that identifies trackers and helps prevent them from profiling or following you across the web.</a:t>
            </a:r>
          </a:p>
        </p:txBody>
      </p:sp>
    </p:spTree>
    <p:extLst>
      <p:ext uri="{BB962C8B-B14F-4D97-AF65-F5344CB8AC3E}">
        <p14:creationId xmlns:p14="http://schemas.microsoft.com/office/powerpoint/2010/main" val="2141080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F5734F-0331-47A6-8293-2A1BF47530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63"/>
            <a:ext cx="16256000" cy="9153925"/>
          </a:xfrm>
          <a:prstGeom prst="rect">
            <a:avLst/>
          </a:prstGeom>
        </p:spPr>
      </p:pic>
      <p:pic>
        <p:nvPicPr>
          <p:cNvPr id="18" name="Picture 17">
            <a:extLst>
              <a:ext uri="{FF2B5EF4-FFF2-40B4-BE49-F238E27FC236}">
                <a16:creationId xmlns:a16="http://schemas.microsoft.com/office/drawing/2014/main" id="{4E808A5A-3915-450B-9BC1-1016EE2C5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46468" y="8525063"/>
            <a:ext cx="1027285" cy="223131"/>
          </a:xfrm>
          <a:prstGeom prst="rect">
            <a:avLst/>
          </a:prstGeom>
        </p:spPr>
      </p:pic>
      <p:sp>
        <p:nvSpPr>
          <p:cNvPr id="21" name="Picture Placeholder 11">
            <a:extLst>
              <a:ext uri="{FF2B5EF4-FFF2-40B4-BE49-F238E27FC236}">
                <a16:creationId xmlns:a16="http://schemas.microsoft.com/office/drawing/2014/main" id="{41123CC3-EF21-4BF1-A299-849A2C4D55BB}"/>
              </a:ext>
            </a:extLst>
          </p:cNvPr>
          <p:cNvSpPr>
            <a:spLocks noGrp="1"/>
          </p:cNvSpPr>
          <p:nvPr>
            <p:ph type="pic" sz="quarter" idx="10"/>
          </p:nvPr>
        </p:nvSpPr>
        <p:spPr>
          <a:xfrm>
            <a:off x="8255000" y="1930400"/>
            <a:ext cx="5029200" cy="5994400"/>
          </a:xfrm>
        </p:spPr>
        <p:txBody>
          <a:bodyPr anchor="ctr">
            <a:normAutofit/>
          </a:bodyPr>
          <a:lstStyle>
            <a:lvl1pPr algn="l">
              <a:defRPr sz="2400">
                <a:solidFill>
                  <a:srgbClr val="002D86"/>
                </a:solidFill>
                <a:latin typeface="Metropolis Thin" panose="00000500000000000000" charset="0"/>
              </a:defRPr>
            </a:lvl1pPr>
          </a:lstStyle>
          <a:p>
            <a:r>
              <a:rPr lang="en-US"/>
              <a:t>Click icon to add picture</a:t>
            </a:r>
          </a:p>
        </p:txBody>
      </p:sp>
      <p:sp>
        <p:nvSpPr>
          <p:cNvPr id="22" name="Text Placeholder 11">
            <a:extLst>
              <a:ext uri="{FF2B5EF4-FFF2-40B4-BE49-F238E27FC236}">
                <a16:creationId xmlns:a16="http://schemas.microsoft.com/office/drawing/2014/main" id="{865814BF-9D6E-48CD-8624-D05F238BB8F4}"/>
              </a:ext>
            </a:extLst>
          </p:cNvPr>
          <p:cNvSpPr>
            <a:spLocks noGrp="1"/>
          </p:cNvSpPr>
          <p:nvPr>
            <p:ph type="body" sz="quarter" idx="11" hasCustomPrompt="1"/>
          </p:nvPr>
        </p:nvSpPr>
        <p:spPr>
          <a:xfrm>
            <a:off x="1603487" y="1219200"/>
            <a:ext cx="11145861" cy="492443"/>
          </a:xfrm>
        </p:spPr>
        <p:txBody>
          <a:bodyPr anchor="ctr">
            <a:noAutofit/>
          </a:bodyPr>
          <a:lstStyle>
            <a:lvl1pPr marL="0" indent="0" algn="l">
              <a:buNone/>
              <a:defRPr sz="3200" b="1">
                <a:solidFill>
                  <a:srgbClr val="002D86"/>
                </a:solidFill>
                <a:latin typeface="Metropolis Semi Bold" panose="00000700000000000000" charset="0"/>
              </a:defRPr>
            </a:lvl1pPr>
          </a:lstStyle>
          <a:p>
            <a:pPr lvl="0"/>
            <a:r>
              <a:rPr lang="en-US"/>
              <a:t>Complete asset inventory</a:t>
            </a:r>
          </a:p>
        </p:txBody>
      </p:sp>
      <p:sp>
        <p:nvSpPr>
          <p:cNvPr id="10" name="Text Placeholder 11">
            <a:extLst>
              <a:ext uri="{FF2B5EF4-FFF2-40B4-BE49-F238E27FC236}">
                <a16:creationId xmlns:a16="http://schemas.microsoft.com/office/drawing/2014/main" id="{CC36BA4C-B149-4913-A537-978FF6053286}"/>
              </a:ext>
            </a:extLst>
          </p:cNvPr>
          <p:cNvSpPr>
            <a:spLocks noGrp="1"/>
          </p:cNvSpPr>
          <p:nvPr>
            <p:ph type="body" sz="quarter" idx="12" hasCustomPrompt="1"/>
          </p:nvPr>
        </p:nvSpPr>
        <p:spPr>
          <a:xfrm>
            <a:off x="1603487" y="1981208"/>
            <a:ext cx="6021775" cy="1231893"/>
          </a:xfrm>
        </p:spPr>
        <p:txBody>
          <a:bodyPr anchor="t">
            <a:noAutofit/>
          </a:bodyPr>
          <a:lstStyle>
            <a:lvl1pPr marL="228594" indent="-228594" algn="l">
              <a:buClr>
                <a:srgbClr val="29B679"/>
              </a:buClr>
              <a:buSzPct val="150000"/>
              <a:buFont typeface="Arial" panose="020B0604020202020204" pitchFamily="34" charset="0"/>
              <a:buChar char="•"/>
              <a:defRPr sz="1600" b="0">
                <a:solidFill>
                  <a:srgbClr val="0A236D"/>
                </a:solidFill>
                <a:latin typeface="Metropolis" panose="020B0604020202020204" charset="0"/>
              </a:defRPr>
            </a:lvl1pPr>
            <a:lvl2pPr marL="838179" indent="-228594">
              <a:buClr>
                <a:srgbClr val="29B679"/>
              </a:buClr>
              <a:buFont typeface="Arial" panose="020B0604020202020204" pitchFamily="34" charset="0"/>
              <a:buChar char="•"/>
              <a:defRPr sz="1600">
                <a:solidFill>
                  <a:srgbClr val="0A236D"/>
                </a:solidFill>
                <a:latin typeface="Metropolis" panose="020B0604020202020204" charset="0"/>
              </a:defRPr>
            </a:lvl2pPr>
            <a:lvl3pPr marL="1447764" indent="-228594">
              <a:buClr>
                <a:srgbClr val="29B679"/>
              </a:buClr>
              <a:buFont typeface="Arial" panose="020B0604020202020204" pitchFamily="34" charset="0"/>
              <a:buChar char="•"/>
              <a:defRPr sz="1600">
                <a:solidFill>
                  <a:srgbClr val="0A236D"/>
                </a:solidFill>
                <a:latin typeface="Metropolis" panose="020B0604020202020204" charset="0"/>
                <a:ea typeface="Meiryo UI" panose="020B0604030504040204" pitchFamily="34" charset="-128"/>
              </a:defRPr>
            </a:lvl3pPr>
            <a:lvl4pPr marL="2057349" indent="-228594">
              <a:buClr>
                <a:srgbClr val="29B679"/>
              </a:buClr>
              <a:buFont typeface="Arial" panose="020B0604020202020204" pitchFamily="34" charset="0"/>
              <a:buChar char="•"/>
              <a:defRPr sz="16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4" name="Text Placeholder 11">
            <a:extLst>
              <a:ext uri="{FF2B5EF4-FFF2-40B4-BE49-F238E27FC236}">
                <a16:creationId xmlns:a16="http://schemas.microsoft.com/office/drawing/2014/main" id="{421FC1AB-24AE-45F3-8E38-400D918C8716}"/>
              </a:ext>
            </a:extLst>
          </p:cNvPr>
          <p:cNvSpPr>
            <a:spLocks noGrp="1"/>
          </p:cNvSpPr>
          <p:nvPr>
            <p:ph type="body" sz="quarter" idx="13" hasCustomPrompt="1"/>
          </p:nvPr>
        </p:nvSpPr>
        <p:spPr>
          <a:xfrm>
            <a:off x="1603487" y="3551775"/>
            <a:ext cx="6021775" cy="1231893"/>
          </a:xfrm>
        </p:spPr>
        <p:txBody>
          <a:bodyPr anchor="t">
            <a:noAutofit/>
          </a:bodyPr>
          <a:lstStyle>
            <a:lvl1pPr marL="228594" indent="-228594" algn="l">
              <a:buClr>
                <a:srgbClr val="29B679"/>
              </a:buClr>
              <a:buSzPct val="150000"/>
              <a:buFont typeface="Arial" panose="020B0604020202020204" pitchFamily="34" charset="0"/>
              <a:buChar char="•"/>
              <a:defRPr sz="1600" b="0">
                <a:solidFill>
                  <a:srgbClr val="0A236D"/>
                </a:solidFill>
                <a:latin typeface="Metropolis" panose="020B0604020202020204" charset="0"/>
              </a:defRPr>
            </a:lvl1pPr>
            <a:lvl2pPr marL="838179" indent="-228594">
              <a:buClr>
                <a:srgbClr val="29B679"/>
              </a:buClr>
              <a:buFont typeface="Arial" panose="020B0604020202020204" pitchFamily="34" charset="0"/>
              <a:buChar char="•"/>
              <a:defRPr sz="1600">
                <a:solidFill>
                  <a:srgbClr val="0A236D"/>
                </a:solidFill>
                <a:latin typeface="Metropolis" panose="020B0604020202020204" charset="0"/>
              </a:defRPr>
            </a:lvl2pPr>
            <a:lvl3pPr marL="1447764" indent="-228594">
              <a:buClr>
                <a:srgbClr val="29B679"/>
              </a:buClr>
              <a:buFont typeface="Arial" panose="020B0604020202020204" pitchFamily="34" charset="0"/>
              <a:buChar char="•"/>
              <a:defRPr sz="1600">
                <a:solidFill>
                  <a:srgbClr val="0A236D"/>
                </a:solidFill>
                <a:latin typeface="Metropolis" panose="020B0604020202020204" charset="0"/>
                <a:ea typeface="Meiryo UI" panose="020B0604030504040204" pitchFamily="34" charset="-128"/>
              </a:defRPr>
            </a:lvl3pPr>
            <a:lvl4pPr marL="2057349" indent="-228594">
              <a:buClr>
                <a:srgbClr val="29B679"/>
              </a:buClr>
              <a:buFont typeface="Arial" panose="020B0604020202020204" pitchFamily="34" charset="0"/>
              <a:buChar char="•"/>
              <a:defRPr sz="16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5" name="Text Placeholder 11">
            <a:extLst>
              <a:ext uri="{FF2B5EF4-FFF2-40B4-BE49-F238E27FC236}">
                <a16:creationId xmlns:a16="http://schemas.microsoft.com/office/drawing/2014/main" id="{982E40E7-C7DD-40CE-B46F-679EAEC6AAE6}"/>
              </a:ext>
            </a:extLst>
          </p:cNvPr>
          <p:cNvSpPr>
            <a:spLocks noGrp="1"/>
          </p:cNvSpPr>
          <p:nvPr>
            <p:ph type="body" sz="quarter" idx="14" hasCustomPrompt="1"/>
          </p:nvPr>
        </p:nvSpPr>
        <p:spPr>
          <a:xfrm>
            <a:off x="1603487" y="5122342"/>
            <a:ext cx="6021775" cy="1231893"/>
          </a:xfrm>
        </p:spPr>
        <p:txBody>
          <a:bodyPr anchor="t">
            <a:noAutofit/>
          </a:bodyPr>
          <a:lstStyle>
            <a:lvl1pPr marL="228594" indent="-228594" algn="l">
              <a:buClr>
                <a:srgbClr val="29B679"/>
              </a:buClr>
              <a:buSzPct val="150000"/>
              <a:buFont typeface="Arial" panose="020B0604020202020204" pitchFamily="34" charset="0"/>
              <a:buChar char="•"/>
              <a:defRPr sz="1600" b="0">
                <a:solidFill>
                  <a:srgbClr val="0A236D"/>
                </a:solidFill>
                <a:latin typeface="Metropolis" panose="020B0604020202020204" charset="0"/>
              </a:defRPr>
            </a:lvl1pPr>
            <a:lvl2pPr marL="838179" indent="-228594">
              <a:buClr>
                <a:srgbClr val="29B679"/>
              </a:buClr>
              <a:buFont typeface="Arial" panose="020B0604020202020204" pitchFamily="34" charset="0"/>
              <a:buChar char="•"/>
              <a:defRPr sz="1600">
                <a:solidFill>
                  <a:srgbClr val="0A236D"/>
                </a:solidFill>
                <a:latin typeface="Metropolis" panose="020B0604020202020204" charset="0"/>
              </a:defRPr>
            </a:lvl2pPr>
            <a:lvl3pPr marL="1447764" indent="-228594">
              <a:buClr>
                <a:srgbClr val="29B679"/>
              </a:buClr>
              <a:buFont typeface="Arial" panose="020B0604020202020204" pitchFamily="34" charset="0"/>
              <a:buChar char="•"/>
              <a:defRPr sz="1600">
                <a:solidFill>
                  <a:srgbClr val="0A236D"/>
                </a:solidFill>
                <a:latin typeface="Metropolis" panose="020B0604020202020204" charset="0"/>
                <a:ea typeface="Meiryo UI" panose="020B0604030504040204" pitchFamily="34" charset="-128"/>
              </a:defRPr>
            </a:lvl3pPr>
            <a:lvl4pPr marL="2057349" indent="-228594">
              <a:buClr>
                <a:srgbClr val="29B679"/>
              </a:buClr>
              <a:buFont typeface="Arial" panose="020B0604020202020204" pitchFamily="34" charset="0"/>
              <a:buChar char="•"/>
              <a:defRPr sz="16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
        <p:nvSpPr>
          <p:cNvPr id="16" name="Text Placeholder 11">
            <a:extLst>
              <a:ext uri="{FF2B5EF4-FFF2-40B4-BE49-F238E27FC236}">
                <a16:creationId xmlns:a16="http://schemas.microsoft.com/office/drawing/2014/main" id="{528F8E1D-BBDF-4707-93D4-1270FF012D59}"/>
              </a:ext>
            </a:extLst>
          </p:cNvPr>
          <p:cNvSpPr>
            <a:spLocks noGrp="1"/>
          </p:cNvSpPr>
          <p:nvPr>
            <p:ph type="body" sz="quarter" idx="15" hasCustomPrompt="1"/>
          </p:nvPr>
        </p:nvSpPr>
        <p:spPr>
          <a:xfrm>
            <a:off x="1603487" y="6692907"/>
            <a:ext cx="6021775" cy="1231893"/>
          </a:xfrm>
        </p:spPr>
        <p:txBody>
          <a:bodyPr anchor="t">
            <a:noAutofit/>
          </a:bodyPr>
          <a:lstStyle>
            <a:lvl1pPr marL="228594" indent="-228594" algn="l">
              <a:buClr>
                <a:srgbClr val="29B679"/>
              </a:buClr>
              <a:buSzPct val="150000"/>
              <a:buFont typeface="Arial" panose="020B0604020202020204" pitchFamily="34" charset="0"/>
              <a:buChar char="•"/>
              <a:defRPr sz="1600" b="0">
                <a:solidFill>
                  <a:srgbClr val="0A236D"/>
                </a:solidFill>
                <a:latin typeface="Metropolis" panose="020B0604020202020204" charset="0"/>
              </a:defRPr>
            </a:lvl1pPr>
            <a:lvl2pPr marL="838179" indent="-228594">
              <a:buClr>
                <a:srgbClr val="29B679"/>
              </a:buClr>
              <a:buFont typeface="Arial" panose="020B0604020202020204" pitchFamily="34" charset="0"/>
              <a:buChar char="•"/>
              <a:defRPr sz="1600">
                <a:solidFill>
                  <a:srgbClr val="0A236D"/>
                </a:solidFill>
                <a:latin typeface="Metropolis" panose="020B0604020202020204" charset="0"/>
              </a:defRPr>
            </a:lvl2pPr>
            <a:lvl3pPr marL="1447764" indent="-228594">
              <a:buClr>
                <a:srgbClr val="29B679"/>
              </a:buClr>
              <a:buFont typeface="Arial" panose="020B0604020202020204" pitchFamily="34" charset="0"/>
              <a:buChar char="•"/>
              <a:defRPr sz="1600">
                <a:solidFill>
                  <a:srgbClr val="0A236D"/>
                </a:solidFill>
                <a:latin typeface="Metropolis" panose="020B0604020202020204" charset="0"/>
                <a:ea typeface="Meiryo UI" panose="020B0604030504040204" pitchFamily="34" charset="-128"/>
              </a:defRPr>
            </a:lvl3pPr>
            <a:lvl4pPr marL="2057349" indent="-228594">
              <a:buClr>
                <a:srgbClr val="29B679"/>
              </a:buClr>
              <a:buFont typeface="Arial" panose="020B0604020202020204" pitchFamily="34" charset="0"/>
              <a:buChar char="•"/>
              <a:defRPr sz="1600">
                <a:solidFill>
                  <a:srgbClr val="0A236D"/>
                </a:solidFill>
                <a:latin typeface="Metropolis" panose="020B0604020202020204" charset="0"/>
              </a:defRPr>
            </a:lvl4pPr>
          </a:lstStyle>
          <a:p>
            <a:pPr lvl="0"/>
            <a:r>
              <a:rPr lang="en-US"/>
              <a:t>Online privacy isn’t just something you should hope for – it’s something you should expect. That’s why Safari comes with industry-leading privacy protection technology built in, including intelligent Tracking Prevention that.</a:t>
            </a:r>
          </a:p>
        </p:txBody>
      </p:sp>
    </p:spTree>
    <p:extLst>
      <p:ext uri="{BB962C8B-B14F-4D97-AF65-F5344CB8AC3E}">
        <p14:creationId xmlns:p14="http://schemas.microsoft.com/office/powerpoint/2010/main" val="225287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E301E4-0481-40E0-844E-349F2A0040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63"/>
            <a:ext cx="16256000" cy="9153925"/>
          </a:xfrm>
          <a:prstGeom prst="rect">
            <a:avLst/>
          </a:prstGeom>
        </p:spPr>
      </p:pic>
      <p:pic>
        <p:nvPicPr>
          <p:cNvPr id="10" name="Picture 9">
            <a:extLst>
              <a:ext uri="{FF2B5EF4-FFF2-40B4-BE49-F238E27FC236}">
                <a16:creationId xmlns:a16="http://schemas.microsoft.com/office/drawing/2014/main" id="{300644A5-073C-46C2-9272-B1511990EE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46468" y="8525063"/>
            <a:ext cx="1027285" cy="223131"/>
          </a:xfrm>
          <a:prstGeom prst="rect">
            <a:avLst/>
          </a:prstGeom>
        </p:spPr>
      </p:pic>
      <p:sp>
        <p:nvSpPr>
          <p:cNvPr id="11" name="Text Placeholder 11">
            <a:extLst>
              <a:ext uri="{FF2B5EF4-FFF2-40B4-BE49-F238E27FC236}">
                <a16:creationId xmlns:a16="http://schemas.microsoft.com/office/drawing/2014/main" id="{286A313A-79D0-4A0E-BECC-F7CF9D713A9A}"/>
              </a:ext>
            </a:extLst>
          </p:cNvPr>
          <p:cNvSpPr>
            <a:spLocks noGrp="1"/>
          </p:cNvSpPr>
          <p:nvPr>
            <p:ph type="body" sz="quarter" idx="10" hasCustomPrompt="1"/>
          </p:nvPr>
        </p:nvSpPr>
        <p:spPr>
          <a:xfrm>
            <a:off x="1754912" y="1236847"/>
            <a:ext cx="7058163" cy="1477213"/>
          </a:xfrm>
        </p:spPr>
        <p:txBody>
          <a:bodyPr anchor="ctr">
            <a:noAutofit/>
          </a:bodyPr>
          <a:lstStyle>
            <a:lvl1pPr marL="0" indent="0" algn="l">
              <a:buNone/>
              <a:defRPr sz="4800" b="1">
                <a:solidFill>
                  <a:srgbClr val="002D86"/>
                </a:solidFill>
                <a:latin typeface="Metropolis Semi Bold" panose="00000700000000000000" charset="0"/>
              </a:defRPr>
            </a:lvl1pPr>
          </a:lstStyle>
          <a:p>
            <a:pPr lvl="0"/>
            <a:r>
              <a:rPr lang="en-US"/>
              <a:t>Current solutions fail to secure hardware.</a:t>
            </a:r>
          </a:p>
        </p:txBody>
      </p:sp>
      <p:sp>
        <p:nvSpPr>
          <p:cNvPr id="12" name="Text Placeholder 11">
            <a:extLst>
              <a:ext uri="{FF2B5EF4-FFF2-40B4-BE49-F238E27FC236}">
                <a16:creationId xmlns:a16="http://schemas.microsoft.com/office/drawing/2014/main" id="{F9C78315-8EA9-4996-9CD6-01A7456E6AB5}"/>
              </a:ext>
            </a:extLst>
          </p:cNvPr>
          <p:cNvSpPr>
            <a:spLocks noGrp="1"/>
          </p:cNvSpPr>
          <p:nvPr>
            <p:ph type="body" sz="quarter" idx="11" hasCustomPrompt="1"/>
          </p:nvPr>
        </p:nvSpPr>
        <p:spPr>
          <a:xfrm>
            <a:off x="1754912" y="3132746"/>
            <a:ext cx="7058163" cy="1477213"/>
          </a:xfrm>
        </p:spPr>
        <p:txBody>
          <a:bodyPr anchor="ctr">
            <a:noAutofit/>
          </a:bodyPr>
          <a:lstStyle>
            <a:lvl1pPr marL="0" indent="0" algn="l">
              <a:buFont typeface="Arial" panose="020B0604020202020204" pitchFamily="34" charset="0"/>
              <a:buNone/>
              <a:defRPr sz="3733" b="0">
                <a:solidFill>
                  <a:srgbClr val="002D86"/>
                </a:solidFill>
                <a:latin typeface="Metropolis Thin" panose="00000500000000000000" charset="0"/>
              </a:defRPr>
            </a:lvl1pPr>
          </a:lstStyle>
          <a:p>
            <a:pPr lvl="0"/>
            <a:r>
              <a:rPr lang="en-US"/>
              <a:t>But they can’t protect </a:t>
            </a:r>
          </a:p>
          <a:p>
            <a:pPr lvl="0"/>
            <a:r>
              <a:rPr lang="en-US"/>
              <a:t>what they can’t see.</a:t>
            </a:r>
          </a:p>
        </p:txBody>
      </p:sp>
      <p:sp>
        <p:nvSpPr>
          <p:cNvPr id="13" name="Text Placeholder 11">
            <a:extLst>
              <a:ext uri="{FF2B5EF4-FFF2-40B4-BE49-F238E27FC236}">
                <a16:creationId xmlns:a16="http://schemas.microsoft.com/office/drawing/2014/main" id="{3649B8E6-1B5E-4D99-A8A7-3721BE1C16FE}"/>
              </a:ext>
            </a:extLst>
          </p:cNvPr>
          <p:cNvSpPr>
            <a:spLocks noGrp="1"/>
          </p:cNvSpPr>
          <p:nvPr>
            <p:ph type="body" sz="quarter" idx="12" hasCustomPrompt="1"/>
          </p:nvPr>
        </p:nvSpPr>
        <p:spPr>
          <a:xfrm>
            <a:off x="1754912" y="5028645"/>
            <a:ext cx="7058163" cy="1868543"/>
          </a:xfrm>
        </p:spPr>
        <p:txBody>
          <a:bodyPr anchor="ctr">
            <a:noAutofit/>
          </a:bodyPr>
          <a:lstStyle>
            <a:lvl1pPr marL="0" indent="0" algn="l">
              <a:buFont typeface="Arial" panose="020B0604020202020204" pitchFamily="34" charset="0"/>
              <a:buNone/>
              <a:defRPr sz="2667" b="0">
                <a:solidFill>
                  <a:srgbClr val="002D86"/>
                </a:solidFill>
                <a:latin typeface="Metropolis Thin" panose="00000500000000000000" charset="0"/>
              </a:defRPr>
            </a:lvl1pPr>
          </a:lstStyle>
          <a:p>
            <a:pPr lvl="0"/>
            <a:r>
              <a:rPr lang="en-US"/>
              <a:t>isn’t being used. Known and unknown… as fast as they are continuously added to your rapidly-expanding, uncontrolled ecosystem. </a:t>
            </a:r>
          </a:p>
        </p:txBody>
      </p:sp>
    </p:spTree>
    <p:extLst>
      <p:ext uri="{BB962C8B-B14F-4D97-AF65-F5344CB8AC3E}">
        <p14:creationId xmlns:p14="http://schemas.microsoft.com/office/powerpoint/2010/main" val="75118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2032000" y="1496484"/>
            <a:ext cx="12192000" cy="31834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2032000" y="4802717"/>
            <a:ext cx="12192000" cy="22076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333"/>
              </a:spcBef>
              <a:spcAft>
                <a:spcPts val="0"/>
              </a:spcAft>
              <a:buClr>
                <a:schemeClr val="dk1"/>
              </a:buClr>
              <a:buSzPts val="2400"/>
              <a:buNone/>
              <a:defRPr sz="3200"/>
            </a:lvl1pPr>
            <a:lvl2pPr lvl="1" algn="ctr">
              <a:lnSpc>
                <a:spcPct val="90000"/>
              </a:lnSpc>
              <a:spcBef>
                <a:spcPts val="667"/>
              </a:spcBef>
              <a:spcAft>
                <a:spcPts val="0"/>
              </a:spcAft>
              <a:buClr>
                <a:schemeClr val="dk1"/>
              </a:buClr>
              <a:buSzPts val="2000"/>
              <a:buNone/>
              <a:defRPr sz="2667"/>
            </a:lvl2pPr>
            <a:lvl3pPr lvl="2" algn="ctr">
              <a:lnSpc>
                <a:spcPct val="90000"/>
              </a:lnSpc>
              <a:spcBef>
                <a:spcPts val="667"/>
              </a:spcBef>
              <a:spcAft>
                <a:spcPts val="0"/>
              </a:spcAft>
              <a:buClr>
                <a:schemeClr val="dk1"/>
              </a:buClr>
              <a:buSzPts val="1800"/>
              <a:buNone/>
              <a:defRPr sz="2400"/>
            </a:lvl3pPr>
            <a:lvl4pPr lvl="3" algn="ctr">
              <a:lnSpc>
                <a:spcPct val="90000"/>
              </a:lnSpc>
              <a:spcBef>
                <a:spcPts val="667"/>
              </a:spcBef>
              <a:spcAft>
                <a:spcPts val="0"/>
              </a:spcAft>
              <a:buClr>
                <a:schemeClr val="dk1"/>
              </a:buClr>
              <a:buSzPts val="1600"/>
              <a:buNone/>
              <a:defRPr sz="2133"/>
            </a:lvl4pPr>
            <a:lvl5pPr lvl="4" algn="ctr">
              <a:lnSpc>
                <a:spcPct val="90000"/>
              </a:lnSpc>
              <a:spcBef>
                <a:spcPts val="667"/>
              </a:spcBef>
              <a:spcAft>
                <a:spcPts val="0"/>
              </a:spcAft>
              <a:buClr>
                <a:schemeClr val="dk1"/>
              </a:buClr>
              <a:buSzPts val="1600"/>
              <a:buNone/>
              <a:defRPr sz="2133"/>
            </a:lvl5pPr>
            <a:lvl6pPr lvl="5" algn="ctr">
              <a:lnSpc>
                <a:spcPct val="90000"/>
              </a:lnSpc>
              <a:spcBef>
                <a:spcPts val="667"/>
              </a:spcBef>
              <a:spcAft>
                <a:spcPts val="0"/>
              </a:spcAft>
              <a:buClr>
                <a:schemeClr val="dk1"/>
              </a:buClr>
              <a:buSzPts val="1600"/>
              <a:buNone/>
              <a:defRPr sz="2133"/>
            </a:lvl6pPr>
            <a:lvl7pPr lvl="6" algn="ctr">
              <a:lnSpc>
                <a:spcPct val="90000"/>
              </a:lnSpc>
              <a:spcBef>
                <a:spcPts val="667"/>
              </a:spcBef>
              <a:spcAft>
                <a:spcPts val="0"/>
              </a:spcAft>
              <a:buClr>
                <a:schemeClr val="dk1"/>
              </a:buClr>
              <a:buSzPts val="1600"/>
              <a:buNone/>
              <a:defRPr sz="2133"/>
            </a:lvl7pPr>
            <a:lvl8pPr lvl="7" algn="ctr">
              <a:lnSpc>
                <a:spcPct val="90000"/>
              </a:lnSpc>
              <a:spcBef>
                <a:spcPts val="667"/>
              </a:spcBef>
              <a:spcAft>
                <a:spcPts val="0"/>
              </a:spcAft>
              <a:buClr>
                <a:schemeClr val="dk1"/>
              </a:buClr>
              <a:buSzPts val="1600"/>
              <a:buNone/>
              <a:defRPr sz="2133"/>
            </a:lvl8pPr>
            <a:lvl9pPr lvl="8" algn="ctr">
              <a:lnSpc>
                <a:spcPct val="90000"/>
              </a:lnSpc>
              <a:spcBef>
                <a:spcPts val="667"/>
              </a:spcBef>
              <a:spcAft>
                <a:spcPts val="0"/>
              </a:spcAft>
              <a:buClr>
                <a:schemeClr val="dk1"/>
              </a:buClr>
              <a:buSzPts val="1600"/>
              <a:buNone/>
              <a:defRPr sz="2133"/>
            </a:lvl9pPr>
          </a:lstStyle>
          <a:p>
            <a:endParaRPr/>
          </a:p>
        </p:txBody>
      </p:sp>
      <p:sp>
        <p:nvSpPr>
          <p:cNvPr id="18" name="Google Shape;18;p25"/>
          <p:cNvSpPr txBox="1">
            <a:spLocks noGrp="1"/>
          </p:cNvSpPr>
          <p:nvPr>
            <p:ph type="dt" idx="10"/>
          </p:nvPr>
        </p:nvSpPr>
        <p:spPr>
          <a:xfrm>
            <a:off x="1117600" y="8475134"/>
            <a:ext cx="3657600" cy="4868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5384800" y="8475134"/>
            <a:ext cx="54864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11480800" y="8475134"/>
            <a:ext cx="3657600" cy="486833"/>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679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6256000" cy="9144000"/>
          </a:xfrm>
          <a:custGeom>
            <a:avLst/>
            <a:gdLst/>
            <a:ahLst/>
            <a:cxnLst/>
            <a:rect l="l" t="t" r="r" b="b"/>
            <a:pathLst>
              <a:path w="16256000" h="9144000">
                <a:moveTo>
                  <a:pt x="16256000" y="0"/>
                </a:moveTo>
                <a:lnTo>
                  <a:pt x="0" y="0"/>
                </a:lnTo>
                <a:lnTo>
                  <a:pt x="0" y="9144000"/>
                </a:lnTo>
                <a:lnTo>
                  <a:pt x="16256000" y="9144000"/>
                </a:lnTo>
                <a:lnTo>
                  <a:pt x="16256000" y="0"/>
                </a:lnTo>
                <a:close/>
              </a:path>
            </a:pathLst>
          </a:custGeom>
          <a:solidFill>
            <a:srgbClr val="000739"/>
          </a:solidFill>
        </p:spPr>
        <p:txBody>
          <a:bodyPr wrap="square" lIns="0" tIns="0" rIns="0" bIns="0" rtlCol="0"/>
          <a:lstStyle/>
          <a:p>
            <a:endParaRPr/>
          </a:p>
        </p:txBody>
      </p:sp>
      <p:sp>
        <p:nvSpPr>
          <p:cNvPr id="2" name="Holder 2"/>
          <p:cNvSpPr>
            <a:spLocks noGrp="1"/>
          </p:cNvSpPr>
          <p:nvPr>
            <p:ph type="title"/>
          </p:nvPr>
        </p:nvSpPr>
        <p:spPr>
          <a:xfrm>
            <a:off x="6698272" y="4818612"/>
            <a:ext cx="2859455" cy="726439"/>
          </a:xfrm>
          <a:prstGeom prst="rect">
            <a:avLst/>
          </a:prstGeom>
        </p:spPr>
        <p:txBody>
          <a:bodyPr wrap="square" lIns="0" tIns="0" rIns="0" bIns="0">
            <a:spAutoFit/>
          </a:bodyPr>
          <a:lstStyle>
            <a:lvl1pPr>
              <a:defRPr sz="4600" b="0" i="0">
                <a:solidFill>
                  <a:schemeClr val="bg1"/>
                </a:solidFill>
                <a:latin typeface="Metropolis Extra Light"/>
                <a:cs typeface="Metropolis Extra Light"/>
              </a:defRPr>
            </a:lvl1pPr>
          </a:lstStyle>
          <a:p>
            <a:endParaRPr/>
          </a:p>
        </p:txBody>
      </p:sp>
      <p:sp>
        <p:nvSpPr>
          <p:cNvPr id="3" name="Holder 3"/>
          <p:cNvSpPr>
            <a:spLocks noGrp="1"/>
          </p:cNvSpPr>
          <p:nvPr>
            <p:ph type="body" idx="1"/>
          </p:nvPr>
        </p:nvSpPr>
        <p:spPr>
          <a:xfrm>
            <a:off x="1130312" y="2295109"/>
            <a:ext cx="13995374" cy="37592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3" Type="http://schemas.openxmlformats.org/officeDocument/2006/relationships/image" Target="../media/image38.png"/><Relationship Id="rId7" Type="http://schemas.openxmlformats.org/officeDocument/2006/relationships/image" Target="../media/image27.png"/><Relationship Id="rId12" Type="http://schemas.openxmlformats.org/officeDocument/2006/relationships/image" Target="../media/image70.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69.png"/><Relationship Id="rId5" Type="http://schemas.openxmlformats.org/officeDocument/2006/relationships/image" Target="../media/image25.png"/><Relationship Id="rId10" Type="http://schemas.openxmlformats.org/officeDocument/2006/relationships/image" Target="../media/image65.png"/><Relationship Id="rId4" Type="http://schemas.openxmlformats.org/officeDocument/2006/relationships/image" Target="../media/image39.svg"/><Relationship Id="rId9" Type="http://schemas.openxmlformats.org/officeDocument/2006/relationships/hyperlink" Target="http://URL./" TargetMode="External"/><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5.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39.sv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38.png"/><Relationship Id="rId5" Type="http://schemas.openxmlformats.org/officeDocument/2006/relationships/image" Target="../media/image76.png"/><Relationship Id="rId15" Type="http://schemas.openxmlformats.org/officeDocument/2006/relationships/image" Target="../media/image27.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7.xml"/><Relationship Id="rId7" Type="http://schemas.openxmlformats.org/officeDocument/2006/relationships/image" Target="../media/image8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39.svg"/><Relationship Id="rId4" Type="http://schemas.openxmlformats.org/officeDocument/2006/relationships/image" Target="../media/image89.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9" Type="http://schemas.openxmlformats.org/officeDocument/2006/relationships/image" Target="../media/image140.png"/><Relationship Id="rId21" Type="http://schemas.openxmlformats.org/officeDocument/2006/relationships/image" Target="../media/image122.png"/><Relationship Id="rId34" Type="http://schemas.openxmlformats.org/officeDocument/2006/relationships/image" Target="../media/image135.png"/><Relationship Id="rId42" Type="http://schemas.openxmlformats.org/officeDocument/2006/relationships/image" Target="../media/image93.png"/><Relationship Id="rId7" Type="http://schemas.openxmlformats.org/officeDocument/2006/relationships/image" Target="../media/image108.png"/><Relationship Id="rId2" Type="http://schemas.openxmlformats.org/officeDocument/2006/relationships/notesSlide" Target="../notesSlides/notesSlide23.xml"/><Relationship Id="rId16" Type="http://schemas.openxmlformats.org/officeDocument/2006/relationships/image" Target="../media/image117.png"/><Relationship Id="rId20" Type="http://schemas.openxmlformats.org/officeDocument/2006/relationships/image" Target="../media/image121.png"/><Relationship Id="rId29" Type="http://schemas.openxmlformats.org/officeDocument/2006/relationships/image" Target="../media/image130.png"/><Relationship Id="rId41"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125.png"/><Relationship Id="rId32" Type="http://schemas.openxmlformats.org/officeDocument/2006/relationships/image" Target="../media/image133.png"/><Relationship Id="rId37" Type="http://schemas.openxmlformats.org/officeDocument/2006/relationships/image" Target="../media/image138.png"/><Relationship Id="rId40" Type="http://schemas.openxmlformats.org/officeDocument/2006/relationships/image" Target="../media/image91.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png"/><Relationship Id="rId36" Type="http://schemas.openxmlformats.org/officeDocument/2006/relationships/image" Target="../media/image137.png"/><Relationship Id="rId10" Type="http://schemas.openxmlformats.org/officeDocument/2006/relationships/image" Target="../media/image111.png"/><Relationship Id="rId19" Type="http://schemas.openxmlformats.org/officeDocument/2006/relationships/image" Target="../media/image120.png"/><Relationship Id="rId31" Type="http://schemas.openxmlformats.org/officeDocument/2006/relationships/image" Target="../media/image132.png"/><Relationship Id="rId44" Type="http://schemas.openxmlformats.org/officeDocument/2006/relationships/image" Target="../media/image14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 Id="rId35" Type="http://schemas.openxmlformats.org/officeDocument/2006/relationships/image" Target="../media/image136.png"/><Relationship Id="rId43" Type="http://schemas.openxmlformats.org/officeDocument/2006/relationships/image" Target="../media/image19.png"/><Relationship Id="rId8" Type="http://schemas.openxmlformats.org/officeDocument/2006/relationships/image" Target="../media/image109.png"/><Relationship Id="rId3" Type="http://schemas.openxmlformats.org/officeDocument/2006/relationships/image" Target="../media/image104.pn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image" Target="../media/image134.png"/><Relationship Id="rId38" Type="http://schemas.openxmlformats.org/officeDocument/2006/relationships/image" Target="../media/image139.png"/></Relationships>
</file>

<file path=ppt/slides/_rels/slide31.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slides/_rels/slide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vDTtbfXDwbc"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www.youtube.com/watch?v=GBqYnaI0XBU&amp;list=PLIhAGMBWwGmdlt7aRfTc0C07N_1kA49p4&amp;index=20" TargetMode="External"/><Relationship Id="rId4" Type="http://schemas.openxmlformats.org/officeDocument/2006/relationships/hyperlink" Target="https://www.youtube.com/watch?v=pLHIiLh3njg&amp;list=PLIhAGMBWwGmdlt7aRfTc0C07N_1kA49p4&amp;index=15"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9.xml"/><Relationship Id="rId16"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25.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22.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27.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26.png"/><Relationship Id="rId9" Type="http://schemas.openxmlformats.org/officeDocument/2006/relationships/image" Target="../media/image52.pn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D090C4C8-62E4-9AA0-EE6F-F61F3C22780F}"/>
            </a:ext>
          </a:extLst>
        </p:cNvPr>
        <p:cNvGrpSpPr/>
        <p:nvPr/>
      </p:nvGrpSpPr>
      <p:grpSpPr>
        <a:xfrm>
          <a:off x="0" y="0"/>
          <a:ext cx="0" cy="0"/>
          <a:chOff x="0" y="0"/>
          <a:chExt cx="0" cy="0"/>
        </a:xfrm>
      </p:grpSpPr>
      <p:pic>
        <p:nvPicPr>
          <p:cNvPr id="88" name="Google Shape;88;p1">
            <a:extLst>
              <a:ext uri="{FF2B5EF4-FFF2-40B4-BE49-F238E27FC236}">
                <a16:creationId xmlns:a16="http://schemas.microsoft.com/office/drawing/2014/main" id="{8DBEE78A-B88C-0A8D-267E-BE4DD2EB588E}"/>
              </a:ext>
            </a:extLst>
          </p:cNvPr>
          <p:cNvPicPr preferRelativeResize="0"/>
          <p:nvPr/>
        </p:nvPicPr>
        <p:blipFill rotWithShape="1">
          <a:blip r:embed="rId3">
            <a:alphaModFix/>
          </a:blip>
          <a:srcRect/>
          <a:stretch/>
        </p:blipFill>
        <p:spPr>
          <a:xfrm>
            <a:off x="-25400" y="-2777"/>
            <a:ext cx="16256000" cy="9146777"/>
          </a:xfrm>
          <a:prstGeom prst="rect">
            <a:avLst/>
          </a:prstGeom>
          <a:noFill/>
          <a:ln>
            <a:noFill/>
          </a:ln>
        </p:spPr>
      </p:pic>
      <p:grpSp>
        <p:nvGrpSpPr>
          <p:cNvPr id="3" name="Group 2">
            <a:extLst>
              <a:ext uri="{FF2B5EF4-FFF2-40B4-BE49-F238E27FC236}">
                <a16:creationId xmlns:a16="http://schemas.microsoft.com/office/drawing/2014/main" id="{AF62538E-6D03-855E-4769-F32C569FB65A}"/>
              </a:ext>
            </a:extLst>
          </p:cNvPr>
          <p:cNvGrpSpPr/>
          <p:nvPr/>
        </p:nvGrpSpPr>
        <p:grpSpPr>
          <a:xfrm>
            <a:off x="9806675" y="1502254"/>
            <a:ext cx="6316407" cy="6600740"/>
            <a:chOff x="9806675" y="1502254"/>
            <a:chExt cx="6316407" cy="6600740"/>
          </a:xfrm>
        </p:grpSpPr>
        <p:grpSp>
          <p:nvGrpSpPr>
            <p:cNvPr id="5" name="Google Shape;101;p2">
              <a:extLst>
                <a:ext uri="{FF2B5EF4-FFF2-40B4-BE49-F238E27FC236}">
                  <a16:creationId xmlns:a16="http://schemas.microsoft.com/office/drawing/2014/main" id="{976382A9-2F70-7A15-E511-8FDD8DFF28A9}"/>
                </a:ext>
              </a:extLst>
            </p:cNvPr>
            <p:cNvGrpSpPr/>
            <p:nvPr/>
          </p:nvGrpSpPr>
          <p:grpSpPr>
            <a:xfrm>
              <a:off x="11092152" y="2561641"/>
              <a:ext cx="4735137" cy="3409472"/>
              <a:chOff x="7973213" y="1772375"/>
              <a:chExt cx="3551353" cy="2557104"/>
            </a:xfrm>
          </p:grpSpPr>
          <p:pic>
            <p:nvPicPr>
              <p:cNvPr id="6" name="Google Shape;102;p2" descr="Server outline">
                <a:extLst>
                  <a:ext uri="{FF2B5EF4-FFF2-40B4-BE49-F238E27FC236}">
                    <a16:creationId xmlns:a16="http://schemas.microsoft.com/office/drawing/2014/main" id="{E52AD7E5-66D4-DEFE-218C-CF76E8529450}"/>
                  </a:ext>
                </a:extLst>
              </p:cNvPr>
              <p:cNvPicPr preferRelativeResize="0"/>
              <p:nvPr/>
            </p:nvPicPr>
            <p:blipFill rotWithShape="1">
              <a:blip r:embed="rId4">
                <a:alphaModFix/>
              </a:blip>
              <a:srcRect/>
              <a:stretch/>
            </p:blipFill>
            <p:spPr>
              <a:xfrm>
                <a:off x="9296400" y="2971800"/>
                <a:ext cx="914400" cy="914400"/>
              </a:xfrm>
              <a:prstGeom prst="rect">
                <a:avLst/>
              </a:prstGeom>
              <a:noFill/>
              <a:ln>
                <a:noFill/>
              </a:ln>
            </p:spPr>
          </p:pic>
          <p:cxnSp>
            <p:nvCxnSpPr>
              <p:cNvPr id="7" name="Google Shape;103;p2">
                <a:extLst>
                  <a:ext uri="{FF2B5EF4-FFF2-40B4-BE49-F238E27FC236}">
                    <a16:creationId xmlns:a16="http://schemas.microsoft.com/office/drawing/2014/main" id="{94302895-E982-F1C9-287F-F073F1D9DF19}"/>
                  </a:ext>
                </a:extLst>
              </p:cNvPr>
              <p:cNvCxnSpPr/>
              <p:nvPr/>
            </p:nvCxnSpPr>
            <p:spPr>
              <a:xfrm rot="10800000">
                <a:off x="8663555" y="2703484"/>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8" name="Google Shape;104;p2" descr="Monitor outline">
                <a:extLst>
                  <a:ext uri="{FF2B5EF4-FFF2-40B4-BE49-F238E27FC236}">
                    <a16:creationId xmlns:a16="http://schemas.microsoft.com/office/drawing/2014/main" id="{02D6DA0A-BC05-19E5-C121-0DC6A5EE2415}"/>
                  </a:ext>
                </a:extLst>
              </p:cNvPr>
              <p:cNvPicPr preferRelativeResize="0"/>
              <p:nvPr/>
            </p:nvPicPr>
            <p:blipFill rotWithShape="1">
              <a:blip r:embed="rId5">
                <a:alphaModFix/>
              </a:blip>
              <a:srcRect/>
              <a:stretch/>
            </p:blipFill>
            <p:spPr>
              <a:xfrm>
                <a:off x="7973213" y="2494012"/>
                <a:ext cx="646332" cy="646332"/>
              </a:xfrm>
              <a:prstGeom prst="rect">
                <a:avLst/>
              </a:prstGeom>
              <a:noFill/>
              <a:ln>
                <a:noFill/>
              </a:ln>
            </p:spPr>
          </p:pic>
          <p:cxnSp>
            <p:nvCxnSpPr>
              <p:cNvPr id="9" name="Google Shape;105;p2">
                <a:extLst>
                  <a:ext uri="{FF2B5EF4-FFF2-40B4-BE49-F238E27FC236}">
                    <a16:creationId xmlns:a16="http://schemas.microsoft.com/office/drawing/2014/main" id="{E29A5993-D558-7031-B23E-410D73AFF63B}"/>
                  </a:ext>
                </a:extLst>
              </p:cNvPr>
              <p:cNvCxnSpPr/>
              <p:nvPr/>
            </p:nvCxnSpPr>
            <p:spPr>
              <a:xfrm>
                <a:off x="10210800" y="3429000"/>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10" name="Google Shape;106;p2" descr="Monitor outline">
                <a:extLst>
                  <a:ext uri="{FF2B5EF4-FFF2-40B4-BE49-F238E27FC236}">
                    <a16:creationId xmlns:a16="http://schemas.microsoft.com/office/drawing/2014/main" id="{AB7F3A6F-972B-567A-7C39-29E2321D49C8}"/>
                  </a:ext>
                </a:extLst>
              </p:cNvPr>
              <p:cNvPicPr preferRelativeResize="0"/>
              <p:nvPr/>
            </p:nvPicPr>
            <p:blipFill rotWithShape="1">
              <a:blip r:embed="rId5">
                <a:alphaModFix/>
              </a:blip>
              <a:srcRect/>
              <a:stretch/>
            </p:blipFill>
            <p:spPr>
              <a:xfrm>
                <a:off x="10878234" y="3683147"/>
                <a:ext cx="646332" cy="646332"/>
              </a:xfrm>
              <a:prstGeom prst="rect">
                <a:avLst/>
              </a:prstGeom>
              <a:noFill/>
              <a:ln>
                <a:noFill/>
              </a:ln>
            </p:spPr>
          </p:pic>
          <p:pic>
            <p:nvPicPr>
              <p:cNvPr id="11" name="Google Shape;107;p2" descr="Laptop outline">
                <a:extLst>
                  <a:ext uri="{FF2B5EF4-FFF2-40B4-BE49-F238E27FC236}">
                    <a16:creationId xmlns:a16="http://schemas.microsoft.com/office/drawing/2014/main" id="{692F5F31-1660-A99F-81D5-01D5DEADEF29}"/>
                  </a:ext>
                </a:extLst>
              </p:cNvPr>
              <p:cNvPicPr preferRelativeResize="0"/>
              <p:nvPr/>
            </p:nvPicPr>
            <p:blipFill rotWithShape="1">
              <a:blip r:embed="rId6">
                <a:alphaModFix/>
              </a:blip>
              <a:srcRect/>
              <a:stretch/>
            </p:blipFill>
            <p:spPr>
              <a:xfrm>
                <a:off x="9430433" y="1772375"/>
                <a:ext cx="646333" cy="646333"/>
              </a:xfrm>
              <a:prstGeom prst="rect">
                <a:avLst/>
              </a:prstGeom>
              <a:noFill/>
              <a:ln>
                <a:noFill/>
              </a:ln>
            </p:spPr>
          </p:pic>
          <p:cxnSp>
            <p:nvCxnSpPr>
              <p:cNvPr id="12" name="Google Shape;108;p2">
                <a:extLst>
                  <a:ext uri="{FF2B5EF4-FFF2-40B4-BE49-F238E27FC236}">
                    <a16:creationId xmlns:a16="http://schemas.microsoft.com/office/drawing/2014/main" id="{AE8E5D67-A112-82B1-4F7B-31C853DBA908}"/>
                  </a:ext>
                </a:extLst>
              </p:cNvPr>
              <p:cNvCxnSpPr/>
              <p:nvPr/>
            </p:nvCxnSpPr>
            <p:spPr>
              <a:xfrm rot="-5400000">
                <a:off x="9433345" y="2696839"/>
                <a:ext cx="633330" cy="2"/>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13" name="Google Shape;109;p2">
              <a:extLst>
                <a:ext uri="{FF2B5EF4-FFF2-40B4-BE49-F238E27FC236}">
                  <a16:creationId xmlns:a16="http://schemas.microsoft.com/office/drawing/2014/main" id="{35A1AD85-E4DF-2167-24E7-814F6C5E37D0}"/>
                </a:ext>
              </a:extLst>
            </p:cNvPr>
            <p:cNvGrpSpPr/>
            <p:nvPr/>
          </p:nvGrpSpPr>
          <p:grpSpPr>
            <a:xfrm>
              <a:off x="11667508" y="2004756"/>
              <a:ext cx="1480673" cy="2211725"/>
              <a:chOff x="8404730" y="1354711"/>
              <a:chExt cx="1110505" cy="1658794"/>
            </a:xfrm>
          </p:grpSpPr>
          <p:cxnSp>
            <p:nvCxnSpPr>
              <p:cNvPr id="14" name="Google Shape;110;p2">
                <a:extLst>
                  <a:ext uri="{FF2B5EF4-FFF2-40B4-BE49-F238E27FC236}">
                    <a16:creationId xmlns:a16="http://schemas.microsoft.com/office/drawing/2014/main" id="{563F8FF2-0CFE-AE7C-DAC8-6E99B1A5A0AC}"/>
                  </a:ext>
                </a:extLst>
              </p:cNvPr>
              <p:cNvCxnSpPr/>
              <p:nvPr/>
            </p:nvCxnSpPr>
            <p:spPr>
              <a:xfrm rot="5400000" flipH="1">
                <a:off x="8663020" y="2161290"/>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15" name="Google Shape;111;p2" descr="Smart Phone outline">
                <a:extLst>
                  <a:ext uri="{FF2B5EF4-FFF2-40B4-BE49-F238E27FC236}">
                    <a16:creationId xmlns:a16="http://schemas.microsoft.com/office/drawing/2014/main" id="{DD9827D2-D9CA-6380-DE14-F73C7BFE8659}"/>
                  </a:ext>
                </a:extLst>
              </p:cNvPr>
              <p:cNvPicPr preferRelativeResize="0"/>
              <p:nvPr/>
            </p:nvPicPr>
            <p:blipFill rotWithShape="1">
              <a:blip r:embed="rId7">
                <a:alphaModFix/>
              </a:blip>
              <a:srcRect/>
              <a:stretch/>
            </p:blipFill>
            <p:spPr>
              <a:xfrm>
                <a:off x="8404730" y="1354711"/>
                <a:ext cx="646333" cy="646333"/>
              </a:xfrm>
              <a:prstGeom prst="rect">
                <a:avLst/>
              </a:prstGeom>
              <a:noFill/>
              <a:ln>
                <a:noFill/>
              </a:ln>
            </p:spPr>
          </p:pic>
        </p:grpSp>
        <p:grpSp>
          <p:nvGrpSpPr>
            <p:cNvPr id="16" name="Google Shape;112;p2">
              <a:extLst>
                <a:ext uri="{FF2B5EF4-FFF2-40B4-BE49-F238E27FC236}">
                  <a16:creationId xmlns:a16="http://schemas.microsoft.com/office/drawing/2014/main" id="{354A6B7A-E990-40CD-63AE-7B03E9108BAF}"/>
                </a:ext>
              </a:extLst>
            </p:cNvPr>
            <p:cNvGrpSpPr/>
            <p:nvPr/>
          </p:nvGrpSpPr>
          <p:grpSpPr>
            <a:xfrm>
              <a:off x="13461212" y="5425574"/>
              <a:ext cx="1492376" cy="2296932"/>
              <a:chOff x="9750009" y="3920324"/>
              <a:chExt cx="1119282" cy="1722699"/>
            </a:xfrm>
          </p:grpSpPr>
          <p:cxnSp>
            <p:nvCxnSpPr>
              <p:cNvPr id="17" name="Google Shape;113;p2">
                <a:extLst>
                  <a:ext uri="{FF2B5EF4-FFF2-40B4-BE49-F238E27FC236}">
                    <a16:creationId xmlns:a16="http://schemas.microsoft.com/office/drawing/2014/main" id="{ECE60CA2-6EA0-687D-0231-7D50CCAACA8A}"/>
                  </a:ext>
                </a:extLst>
              </p:cNvPr>
              <p:cNvCxnSpPr/>
              <p:nvPr/>
            </p:nvCxnSpPr>
            <p:spPr>
              <a:xfrm rot="-5400000" flipH="1">
                <a:off x="9694015" y="3976318"/>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18" name="Google Shape;114;p2" descr="Smart Phone outline">
                <a:extLst>
                  <a:ext uri="{FF2B5EF4-FFF2-40B4-BE49-F238E27FC236}">
                    <a16:creationId xmlns:a16="http://schemas.microsoft.com/office/drawing/2014/main" id="{3455A7EA-C2E9-E95C-FE38-7E229D12403D}"/>
                  </a:ext>
                </a:extLst>
              </p:cNvPr>
              <p:cNvPicPr preferRelativeResize="0"/>
              <p:nvPr/>
            </p:nvPicPr>
            <p:blipFill rotWithShape="1">
              <a:blip r:embed="rId7">
                <a:alphaModFix/>
              </a:blip>
              <a:srcRect/>
              <a:stretch/>
            </p:blipFill>
            <p:spPr>
              <a:xfrm>
                <a:off x="10222958" y="4996690"/>
                <a:ext cx="646333" cy="646333"/>
              </a:xfrm>
              <a:prstGeom prst="rect">
                <a:avLst/>
              </a:prstGeom>
              <a:noFill/>
              <a:ln>
                <a:noFill/>
              </a:ln>
            </p:spPr>
          </p:pic>
        </p:grpSp>
        <p:grpSp>
          <p:nvGrpSpPr>
            <p:cNvPr id="19" name="Google Shape;115;p2">
              <a:extLst>
                <a:ext uri="{FF2B5EF4-FFF2-40B4-BE49-F238E27FC236}">
                  <a16:creationId xmlns:a16="http://schemas.microsoft.com/office/drawing/2014/main" id="{7BC61669-124E-81FA-C07E-8C3AB303168E}"/>
                </a:ext>
              </a:extLst>
            </p:cNvPr>
            <p:cNvGrpSpPr/>
            <p:nvPr/>
          </p:nvGrpSpPr>
          <p:grpSpPr>
            <a:xfrm>
              <a:off x="11733293" y="5425574"/>
              <a:ext cx="1415132" cy="2159605"/>
              <a:chOff x="8454069" y="3920324"/>
              <a:chExt cx="1061349" cy="1619704"/>
            </a:xfrm>
          </p:grpSpPr>
          <p:pic>
            <p:nvPicPr>
              <p:cNvPr id="20" name="Google Shape;116;p2" descr="Monitor outline">
                <a:extLst>
                  <a:ext uri="{FF2B5EF4-FFF2-40B4-BE49-F238E27FC236}">
                    <a16:creationId xmlns:a16="http://schemas.microsoft.com/office/drawing/2014/main" id="{9A4ECB74-FA76-61FD-C44A-9423A30D13C8}"/>
                  </a:ext>
                </a:extLst>
              </p:cNvPr>
              <p:cNvPicPr preferRelativeResize="0"/>
              <p:nvPr/>
            </p:nvPicPr>
            <p:blipFill rotWithShape="1">
              <a:blip r:embed="rId8">
                <a:alphaModFix/>
              </a:blip>
              <a:srcRect/>
              <a:stretch/>
            </p:blipFill>
            <p:spPr>
              <a:xfrm>
                <a:off x="8454069" y="4893696"/>
                <a:ext cx="646332" cy="646332"/>
              </a:xfrm>
              <a:prstGeom prst="rect">
                <a:avLst/>
              </a:prstGeom>
              <a:noFill/>
              <a:ln>
                <a:noFill/>
              </a:ln>
            </p:spPr>
          </p:pic>
          <p:cxnSp>
            <p:nvCxnSpPr>
              <p:cNvPr id="21" name="Google Shape;117;p2">
                <a:extLst>
                  <a:ext uri="{FF2B5EF4-FFF2-40B4-BE49-F238E27FC236}">
                    <a16:creationId xmlns:a16="http://schemas.microsoft.com/office/drawing/2014/main" id="{FC185A40-5916-7E90-CFD0-6F7D1F1D9441}"/>
                  </a:ext>
                </a:extLst>
              </p:cNvPr>
              <p:cNvCxnSpPr/>
              <p:nvPr/>
            </p:nvCxnSpPr>
            <p:spPr>
              <a:xfrm rot="5400000">
                <a:off x="8709284" y="3988275"/>
                <a:ext cx="874085" cy="738183"/>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22" name="Google Shape;118;p2">
              <a:extLst>
                <a:ext uri="{FF2B5EF4-FFF2-40B4-BE49-F238E27FC236}">
                  <a16:creationId xmlns:a16="http://schemas.microsoft.com/office/drawing/2014/main" id="{ACFA67ED-0D06-58CA-BE11-670BEBB5B91A}"/>
                </a:ext>
              </a:extLst>
            </p:cNvPr>
            <p:cNvGrpSpPr/>
            <p:nvPr/>
          </p:nvGrpSpPr>
          <p:grpSpPr>
            <a:xfrm>
              <a:off x="13761465" y="1502254"/>
              <a:ext cx="861777" cy="2922837"/>
              <a:chOff x="9975198" y="977834"/>
              <a:chExt cx="646333" cy="2192128"/>
            </a:xfrm>
          </p:grpSpPr>
          <p:cxnSp>
            <p:nvCxnSpPr>
              <p:cNvPr id="23" name="Google Shape;119;p2">
                <a:extLst>
                  <a:ext uri="{FF2B5EF4-FFF2-40B4-BE49-F238E27FC236}">
                    <a16:creationId xmlns:a16="http://schemas.microsoft.com/office/drawing/2014/main" id="{2D99E967-7513-8E25-7212-30255A353D1A}"/>
                  </a:ext>
                </a:extLst>
              </p:cNvPr>
              <p:cNvCxnSpPr/>
              <p:nvPr/>
            </p:nvCxnSpPr>
            <p:spPr>
              <a:xfrm rot="-5400000">
                <a:off x="9488726" y="2356030"/>
                <a:ext cx="1528824" cy="9904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24" name="Google Shape;120;p2" descr="Laptop outline">
                <a:extLst>
                  <a:ext uri="{FF2B5EF4-FFF2-40B4-BE49-F238E27FC236}">
                    <a16:creationId xmlns:a16="http://schemas.microsoft.com/office/drawing/2014/main" id="{1072AB4B-2529-AE41-0F3F-2DB360BC8560}"/>
                  </a:ext>
                </a:extLst>
              </p:cNvPr>
              <p:cNvPicPr preferRelativeResize="0"/>
              <p:nvPr/>
            </p:nvPicPr>
            <p:blipFill rotWithShape="1">
              <a:blip r:embed="rId9">
                <a:alphaModFix/>
              </a:blip>
              <a:srcRect/>
              <a:stretch/>
            </p:blipFill>
            <p:spPr>
              <a:xfrm>
                <a:off x="9975198" y="977834"/>
                <a:ext cx="646333" cy="646333"/>
              </a:xfrm>
              <a:prstGeom prst="rect">
                <a:avLst/>
              </a:prstGeom>
              <a:noFill/>
              <a:ln>
                <a:noFill/>
              </a:ln>
            </p:spPr>
          </p:pic>
        </p:grpSp>
        <p:grpSp>
          <p:nvGrpSpPr>
            <p:cNvPr id="25" name="Google Shape;121;p2">
              <a:extLst>
                <a:ext uri="{FF2B5EF4-FFF2-40B4-BE49-F238E27FC236}">
                  <a16:creationId xmlns:a16="http://schemas.microsoft.com/office/drawing/2014/main" id="{21D195D6-010C-3B20-586B-CC07DC53D876}"/>
                </a:ext>
              </a:extLst>
            </p:cNvPr>
            <p:cNvGrpSpPr/>
            <p:nvPr/>
          </p:nvGrpSpPr>
          <p:grpSpPr>
            <a:xfrm>
              <a:off x="14043778" y="4143523"/>
              <a:ext cx="1857076" cy="963848"/>
              <a:chOff x="10186933" y="2958786"/>
              <a:chExt cx="1392807" cy="722886"/>
            </a:xfrm>
          </p:grpSpPr>
          <p:pic>
            <p:nvPicPr>
              <p:cNvPr id="26" name="Google Shape;122;p2" descr="Usb Stick outline">
                <a:extLst>
                  <a:ext uri="{FF2B5EF4-FFF2-40B4-BE49-F238E27FC236}">
                    <a16:creationId xmlns:a16="http://schemas.microsoft.com/office/drawing/2014/main" id="{20B3698C-D781-4859-348E-0EC63D74DD46}"/>
                  </a:ext>
                </a:extLst>
              </p:cNvPr>
              <p:cNvPicPr preferRelativeResize="0"/>
              <p:nvPr/>
            </p:nvPicPr>
            <p:blipFill rotWithShape="1">
              <a:blip r:embed="rId10">
                <a:alphaModFix/>
              </a:blip>
              <a:srcRect/>
              <a:stretch/>
            </p:blipFill>
            <p:spPr>
              <a:xfrm>
                <a:off x="10856854" y="2958786"/>
                <a:ext cx="722886" cy="722886"/>
              </a:xfrm>
              <a:prstGeom prst="rect">
                <a:avLst/>
              </a:prstGeom>
              <a:noFill/>
              <a:ln>
                <a:noFill/>
              </a:ln>
            </p:spPr>
          </p:pic>
          <p:cxnSp>
            <p:nvCxnSpPr>
              <p:cNvPr id="27" name="Google Shape;123;p2">
                <a:extLst>
                  <a:ext uri="{FF2B5EF4-FFF2-40B4-BE49-F238E27FC236}">
                    <a16:creationId xmlns:a16="http://schemas.microsoft.com/office/drawing/2014/main" id="{0F016219-345F-E3AE-A995-D49B8CCA27EE}"/>
                  </a:ext>
                </a:extLst>
              </p:cNvPr>
              <p:cNvCxnSpPr/>
              <p:nvPr/>
            </p:nvCxnSpPr>
            <p:spPr>
              <a:xfrm>
                <a:off x="10186933" y="3290075"/>
                <a:ext cx="680581" cy="13003"/>
              </a:xfrm>
              <a:prstGeom prst="bentConnector3">
                <a:avLst>
                  <a:gd name="adj1" fmla="val 89646"/>
                </a:avLst>
              </a:prstGeom>
              <a:noFill/>
              <a:ln w="22225" cap="flat" cmpd="sng">
                <a:solidFill>
                  <a:srgbClr val="1A4464"/>
                </a:solidFill>
                <a:prstDash val="solid"/>
                <a:miter lim="800000"/>
                <a:headEnd type="none" w="sm" len="sm"/>
                <a:tailEnd type="triangle" w="med" len="med"/>
              </a:ln>
            </p:spPr>
          </p:cxnSp>
        </p:grpSp>
        <p:grpSp>
          <p:nvGrpSpPr>
            <p:cNvPr id="28" name="Google Shape;124;p2">
              <a:extLst>
                <a:ext uri="{FF2B5EF4-FFF2-40B4-BE49-F238E27FC236}">
                  <a16:creationId xmlns:a16="http://schemas.microsoft.com/office/drawing/2014/main" id="{84F65317-A2A2-20FE-E21C-9F993FA4F10E}"/>
                </a:ext>
              </a:extLst>
            </p:cNvPr>
            <p:cNvGrpSpPr/>
            <p:nvPr/>
          </p:nvGrpSpPr>
          <p:grpSpPr>
            <a:xfrm>
              <a:off x="11312641" y="4923597"/>
              <a:ext cx="1548695" cy="835180"/>
              <a:chOff x="8138580" y="3543841"/>
              <a:chExt cx="1161521" cy="626385"/>
            </a:xfrm>
          </p:grpSpPr>
          <p:pic>
            <p:nvPicPr>
              <p:cNvPr id="29" name="Google Shape;125;p2" descr="Mouse outline">
                <a:extLst>
                  <a:ext uri="{FF2B5EF4-FFF2-40B4-BE49-F238E27FC236}">
                    <a16:creationId xmlns:a16="http://schemas.microsoft.com/office/drawing/2014/main" id="{1DFE8758-2836-FA96-62A5-BBBC1D784ABC}"/>
                  </a:ext>
                </a:extLst>
              </p:cNvPr>
              <p:cNvPicPr preferRelativeResize="0"/>
              <p:nvPr/>
            </p:nvPicPr>
            <p:blipFill rotWithShape="1">
              <a:blip r:embed="rId11">
                <a:alphaModFix/>
              </a:blip>
              <a:srcRect/>
              <a:stretch/>
            </p:blipFill>
            <p:spPr>
              <a:xfrm>
                <a:off x="8138580" y="3589792"/>
                <a:ext cx="580434" cy="580434"/>
              </a:xfrm>
              <a:prstGeom prst="rect">
                <a:avLst/>
              </a:prstGeom>
              <a:noFill/>
              <a:ln>
                <a:noFill/>
              </a:ln>
            </p:spPr>
          </p:pic>
          <p:cxnSp>
            <p:nvCxnSpPr>
              <p:cNvPr id="30" name="Google Shape;126;p2">
                <a:extLst>
                  <a:ext uri="{FF2B5EF4-FFF2-40B4-BE49-F238E27FC236}">
                    <a16:creationId xmlns:a16="http://schemas.microsoft.com/office/drawing/2014/main" id="{9893593B-B5E3-28CC-B694-BE665B876533}"/>
                  </a:ext>
                </a:extLst>
              </p:cNvPr>
              <p:cNvCxnSpPr/>
              <p:nvPr/>
            </p:nvCxnSpPr>
            <p:spPr>
              <a:xfrm flipH="1">
                <a:off x="8722062" y="3543841"/>
                <a:ext cx="578039" cy="33616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1" name="Google Shape;127;p2">
              <a:extLst>
                <a:ext uri="{FF2B5EF4-FFF2-40B4-BE49-F238E27FC236}">
                  <a16:creationId xmlns:a16="http://schemas.microsoft.com/office/drawing/2014/main" id="{753A9C24-DECE-91BD-ED65-EF049ECD1C2F}"/>
                </a:ext>
              </a:extLst>
            </p:cNvPr>
            <p:cNvGrpSpPr/>
            <p:nvPr/>
          </p:nvGrpSpPr>
          <p:grpSpPr>
            <a:xfrm>
              <a:off x="9806675" y="5036430"/>
              <a:ext cx="3054660" cy="1591244"/>
              <a:chOff x="7009106" y="3628466"/>
              <a:chExt cx="2290995" cy="1193433"/>
            </a:xfrm>
          </p:grpSpPr>
          <p:pic>
            <p:nvPicPr>
              <p:cNvPr id="32" name="Google Shape;128;p2" descr="Robot Hand outline">
                <a:extLst>
                  <a:ext uri="{FF2B5EF4-FFF2-40B4-BE49-F238E27FC236}">
                    <a16:creationId xmlns:a16="http://schemas.microsoft.com/office/drawing/2014/main" id="{45B9D121-7697-DC94-44E5-463F0EE7519E}"/>
                  </a:ext>
                </a:extLst>
              </p:cNvPr>
              <p:cNvPicPr preferRelativeResize="0"/>
              <p:nvPr/>
            </p:nvPicPr>
            <p:blipFill rotWithShape="1">
              <a:blip r:embed="rId12">
                <a:alphaModFix/>
              </a:blip>
              <a:srcRect/>
              <a:stretch/>
            </p:blipFill>
            <p:spPr>
              <a:xfrm>
                <a:off x="7009106" y="4076043"/>
                <a:ext cx="745856" cy="745856"/>
              </a:xfrm>
              <a:prstGeom prst="rect">
                <a:avLst/>
              </a:prstGeom>
              <a:noFill/>
              <a:ln>
                <a:noFill/>
              </a:ln>
            </p:spPr>
          </p:pic>
          <p:cxnSp>
            <p:nvCxnSpPr>
              <p:cNvPr id="33" name="Google Shape;129;p2">
                <a:extLst>
                  <a:ext uri="{FF2B5EF4-FFF2-40B4-BE49-F238E27FC236}">
                    <a16:creationId xmlns:a16="http://schemas.microsoft.com/office/drawing/2014/main" id="{655285E5-ABCD-3577-F1E9-18BDDBF43FF1}"/>
                  </a:ext>
                </a:extLst>
              </p:cNvPr>
              <p:cNvCxnSpPr/>
              <p:nvPr/>
            </p:nvCxnSpPr>
            <p:spPr>
              <a:xfrm flipH="1">
                <a:off x="7702361" y="3628466"/>
                <a:ext cx="1597740" cy="900041"/>
              </a:xfrm>
              <a:prstGeom prst="bentConnector3">
                <a:avLst>
                  <a:gd name="adj1" fmla="val -663"/>
                </a:avLst>
              </a:prstGeom>
              <a:noFill/>
              <a:ln w="22225" cap="flat" cmpd="sng">
                <a:solidFill>
                  <a:srgbClr val="1A4464"/>
                </a:solidFill>
                <a:prstDash val="solid"/>
                <a:miter lim="800000"/>
                <a:headEnd type="none" w="sm" len="sm"/>
                <a:tailEnd type="triangle" w="med" len="med"/>
              </a:ln>
            </p:spPr>
          </p:cxnSp>
        </p:grpSp>
        <p:grpSp>
          <p:nvGrpSpPr>
            <p:cNvPr id="34" name="Google Shape;130;p2">
              <a:extLst>
                <a:ext uri="{FF2B5EF4-FFF2-40B4-BE49-F238E27FC236}">
                  <a16:creationId xmlns:a16="http://schemas.microsoft.com/office/drawing/2014/main" id="{055D8909-8756-8210-92EB-C7952D7948B1}"/>
                </a:ext>
              </a:extLst>
            </p:cNvPr>
            <p:cNvGrpSpPr/>
            <p:nvPr/>
          </p:nvGrpSpPr>
          <p:grpSpPr>
            <a:xfrm>
              <a:off x="13720550" y="2284855"/>
              <a:ext cx="1500117" cy="1944207"/>
              <a:chOff x="9944512" y="1564785"/>
              <a:chExt cx="1125088" cy="1458155"/>
            </a:xfrm>
          </p:grpSpPr>
          <p:pic>
            <p:nvPicPr>
              <p:cNvPr id="35" name="Google Shape;131;p2" descr="Printer outline">
                <a:extLst>
                  <a:ext uri="{FF2B5EF4-FFF2-40B4-BE49-F238E27FC236}">
                    <a16:creationId xmlns:a16="http://schemas.microsoft.com/office/drawing/2014/main" id="{7486CB36-C62A-54D7-09EB-1BF2C8539D0F}"/>
                  </a:ext>
                </a:extLst>
              </p:cNvPr>
              <p:cNvPicPr preferRelativeResize="0"/>
              <p:nvPr/>
            </p:nvPicPr>
            <p:blipFill rotWithShape="1">
              <a:blip r:embed="rId13">
                <a:alphaModFix/>
              </a:blip>
              <a:srcRect/>
              <a:stretch/>
            </p:blipFill>
            <p:spPr>
              <a:xfrm>
                <a:off x="10403779" y="1564785"/>
                <a:ext cx="665821" cy="665821"/>
              </a:xfrm>
              <a:prstGeom prst="rect">
                <a:avLst/>
              </a:prstGeom>
              <a:noFill/>
              <a:ln>
                <a:noFill/>
              </a:ln>
            </p:spPr>
          </p:pic>
          <p:cxnSp>
            <p:nvCxnSpPr>
              <p:cNvPr id="36" name="Google Shape;132;p2">
                <a:extLst>
                  <a:ext uri="{FF2B5EF4-FFF2-40B4-BE49-F238E27FC236}">
                    <a16:creationId xmlns:a16="http://schemas.microsoft.com/office/drawing/2014/main" id="{58959EBB-975A-592E-2D97-D68A25538653}"/>
                  </a:ext>
                </a:extLst>
              </p:cNvPr>
              <p:cNvCxnSpPr/>
              <p:nvPr/>
            </p:nvCxnSpPr>
            <p:spPr>
              <a:xfrm rot="-5400000">
                <a:off x="9943979" y="2300231"/>
                <a:ext cx="723242" cy="722176"/>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7" name="Google Shape;133;p2">
              <a:extLst>
                <a:ext uri="{FF2B5EF4-FFF2-40B4-BE49-F238E27FC236}">
                  <a16:creationId xmlns:a16="http://schemas.microsoft.com/office/drawing/2014/main" id="{03242A8D-A7D0-AC40-FFC4-5391E3004C2E}"/>
                </a:ext>
              </a:extLst>
            </p:cNvPr>
            <p:cNvGrpSpPr/>
            <p:nvPr/>
          </p:nvGrpSpPr>
          <p:grpSpPr>
            <a:xfrm>
              <a:off x="10560285" y="4297841"/>
              <a:ext cx="2308456" cy="773912"/>
              <a:chOff x="7574314" y="3074525"/>
              <a:chExt cx="1731342" cy="580434"/>
            </a:xfrm>
          </p:grpSpPr>
          <p:pic>
            <p:nvPicPr>
              <p:cNvPr id="38" name="Google Shape;134;p2" descr="Web cam outline">
                <a:extLst>
                  <a:ext uri="{FF2B5EF4-FFF2-40B4-BE49-F238E27FC236}">
                    <a16:creationId xmlns:a16="http://schemas.microsoft.com/office/drawing/2014/main" id="{52251271-2E94-8EA3-2A6F-51C5F367B17D}"/>
                  </a:ext>
                </a:extLst>
              </p:cNvPr>
              <p:cNvPicPr preferRelativeResize="0"/>
              <p:nvPr/>
            </p:nvPicPr>
            <p:blipFill rotWithShape="1">
              <a:blip r:embed="rId14">
                <a:alphaModFix/>
              </a:blip>
              <a:srcRect/>
              <a:stretch/>
            </p:blipFill>
            <p:spPr>
              <a:xfrm>
                <a:off x="7574314" y="3074525"/>
                <a:ext cx="580434" cy="580434"/>
              </a:xfrm>
              <a:prstGeom prst="rect">
                <a:avLst/>
              </a:prstGeom>
              <a:noFill/>
              <a:ln>
                <a:noFill/>
              </a:ln>
            </p:spPr>
          </p:pic>
          <p:cxnSp>
            <p:nvCxnSpPr>
              <p:cNvPr id="39" name="Google Shape;135;p2">
                <a:extLst>
                  <a:ext uri="{FF2B5EF4-FFF2-40B4-BE49-F238E27FC236}">
                    <a16:creationId xmlns:a16="http://schemas.microsoft.com/office/drawing/2014/main" id="{BF31BB68-76AC-A1F8-FFBA-A0949D46C355}"/>
                  </a:ext>
                </a:extLst>
              </p:cNvPr>
              <p:cNvCxnSpPr/>
              <p:nvPr/>
            </p:nvCxnSpPr>
            <p:spPr>
              <a:xfrm flipH="1">
                <a:off x="8138580" y="3364742"/>
                <a:ext cx="1167076" cy="32633"/>
              </a:xfrm>
              <a:prstGeom prst="bentConnector3">
                <a:avLst>
                  <a:gd name="adj1" fmla="val 1192"/>
                </a:avLst>
              </a:prstGeom>
              <a:noFill/>
              <a:ln w="22225" cap="flat" cmpd="sng">
                <a:solidFill>
                  <a:srgbClr val="1A4464"/>
                </a:solidFill>
                <a:prstDash val="solid"/>
                <a:miter lim="800000"/>
                <a:headEnd type="none" w="sm" len="sm"/>
                <a:tailEnd type="triangle" w="med" len="med"/>
              </a:ln>
            </p:spPr>
          </p:cxnSp>
        </p:grpSp>
        <p:grpSp>
          <p:nvGrpSpPr>
            <p:cNvPr id="40" name="Google Shape;136;p2">
              <a:extLst>
                <a:ext uri="{FF2B5EF4-FFF2-40B4-BE49-F238E27FC236}">
                  <a16:creationId xmlns:a16="http://schemas.microsoft.com/office/drawing/2014/main" id="{40357761-B84F-57F5-537E-A731C74785A4}"/>
                </a:ext>
              </a:extLst>
            </p:cNvPr>
            <p:cNvGrpSpPr/>
            <p:nvPr/>
          </p:nvGrpSpPr>
          <p:grpSpPr>
            <a:xfrm>
              <a:off x="13720550" y="5461805"/>
              <a:ext cx="2402532" cy="1708944"/>
              <a:chOff x="9944512" y="3947498"/>
              <a:chExt cx="1801899" cy="1281708"/>
            </a:xfrm>
          </p:grpSpPr>
          <p:pic>
            <p:nvPicPr>
              <p:cNvPr id="41" name="Google Shape;137;p2" descr="Keyboard outline">
                <a:extLst>
                  <a:ext uri="{FF2B5EF4-FFF2-40B4-BE49-F238E27FC236}">
                    <a16:creationId xmlns:a16="http://schemas.microsoft.com/office/drawing/2014/main" id="{B0672515-F0D7-B965-FB92-AC6FBB720814}"/>
                  </a:ext>
                </a:extLst>
              </p:cNvPr>
              <p:cNvPicPr preferRelativeResize="0"/>
              <p:nvPr/>
            </p:nvPicPr>
            <p:blipFill rotWithShape="1">
              <a:blip r:embed="rId15">
                <a:alphaModFix/>
              </a:blip>
              <a:srcRect/>
              <a:stretch/>
            </p:blipFill>
            <p:spPr>
              <a:xfrm>
                <a:off x="11100079" y="4582874"/>
                <a:ext cx="646332" cy="646332"/>
              </a:xfrm>
              <a:prstGeom prst="rect">
                <a:avLst/>
              </a:prstGeom>
              <a:noFill/>
              <a:ln>
                <a:noFill/>
              </a:ln>
            </p:spPr>
          </p:pic>
          <p:cxnSp>
            <p:nvCxnSpPr>
              <p:cNvPr id="42" name="Google Shape;138;p2">
                <a:extLst>
                  <a:ext uri="{FF2B5EF4-FFF2-40B4-BE49-F238E27FC236}">
                    <a16:creationId xmlns:a16="http://schemas.microsoft.com/office/drawing/2014/main" id="{39E98E63-3AEE-B86F-3A63-2168BBDC5254}"/>
                  </a:ext>
                </a:extLst>
              </p:cNvPr>
              <p:cNvCxnSpPr/>
              <p:nvPr/>
            </p:nvCxnSpPr>
            <p:spPr>
              <a:xfrm>
                <a:off x="9944512" y="3947498"/>
                <a:ext cx="1092951" cy="958542"/>
              </a:xfrm>
              <a:prstGeom prst="bentConnector3">
                <a:avLst>
                  <a:gd name="adj1" fmla="val 625"/>
                </a:avLst>
              </a:prstGeom>
              <a:noFill/>
              <a:ln w="22225" cap="flat" cmpd="sng">
                <a:solidFill>
                  <a:srgbClr val="1A4464"/>
                </a:solidFill>
                <a:prstDash val="solid"/>
                <a:miter lim="800000"/>
                <a:headEnd type="none" w="sm" len="sm"/>
                <a:tailEnd type="triangle" w="med" len="med"/>
              </a:ln>
            </p:spPr>
          </p:cxnSp>
        </p:grpSp>
        <p:grpSp>
          <p:nvGrpSpPr>
            <p:cNvPr id="43" name="Google Shape;139;p2">
              <a:extLst>
                <a:ext uri="{FF2B5EF4-FFF2-40B4-BE49-F238E27FC236}">
                  <a16:creationId xmlns:a16="http://schemas.microsoft.com/office/drawing/2014/main" id="{E04C1870-3B40-3BE3-1D4E-46B18FF06BC5}"/>
                </a:ext>
              </a:extLst>
            </p:cNvPr>
            <p:cNvGrpSpPr/>
            <p:nvPr/>
          </p:nvGrpSpPr>
          <p:grpSpPr>
            <a:xfrm>
              <a:off x="12960608" y="5425574"/>
              <a:ext cx="777496" cy="2677420"/>
              <a:chOff x="9374556" y="3920324"/>
              <a:chExt cx="583122" cy="2008065"/>
            </a:xfrm>
          </p:grpSpPr>
          <p:pic>
            <p:nvPicPr>
              <p:cNvPr id="44" name="Google Shape;140;p2" descr="USB outline">
                <a:extLst>
                  <a:ext uri="{FF2B5EF4-FFF2-40B4-BE49-F238E27FC236}">
                    <a16:creationId xmlns:a16="http://schemas.microsoft.com/office/drawing/2014/main" id="{56AC6932-F420-1B99-9C53-E411D5B8AF93}"/>
                  </a:ext>
                </a:extLst>
              </p:cNvPr>
              <p:cNvPicPr preferRelativeResize="0"/>
              <p:nvPr/>
            </p:nvPicPr>
            <p:blipFill rotWithShape="1">
              <a:blip r:embed="rId16">
                <a:alphaModFix/>
              </a:blip>
              <a:srcRect/>
              <a:stretch/>
            </p:blipFill>
            <p:spPr>
              <a:xfrm>
                <a:off x="9374556" y="5345267"/>
                <a:ext cx="583122" cy="583122"/>
              </a:xfrm>
              <a:prstGeom prst="rect">
                <a:avLst/>
              </a:prstGeom>
              <a:noFill/>
              <a:ln>
                <a:noFill/>
              </a:ln>
            </p:spPr>
          </p:pic>
          <p:cxnSp>
            <p:nvCxnSpPr>
              <p:cNvPr id="45" name="Google Shape;141;p2">
                <a:extLst>
                  <a:ext uri="{FF2B5EF4-FFF2-40B4-BE49-F238E27FC236}">
                    <a16:creationId xmlns:a16="http://schemas.microsoft.com/office/drawing/2014/main" id="{FB7B7148-471B-F56D-1E8D-2BA090AB1F25}"/>
                  </a:ext>
                </a:extLst>
              </p:cNvPr>
              <p:cNvCxnSpPr/>
              <p:nvPr/>
            </p:nvCxnSpPr>
            <p:spPr>
              <a:xfrm rot="5400000">
                <a:off x="8943443" y="4615492"/>
                <a:ext cx="1399534" cy="919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sp>
        <p:nvSpPr>
          <p:cNvPr id="4" name="object 2">
            <a:extLst>
              <a:ext uri="{FF2B5EF4-FFF2-40B4-BE49-F238E27FC236}">
                <a16:creationId xmlns:a16="http://schemas.microsoft.com/office/drawing/2014/main" id="{A39910D5-AD44-01B4-8707-EBD8A8993B8A}"/>
              </a:ext>
            </a:extLst>
          </p:cNvPr>
          <p:cNvSpPr txBox="1"/>
          <p:nvPr/>
        </p:nvSpPr>
        <p:spPr>
          <a:xfrm>
            <a:off x="513397" y="2161913"/>
            <a:ext cx="9776888" cy="1133644"/>
          </a:xfrm>
          <a:prstGeom prst="rect">
            <a:avLst/>
          </a:prstGeom>
        </p:spPr>
        <p:txBody>
          <a:bodyPr vert="horz" wrap="square" lIns="0" tIns="12700" rIns="0" bIns="0" rtlCol="0">
            <a:spAutoFit/>
          </a:bodyPr>
          <a:lstStyle/>
          <a:p>
            <a:pPr marR="114935" algn="ctr">
              <a:spcBef>
                <a:spcPts val="100"/>
              </a:spcBef>
            </a:pPr>
            <a:r>
              <a:rPr lang="en-US" sz="3600" spc="-35" dirty="0">
                <a:solidFill>
                  <a:srgbClr val="09226C"/>
                </a:solidFill>
                <a:latin typeface="Metropolis Extra Light"/>
                <a:cs typeface="Metropolis Extra Light"/>
              </a:rPr>
              <a:t>FSI ITAM &amp; Security Challenges</a:t>
            </a:r>
          </a:p>
          <a:p>
            <a:pPr marR="114935" algn="ctr">
              <a:spcBef>
                <a:spcPts val="100"/>
              </a:spcBef>
            </a:pPr>
            <a:r>
              <a:rPr lang="en-US" sz="3600" spc="-35" dirty="0">
                <a:solidFill>
                  <a:srgbClr val="09226C"/>
                </a:solidFill>
                <a:latin typeface="Metropolis Extra Light"/>
                <a:cs typeface="Metropolis Extra Light"/>
              </a:rPr>
              <a:t>Innovative Hardware Asset Risk Management</a:t>
            </a:r>
            <a:endParaRPr sz="3600" dirty="0">
              <a:latin typeface="Metropolis Extra Light"/>
              <a:cs typeface="Metropolis Extra Light"/>
            </a:endParaRPr>
          </a:p>
        </p:txBody>
      </p:sp>
      <p:sp>
        <p:nvSpPr>
          <p:cNvPr id="46" name="object 2">
            <a:extLst>
              <a:ext uri="{FF2B5EF4-FFF2-40B4-BE49-F238E27FC236}">
                <a16:creationId xmlns:a16="http://schemas.microsoft.com/office/drawing/2014/main" id="{5C99BC1A-3909-9FBA-EFDE-1BC227B2AFF3}"/>
              </a:ext>
            </a:extLst>
          </p:cNvPr>
          <p:cNvSpPr txBox="1"/>
          <p:nvPr/>
        </p:nvSpPr>
        <p:spPr>
          <a:xfrm>
            <a:off x="3430924" y="3792604"/>
            <a:ext cx="3843768" cy="382156"/>
          </a:xfrm>
          <a:prstGeom prst="rect">
            <a:avLst/>
          </a:prstGeom>
        </p:spPr>
        <p:txBody>
          <a:bodyPr vert="horz" wrap="square" lIns="0" tIns="12700" rIns="0" bIns="0" rtlCol="0">
            <a:spAutoFit/>
          </a:bodyPr>
          <a:lstStyle/>
          <a:p>
            <a:pPr marR="114935" algn="ctr">
              <a:lnSpc>
                <a:spcPct val="100000"/>
              </a:lnSpc>
              <a:spcBef>
                <a:spcPts val="100"/>
              </a:spcBef>
            </a:pPr>
            <a:r>
              <a:rPr lang="en-US" sz="2400" spc="-35" dirty="0">
                <a:solidFill>
                  <a:srgbClr val="09226C"/>
                </a:solidFill>
                <a:latin typeface="Metropolis Extra Light"/>
                <a:cs typeface="Metropolis Extra Light"/>
              </a:rPr>
              <a:t>Presented By</a:t>
            </a:r>
            <a:endParaRPr sz="2400" dirty="0">
              <a:latin typeface="Metropolis Extra Light"/>
              <a:cs typeface="Metropolis Extra Light"/>
            </a:endParaRPr>
          </a:p>
        </p:txBody>
      </p:sp>
      <p:pic>
        <p:nvPicPr>
          <p:cNvPr id="2" name="Google Shape;91;p1">
            <a:extLst>
              <a:ext uri="{FF2B5EF4-FFF2-40B4-BE49-F238E27FC236}">
                <a16:creationId xmlns:a16="http://schemas.microsoft.com/office/drawing/2014/main" id="{79DC705E-47C1-2E13-6069-8EFF8ED4E800}"/>
              </a:ext>
            </a:extLst>
          </p:cNvPr>
          <p:cNvPicPr preferRelativeResize="0"/>
          <p:nvPr/>
        </p:nvPicPr>
        <p:blipFill rotWithShape="1">
          <a:blip r:embed="rId17">
            <a:alphaModFix/>
          </a:blip>
          <a:srcRect/>
          <a:stretch/>
        </p:blipFill>
        <p:spPr>
          <a:xfrm>
            <a:off x="3474546" y="4616289"/>
            <a:ext cx="3756524" cy="803673"/>
          </a:xfrm>
          <a:prstGeom prst="rect">
            <a:avLst/>
          </a:prstGeom>
          <a:noFill/>
          <a:ln>
            <a:noFill/>
          </a:ln>
        </p:spPr>
      </p:pic>
    </p:spTree>
    <p:extLst>
      <p:ext uri="{BB962C8B-B14F-4D97-AF65-F5344CB8AC3E}">
        <p14:creationId xmlns:p14="http://schemas.microsoft.com/office/powerpoint/2010/main" val="4119785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6256000" cy="9144000"/>
          </a:xfrm>
          <a:prstGeom prst="rect">
            <a:avLst/>
          </a:prstGeom>
        </p:spPr>
      </p:pic>
      <p:sp>
        <p:nvSpPr>
          <p:cNvPr id="3" name="object 3"/>
          <p:cNvSpPr txBox="1"/>
          <p:nvPr/>
        </p:nvSpPr>
        <p:spPr>
          <a:xfrm>
            <a:off x="8885820" y="5435844"/>
            <a:ext cx="6368245" cy="2768963"/>
          </a:xfrm>
          <a:prstGeom prst="rect">
            <a:avLst/>
          </a:prstGeom>
        </p:spPr>
        <p:txBody>
          <a:bodyPr vert="horz" wrap="square" lIns="0" tIns="12700" rIns="0" bIns="0" rtlCol="0">
            <a:spAutoFit/>
          </a:bodyPr>
          <a:lstStyle/>
          <a:p>
            <a:pPr marL="355600" indent="-342900">
              <a:lnSpc>
                <a:spcPct val="150000"/>
              </a:lnSpc>
              <a:spcBef>
                <a:spcPts val="100"/>
              </a:spcBef>
              <a:buBlip>
                <a:blip r:embed="rId3">
                  <a:extLst>
                    <a:ext uri="{96DAC541-7B7A-43D3-8B79-37D633B846F1}">
                      <asvg:svgBlip xmlns:asvg="http://schemas.microsoft.com/office/drawing/2016/SVG/main" r:embed="rId4"/>
                    </a:ext>
                  </a:extLst>
                </a:blip>
              </a:buBlip>
            </a:pPr>
            <a:r>
              <a:rPr sz="2000" spc="-20" dirty="0">
                <a:solidFill>
                  <a:srgbClr val="09226C"/>
                </a:solidFill>
                <a:latin typeface="Metropolis"/>
                <a:cs typeface="Metropolis"/>
              </a:rPr>
              <a:t>Exfiltrate</a:t>
            </a:r>
            <a:r>
              <a:rPr sz="2000" spc="-45" dirty="0">
                <a:solidFill>
                  <a:srgbClr val="09226C"/>
                </a:solidFill>
                <a:latin typeface="Metropolis"/>
                <a:cs typeface="Metropolis"/>
              </a:rPr>
              <a:t> </a:t>
            </a:r>
            <a:r>
              <a:rPr sz="2000" spc="-15" dirty="0">
                <a:solidFill>
                  <a:srgbClr val="09226C"/>
                </a:solidFill>
                <a:latin typeface="Metropolis"/>
                <a:cs typeface="Metropolis"/>
              </a:rPr>
              <a:t>the</a:t>
            </a:r>
            <a:r>
              <a:rPr sz="2000" spc="-45" dirty="0">
                <a:solidFill>
                  <a:srgbClr val="09226C"/>
                </a:solidFill>
                <a:latin typeface="Metropolis"/>
                <a:cs typeface="Metropolis"/>
              </a:rPr>
              <a:t> </a:t>
            </a:r>
            <a:r>
              <a:rPr sz="2000" spc="-15" dirty="0">
                <a:solidFill>
                  <a:srgbClr val="09226C"/>
                </a:solidFill>
                <a:latin typeface="Metropolis"/>
                <a:cs typeface="Metropolis"/>
              </a:rPr>
              <a:t>data</a:t>
            </a:r>
            <a:r>
              <a:rPr sz="2000" spc="-45" dirty="0">
                <a:solidFill>
                  <a:srgbClr val="09226C"/>
                </a:solidFill>
                <a:latin typeface="Metropolis"/>
                <a:cs typeface="Metropolis"/>
              </a:rPr>
              <a:t> </a:t>
            </a:r>
            <a:r>
              <a:rPr sz="2000" spc="-20" dirty="0">
                <a:solidFill>
                  <a:srgbClr val="09226C"/>
                </a:solidFill>
                <a:latin typeface="Metropolis"/>
                <a:cs typeface="Metropolis"/>
              </a:rPr>
              <a:t>directly</a:t>
            </a:r>
            <a:r>
              <a:rPr sz="2000" spc="-45" dirty="0">
                <a:solidFill>
                  <a:srgbClr val="09226C"/>
                </a:solidFill>
                <a:latin typeface="Metropolis"/>
                <a:cs typeface="Metropolis"/>
              </a:rPr>
              <a:t> </a:t>
            </a:r>
            <a:r>
              <a:rPr sz="2000" spc="-10" dirty="0">
                <a:solidFill>
                  <a:srgbClr val="09226C"/>
                </a:solidFill>
                <a:latin typeface="Metropolis"/>
                <a:cs typeface="Metropolis"/>
              </a:rPr>
              <a:t>to</a:t>
            </a:r>
            <a:r>
              <a:rPr sz="2000" spc="-45" dirty="0">
                <a:solidFill>
                  <a:srgbClr val="09226C"/>
                </a:solidFill>
                <a:latin typeface="Metropolis"/>
                <a:cs typeface="Metropolis"/>
              </a:rPr>
              <a:t> </a:t>
            </a:r>
            <a:r>
              <a:rPr sz="2000" spc="-15" dirty="0">
                <a:solidFill>
                  <a:srgbClr val="09226C"/>
                </a:solidFill>
                <a:latin typeface="Metropolis"/>
                <a:cs typeface="Metropolis"/>
              </a:rPr>
              <a:t>the</a:t>
            </a:r>
            <a:r>
              <a:rPr sz="2000" spc="-45" dirty="0">
                <a:solidFill>
                  <a:srgbClr val="09226C"/>
                </a:solidFill>
                <a:latin typeface="Metropolis"/>
                <a:cs typeface="Metropolis"/>
              </a:rPr>
              <a:t> </a:t>
            </a:r>
            <a:r>
              <a:rPr sz="2000" spc="-20" dirty="0">
                <a:solidFill>
                  <a:srgbClr val="09226C"/>
                </a:solidFill>
                <a:latin typeface="Metropolis"/>
                <a:cs typeface="Metropolis"/>
              </a:rPr>
              <a:t>attack</a:t>
            </a:r>
            <a:r>
              <a:rPr sz="2000" spc="-40" dirty="0">
                <a:solidFill>
                  <a:srgbClr val="09226C"/>
                </a:solidFill>
                <a:latin typeface="Metropolis"/>
                <a:cs typeface="Metropolis"/>
              </a:rPr>
              <a:t> </a:t>
            </a:r>
            <a:r>
              <a:rPr sz="2000" spc="-20" dirty="0">
                <a:solidFill>
                  <a:srgbClr val="09226C"/>
                </a:solidFill>
                <a:latin typeface="Metropolis"/>
                <a:cs typeface="Metropolis"/>
              </a:rPr>
              <a:t>tool</a:t>
            </a:r>
            <a:r>
              <a:rPr lang="en-US" sz="2000" spc="-20" dirty="0">
                <a:solidFill>
                  <a:srgbClr val="09226C"/>
                </a:solidFill>
                <a:latin typeface="Metropolis"/>
                <a:cs typeface="Metropolis"/>
              </a:rPr>
              <a:t> </a:t>
            </a:r>
          </a:p>
          <a:p>
            <a:pPr marL="355600" indent="-342900">
              <a:lnSpc>
                <a:spcPct val="150000"/>
              </a:lnSpc>
              <a:spcBef>
                <a:spcPts val="100"/>
              </a:spcBef>
              <a:buBlip>
                <a:blip r:embed="rId3">
                  <a:extLst>
                    <a:ext uri="{96DAC541-7B7A-43D3-8B79-37D633B846F1}">
                      <asvg:svgBlip xmlns:asvg="http://schemas.microsoft.com/office/drawing/2016/SVG/main" r:embed="rId4"/>
                    </a:ext>
                  </a:extLst>
                </a:blip>
              </a:buBlip>
            </a:pPr>
            <a:r>
              <a:rPr sz="2000" spc="-15" dirty="0">
                <a:solidFill>
                  <a:srgbClr val="09226C"/>
                </a:solidFill>
                <a:latin typeface="Metropolis"/>
                <a:cs typeface="Metropolis"/>
              </a:rPr>
              <a:t>Use</a:t>
            </a:r>
            <a:r>
              <a:rPr sz="2000" spc="-50" dirty="0">
                <a:solidFill>
                  <a:srgbClr val="09226C"/>
                </a:solidFill>
                <a:latin typeface="Metropolis"/>
                <a:cs typeface="Metropolis"/>
              </a:rPr>
              <a:t> </a:t>
            </a:r>
            <a:r>
              <a:rPr sz="2000" spc="-10" dirty="0">
                <a:solidFill>
                  <a:srgbClr val="09226C"/>
                </a:solidFill>
                <a:latin typeface="Metropolis"/>
                <a:cs typeface="Metropolis"/>
              </a:rPr>
              <a:t>an</a:t>
            </a:r>
            <a:r>
              <a:rPr sz="2000" spc="-45" dirty="0">
                <a:solidFill>
                  <a:srgbClr val="09226C"/>
                </a:solidFill>
                <a:latin typeface="Metropolis"/>
                <a:cs typeface="Metropolis"/>
              </a:rPr>
              <a:t> </a:t>
            </a:r>
            <a:r>
              <a:rPr sz="2000" spc="-20" dirty="0">
                <a:solidFill>
                  <a:srgbClr val="09226C"/>
                </a:solidFill>
                <a:latin typeface="Metropolis"/>
                <a:cs typeface="Metropolis"/>
              </a:rPr>
              <a:t>integrated</a:t>
            </a:r>
            <a:r>
              <a:rPr sz="2000" spc="-45" dirty="0">
                <a:solidFill>
                  <a:srgbClr val="09226C"/>
                </a:solidFill>
                <a:latin typeface="Metropolis"/>
                <a:cs typeface="Metropolis"/>
              </a:rPr>
              <a:t> </a:t>
            </a:r>
            <a:r>
              <a:rPr sz="2000" spc="-20" dirty="0">
                <a:solidFill>
                  <a:srgbClr val="09226C"/>
                </a:solidFill>
                <a:latin typeface="Metropolis"/>
                <a:cs typeface="Metropolis"/>
              </a:rPr>
              <a:t>Wi-Fi</a:t>
            </a:r>
            <a:r>
              <a:rPr sz="2000" spc="-45" dirty="0">
                <a:solidFill>
                  <a:srgbClr val="09226C"/>
                </a:solidFill>
                <a:latin typeface="Metropolis"/>
                <a:cs typeface="Metropolis"/>
              </a:rPr>
              <a:t> </a:t>
            </a:r>
            <a:r>
              <a:rPr sz="2000" spc="-10" dirty="0">
                <a:solidFill>
                  <a:srgbClr val="09226C"/>
                </a:solidFill>
                <a:latin typeface="Metropolis"/>
                <a:cs typeface="Metropolis"/>
              </a:rPr>
              <a:t>to</a:t>
            </a:r>
            <a:r>
              <a:rPr sz="2000" spc="-45" dirty="0">
                <a:solidFill>
                  <a:srgbClr val="09226C"/>
                </a:solidFill>
                <a:latin typeface="Metropolis"/>
                <a:cs typeface="Metropolis"/>
              </a:rPr>
              <a:t> </a:t>
            </a:r>
            <a:r>
              <a:rPr sz="2000" spc="-20" dirty="0">
                <a:solidFill>
                  <a:srgbClr val="09226C"/>
                </a:solidFill>
                <a:latin typeface="Metropolis"/>
                <a:cs typeface="Metropolis"/>
              </a:rPr>
              <a:t>remotely</a:t>
            </a:r>
            <a:r>
              <a:rPr sz="2000" spc="-45" dirty="0">
                <a:solidFill>
                  <a:srgbClr val="09226C"/>
                </a:solidFill>
                <a:latin typeface="Metropolis"/>
                <a:cs typeface="Metropolis"/>
              </a:rPr>
              <a:t> </a:t>
            </a:r>
            <a:r>
              <a:rPr sz="2000" spc="-20" dirty="0">
                <a:solidFill>
                  <a:srgbClr val="09226C"/>
                </a:solidFill>
                <a:latin typeface="Metropolis"/>
                <a:cs typeface="Metropolis"/>
              </a:rPr>
              <a:t>extract</a:t>
            </a:r>
            <a:endParaRPr lang="en-US" sz="2000" spc="-20" dirty="0">
              <a:solidFill>
                <a:srgbClr val="09226C"/>
              </a:solidFill>
              <a:latin typeface="Metropolis"/>
              <a:cs typeface="Metropolis"/>
            </a:endParaRPr>
          </a:p>
          <a:p>
            <a:pPr marL="355600" indent="-342900">
              <a:lnSpc>
                <a:spcPct val="150000"/>
              </a:lnSpc>
              <a:spcBef>
                <a:spcPts val="100"/>
              </a:spcBef>
              <a:buBlip>
                <a:blip r:embed="rId3">
                  <a:extLst>
                    <a:ext uri="{96DAC541-7B7A-43D3-8B79-37D633B846F1}">
                      <asvg:svgBlip xmlns:asvg="http://schemas.microsoft.com/office/drawing/2016/SVG/main" r:embed="rId4"/>
                    </a:ext>
                  </a:extLst>
                </a:blip>
              </a:buBlip>
            </a:pPr>
            <a:r>
              <a:rPr sz="2000" spc="-20" dirty="0">
                <a:solidFill>
                  <a:srgbClr val="09226C"/>
                </a:solidFill>
                <a:latin typeface="Metropolis"/>
                <a:cs typeface="Metropolis"/>
              </a:rPr>
              <a:t>Connect </a:t>
            </a:r>
            <a:r>
              <a:rPr sz="2000" spc="-10" dirty="0">
                <a:solidFill>
                  <a:srgbClr val="09226C"/>
                </a:solidFill>
                <a:latin typeface="Metropolis"/>
                <a:cs typeface="Metropolis"/>
              </a:rPr>
              <a:t>to </a:t>
            </a:r>
            <a:r>
              <a:rPr sz="2000" spc="-15" dirty="0">
                <a:solidFill>
                  <a:srgbClr val="09226C"/>
                </a:solidFill>
                <a:latin typeface="Metropolis"/>
                <a:cs typeface="Metropolis"/>
              </a:rPr>
              <a:t>the </a:t>
            </a:r>
            <a:r>
              <a:rPr sz="2000" spc="-20" dirty="0">
                <a:solidFill>
                  <a:srgbClr val="09226C"/>
                </a:solidFill>
                <a:latin typeface="Metropolis"/>
                <a:cs typeface="Metropolis"/>
              </a:rPr>
              <a:t>internet </a:t>
            </a:r>
            <a:r>
              <a:rPr sz="2000" spc="-15" dirty="0">
                <a:solidFill>
                  <a:srgbClr val="09226C"/>
                </a:solidFill>
                <a:latin typeface="Metropolis"/>
                <a:cs typeface="Metropolis"/>
              </a:rPr>
              <a:t>and </a:t>
            </a:r>
            <a:r>
              <a:rPr sz="2000" spc="-20" dirty="0">
                <a:solidFill>
                  <a:srgbClr val="09226C"/>
                </a:solidFill>
                <a:latin typeface="Metropolis"/>
                <a:cs typeface="Metropolis"/>
              </a:rPr>
              <a:t>exfiltrate </a:t>
            </a:r>
            <a:r>
              <a:rPr sz="2000" spc="-15" dirty="0">
                <a:solidFill>
                  <a:srgbClr val="09226C"/>
                </a:solidFill>
                <a:latin typeface="Metropolis"/>
                <a:cs typeface="Metropolis"/>
              </a:rPr>
              <a:t>the </a:t>
            </a:r>
            <a:r>
              <a:rPr sz="2000" spc="-20" dirty="0">
                <a:solidFill>
                  <a:srgbClr val="09226C"/>
                </a:solidFill>
                <a:latin typeface="Metropolis"/>
                <a:cs typeface="Metropolis"/>
              </a:rPr>
              <a:t>data </a:t>
            </a:r>
            <a:r>
              <a:rPr sz="2000" spc="-15" dirty="0">
                <a:solidFill>
                  <a:srgbClr val="09226C"/>
                </a:solidFill>
                <a:latin typeface="Metropolis"/>
                <a:cs typeface="Metropolis"/>
              </a:rPr>
              <a:t> </a:t>
            </a:r>
            <a:r>
              <a:rPr sz="2000" spc="-20" dirty="0">
                <a:solidFill>
                  <a:srgbClr val="09226C"/>
                </a:solidFill>
                <a:latin typeface="Metropolis"/>
                <a:cs typeface="Metropolis"/>
              </a:rPr>
              <a:t>“invisibly”</a:t>
            </a:r>
            <a:r>
              <a:rPr sz="2000" spc="-40" dirty="0">
                <a:solidFill>
                  <a:srgbClr val="09226C"/>
                </a:solidFill>
                <a:latin typeface="Metropolis"/>
                <a:cs typeface="Metropolis"/>
              </a:rPr>
              <a:t> </a:t>
            </a:r>
            <a:r>
              <a:rPr sz="2000" dirty="0">
                <a:solidFill>
                  <a:srgbClr val="09226C"/>
                </a:solidFill>
                <a:latin typeface="Metropolis"/>
                <a:cs typeface="Metropolis"/>
              </a:rPr>
              <a:t>–</a:t>
            </a:r>
            <a:r>
              <a:rPr sz="2000" spc="-40" dirty="0">
                <a:solidFill>
                  <a:srgbClr val="09226C"/>
                </a:solidFill>
                <a:latin typeface="Metropolis"/>
                <a:cs typeface="Metropolis"/>
              </a:rPr>
              <a:t> </a:t>
            </a:r>
            <a:r>
              <a:rPr sz="2000" spc="-15" dirty="0">
                <a:solidFill>
                  <a:srgbClr val="09226C"/>
                </a:solidFill>
                <a:latin typeface="Metropolis"/>
                <a:cs typeface="Metropolis"/>
              </a:rPr>
              <a:t>such</a:t>
            </a:r>
            <a:r>
              <a:rPr sz="2000" spc="-40" dirty="0">
                <a:solidFill>
                  <a:srgbClr val="09226C"/>
                </a:solidFill>
                <a:latin typeface="Metropolis"/>
                <a:cs typeface="Metropolis"/>
              </a:rPr>
              <a:t> </a:t>
            </a:r>
            <a:r>
              <a:rPr sz="2000" spc="-10" dirty="0">
                <a:solidFill>
                  <a:srgbClr val="09226C"/>
                </a:solidFill>
                <a:latin typeface="Metropolis"/>
                <a:cs typeface="Metropolis"/>
              </a:rPr>
              <a:t>as</a:t>
            </a:r>
            <a:r>
              <a:rPr sz="2000" spc="-40" dirty="0">
                <a:solidFill>
                  <a:srgbClr val="09226C"/>
                </a:solidFill>
                <a:latin typeface="Metropolis"/>
                <a:cs typeface="Metropolis"/>
              </a:rPr>
              <a:t> </a:t>
            </a:r>
            <a:r>
              <a:rPr sz="2000" spc="-20" dirty="0">
                <a:solidFill>
                  <a:srgbClr val="09226C"/>
                </a:solidFill>
                <a:latin typeface="Metropolis"/>
                <a:cs typeface="Metropolis"/>
              </a:rPr>
              <a:t>adding</a:t>
            </a:r>
            <a:r>
              <a:rPr sz="2000" spc="-40" dirty="0">
                <a:solidFill>
                  <a:srgbClr val="09226C"/>
                </a:solidFill>
                <a:latin typeface="Metropolis"/>
                <a:cs typeface="Metropolis"/>
              </a:rPr>
              <a:t> </a:t>
            </a:r>
            <a:r>
              <a:rPr sz="2000" spc="-25" dirty="0">
                <a:solidFill>
                  <a:srgbClr val="09226C"/>
                </a:solidFill>
                <a:latin typeface="Metropolis"/>
                <a:cs typeface="Metropolis"/>
              </a:rPr>
              <a:t>comments</a:t>
            </a:r>
            <a:r>
              <a:rPr sz="2000" spc="-40" dirty="0">
                <a:solidFill>
                  <a:srgbClr val="09226C"/>
                </a:solidFill>
                <a:latin typeface="Metropolis"/>
                <a:cs typeface="Metropolis"/>
              </a:rPr>
              <a:t> </a:t>
            </a:r>
            <a:r>
              <a:rPr sz="2000" spc="-10" dirty="0">
                <a:solidFill>
                  <a:srgbClr val="09226C"/>
                </a:solidFill>
                <a:latin typeface="Metropolis"/>
                <a:cs typeface="Metropolis"/>
              </a:rPr>
              <a:t>on</a:t>
            </a:r>
            <a:r>
              <a:rPr sz="2000" spc="-35" dirty="0">
                <a:solidFill>
                  <a:srgbClr val="09226C"/>
                </a:solidFill>
                <a:latin typeface="Metropolis"/>
                <a:cs typeface="Metropolis"/>
              </a:rPr>
              <a:t> </a:t>
            </a:r>
            <a:r>
              <a:rPr sz="2000" spc="-30" dirty="0" err="1">
                <a:solidFill>
                  <a:srgbClr val="09226C"/>
                </a:solidFill>
                <a:latin typeface="Metropolis"/>
                <a:cs typeface="Metropolis"/>
              </a:rPr>
              <a:t>youtube</a:t>
            </a:r>
            <a:endParaRPr lang="en-US" sz="2000" dirty="0">
              <a:latin typeface="Metropolis"/>
              <a:cs typeface="Metropolis"/>
            </a:endParaRPr>
          </a:p>
          <a:p>
            <a:pPr marL="355600" indent="-342900">
              <a:lnSpc>
                <a:spcPct val="150000"/>
              </a:lnSpc>
              <a:spcBef>
                <a:spcPts val="100"/>
              </a:spcBef>
              <a:buBlip>
                <a:blip r:embed="rId3">
                  <a:extLst>
                    <a:ext uri="{96DAC541-7B7A-43D3-8B79-37D633B846F1}">
                      <asvg:svgBlip xmlns:asvg="http://schemas.microsoft.com/office/drawing/2016/SVG/main" r:embed="rId4"/>
                    </a:ext>
                  </a:extLst>
                </a:blip>
              </a:buBlip>
            </a:pPr>
            <a:r>
              <a:rPr sz="2000" spc="-15" dirty="0">
                <a:solidFill>
                  <a:srgbClr val="09226C"/>
                </a:solidFill>
                <a:latin typeface="Metropolis"/>
                <a:cs typeface="Metropolis"/>
              </a:rPr>
              <a:t>Use</a:t>
            </a:r>
            <a:r>
              <a:rPr sz="2000" spc="-40" dirty="0">
                <a:solidFill>
                  <a:srgbClr val="09226C"/>
                </a:solidFill>
                <a:latin typeface="Metropolis"/>
                <a:cs typeface="Metropolis"/>
              </a:rPr>
              <a:t> </a:t>
            </a:r>
            <a:r>
              <a:rPr sz="2000" spc="-25" dirty="0">
                <a:solidFill>
                  <a:srgbClr val="09226C"/>
                </a:solidFill>
                <a:latin typeface="Metropolis"/>
                <a:cs typeface="Metropolis"/>
              </a:rPr>
              <a:t>continuous</a:t>
            </a:r>
            <a:r>
              <a:rPr sz="2000" spc="-35" dirty="0">
                <a:solidFill>
                  <a:srgbClr val="09226C"/>
                </a:solidFill>
                <a:latin typeface="Metropolis"/>
                <a:cs typeface="Metropolis"/>
              </a:rPr>
              <a:t> </a:t>
            </a:r>
            <a:r>
              <a:rPr sz="2000" spc="-15" dirty="0">
                <a:solidFill>
                  <a:srgbClr val="09226C"/>
                </a:solidFill>
                <a:latin typeface="Metropolis"/>
                <a:cs typeface="Metropolis"/>
              </a:rPr>
              <a:t>and</a:t>
            </a:r>
            <a:r>
              <a:rPr sz="2000" spc="-40" dirty="0">
                <a:solidFill>
                  <a:srgbClr val="09226C"/>
                </a:solidFill>
                <a:latin typeface="Metropolis"/>
                <a:cs typeface="Metropolis"/>
              </a:rPr>
              <a:t> </a:t>
            </a:r>
            <a:r>
              <a:rPr sz="2000" spc="-20" dirty="0">
                <a:solidFill>
                  <a:srgbClr val="09226C"/>
                </a:solidFill>
                <a:latin typeface="Metropolis"/>
                <a:cs typeface="Metropolis"/>
              </a:rPr>
              <a:t>invisible</a:t>
            </a:r>
            <a:r>
              <a:rPr sz="2000" spc="-40" dirty="0">
                <a:solidFill>
                  <a:srgbClr val="09226C"/>
                </a:solidFill>
                <a:latin typeface="Metropolis"/>
                <a:cs typeface="Metropolis"/>
              </a:rPr>
              <a:t> </a:t>
            </a:r>
            <a:r>
              <a:rPr sz="2000" spc="-20" dirty="0">
                <a:solidFill>
                  <a:srgbClr val="09226C"/>
                </a:solidFill>
                <a:latin typeface="Metropolis"/>
                <a:cs typeface="Metropolis"/>
              </a:rPr>
              <a:t>remote</a:t>
            </a:r>
            <a:r>
              <a:rPr sz="2000" spc="-35" dirty="0">
                <a:solidFill>
                  <a:srgbClr val="09226C"/>
                </a:solidFill>
                <a:latin typeface="Metropolis"/>
                <a:cs typeface="Metropolis"/>
              </a:rPr>
              <a:t> </a:t>
            </a:r>
            <a:r>
              <a:rPr sz="2000" spc="-20" dirty="0">
                <a:solidFill>
                  <a:srgbClr val="09226C"/>
                </a:solidFill>
                <a:latin typeface="Metropolis"/>
                <a:cs typeface="Metropolis"/>
              </a:rPr>
              <a:t>shell</a:t>
            </a:r>
            <a:r>
              <a:rPr sz="2000" spc="-40" dirty="0">
                <a:solidFill>
                  <a:srgbClr val="09226C"/>
                </a:solidFill>
                <a:latin typeface="Metropolis"/>
                <a:cs typeface="Metropolis"/>
              </a:rPr>
              <a:t> </a:t>
            </a:r>
            <a:r>
              <a:rPr sz="2000" spc="-20" dirty="0">
                <a:solidFill>
                  <a:srgbClr val="09226C"/>
                </a:solidFill>
                <a:latin typeface="Metropolis"/>
                <a:cs typeface="Metropolis"/>
              </a:rPr>
              <a:t>into </a:t>
            </a:r>
            <a:r>
              <a:rPr sz="2000" spc="-565" dirty="0">
                <a:solidFill>
                  <a:srgbClr val="09226C"/>
                </a:solidFill>
                <a:latin typeface="Metropolis"/>
                <a:cs typeface="Metropolis"/>
              </a:rPr>
              <a:t> </a:t>
            </a:r>
            <a:r>
              <a:rPr sz="2000" spc="-25" dirty="0">
                <a:solidFill>
                  <a:srgbClr val="09226C"/>
                </a:solidFill>
                <a:latin typeface="Metropolis"/>
                <a:cs typeface="Metropolis"/>
              </a:rPr>
              <a:t>corporate</a:t>
            </a:r>
            <a:r>
              <a:rPr sz="2000" spc="-45" dirty="0">
                <a:solidFill>
                  <a:srgbClr val="09226C"/>
                </a:solidFill>
                <a:latin typeface="Metropolis"/>
                <a:cs typeface="Metropolis"/>
              </a:rPr>
              <a:t> </a:t>
            </a:r>
            <a:r>
              <a:rPr sz="2000" spc="-20" dirty="0">
                <a:solidFill>
                  <a:srgbClr val="09226C"/>
                </a:solidFill>
                <a:latin typeface="Metropolis"/>
                <a:cs typeface="Metropolis"/>
              </a:rPr>
              <a:t>PCs</a:t>
            </a:r>
            <a:endParaRPr sz="2000" dirty="0">
              <a:latin typeface="Metropolis"/>
              <a:cs typeface="Metropolis"/>
            </a:endParaRPr>
          </a:p>
        </p:txBody>
      </p:sp>
      <p:sp>
        <p:nvSpPr>
          <p:cNvPr id="4" name="object 4"/>
          <p:cNvSpPr txBox="1">
            <a:spLocks noGrp="1"/>
          </p:cNvSpPr>
          <p:nvPr>
            <p:ph type="title"/>
          </p:nvPr>
        </p:nvSpPr>
        <p:spPr>
          <a:xfrm>
            <a:off x="749300" y="577077"/>
            <a:ext cx="6731634" cy="726440"/>
          </a:xfrm>
          <a:prstGeom prst="rect">
            <a:avLst/>
          </a:prstGeom>
        </p:spPr>
        <p:txBody>
          <a:bodyPr vert="horz" wrap="square" lIns="0" tIns="12700" rIns="0" bIns="0" rtlCol="0">
            <a:spAutoFit/>
          </a:bodyPr>
          <a:lstStyle/>
          <a:p>
            <a:pPr marL="12700">
              <a:lnSpc>
                <a:spcPct val="100000"/>
              </a:lnSpc>
              <a:spcBef>
                <a:spcPts val="100"/>
              </a:spcBef>
              <a:tabLst>
                <a:tab pos="2924810" algn="l"/>
                <a:tab pos="4648835" algn="l"/>
              </a:tabLst>
            </a:pPr>
            <a:r>
              <a:rPr dirty="0">
                <a:solidFill>
                  <a:srgbClr val="09226C"/>
                </a:solidFill>
              </a:rPr>
              <a:t>Peripheral	</a:t>
            </a:r>
            <a:r>
              <a:rPr lang="en-US" dirty="0">
                <a:solidFill>
                  <a:srgbClr val="09226C"/>
                </a:solidFill>
              </a:rPr>
              <a:t>a</a:t>
            </a:r>
            <a:r>
              <a:rPr dirty="0">
                <a:solidFill>
                  <a:srgbClr val="09226C"/>
                </a:solidFill>
              </a:rPr>
              <a:t>sset</a:t>
            </a:r>
            <a:r>
              <a:rPr lang="en-US" dirty="0">
                <a:solidFill>
                  <a:srgbClr val="09226C"/>
                </a:solidFill>
              </a:rPr>
              <a:t> a</a:t>
            </a:r>
            <a:r>
              <a:rPr dirty="0">
                <a:solidFill>
                  <a:srgbClr val="09226C"/>
                </a:solidFill>
              </a:rPr>
              <a:t>ttacks</a:t>
            </a:r>
          </a:p>
        </p:txBody>
      </p:sp>
      <p:sp>
        <p:nvSpPr>
          <p:cNvPr id="5" name="object 5"/>
          <p:cNvSpPr txBox="1"/>
          <p:nvPr/>
        </p:nvSpPr>
        <p:spPr>
          <a:xfrm>
            <a:off x="8504935" y="1732750"/>
            <a:ext cx="164846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09226C"/>
                </a:solidFill>
                <a:latin typeface="Metropolis Light"/>
                <a:cs typeface="Metropolis Light"/>
              </a:rPr>
              <a:t>Way</a:t>
            </a:r>
            <a:r>
              <a:rPr sz="3000" spc="-90" dirty="0">
                <a:solidFill>
                  <a:srgbClr val="09226C"/>
                </a:solidFill>
                <a:latin typeface="Metropolis Light"/>
                <a:cs typeface="Metropolis Light"/>
              </a:rPr>
              <a:t> </a:t>
            </a:r>
            <a:r>
              <a:rPr sz="3000" dirty="0">
                <a:solidFill>
                  <a:srgbClr val="09226C"/>
                </a:solidFill>
                <a:latin typeface="Metropolis Light"/>
                <a:cs typeface="Metropolis Light"/>
              </a:rPr>
              <a:t>Out</a:t>
            </a:r>
            <a:endParaRPr sz="3000">
              <a:latin typeface="Metropolis Light"/>
              <a:cs typeface="Metropolis Light"/>
            </a:endParaRPr>
          </a:p>
        </p:txBody>
      </p:sp>
      <p:sp>
        <p:nvSpPr>
          <p:cNvPr id="14" name="object 14"/>
          <p:cNvSpPr txBox="1"/>
          <p:nvPr/>
        </p:nvSpPr>
        <p:spPr>
          <a:xfrm>
            <a:off x="736600" y="5385044"/>
            <a:ext cx="6958330" cy="3501984"/>
          </a:xfrm>
          <a:prstGeom prst="rect">
            <a:avLst/>
          </a:prstGeom>
        </p:spPr>
        <p:txBody>
          <a:bodyPr vert="horz" wrap="square" lIns="0" tIns="12700" rIns="0" bIns="0" rtlCol="0">
            <a:spAutoFit/>
          </a:bodyPr>
          <a:lstStyle/>
          <a:p>
            <a:pPr marL="12700" marR="5080">
              <a:lnSpc>
                <a:spcPct val="116700"/>
              </a:lnSpc>
              <a:spcBef>
                <a:spcPts val="100"/>
              </a:spcBef>
            </a:pPr>
            <a:r>
              <a:rPr sz="2000" spc="-20" dirty="0">
                <a:solidFill>
                  <a:srgbClr val="09226C"/>
                </a:solidFill>
                <a:latin typeface="Metropolis"/>
                <a:cs typeface="Metropolis"/>
              </a:rPr>
              <a:t>Depending</a:t>
            </a:r>
            <a:r>
              <a:rPr sz="2000" spc="-40" dirty="0">
                <a:solidFill>
                  <a:srgbClr val="09226C"/>
                </a:solidFill>
                <a:latin typeface="Metropolis"/>
                <a:cs typeface="Metropolis"/>
              </a:rPr>
              <a:t> </a:t>
            </a:r>
            <a:r>
              <a:rPr sz="2000" spc="-10" dirty="0">
                <a:solidFill>
                  <a:srgbClr val="09226C"/>
                </a:solidFill>
                <a:latin typeface="Metropolis"/>
                <a:cs typeface="Metropolis"/>
              </a:rPr>
              <a:t>on</a:t>
            </a:r>
            <a:r>
              <a:rPr sz="2000" spc="-40" dirty="0">
                <a:solidFill>
                  <a:srgbClr val="09226C"/>
                </a:solidFill>
                <a:latin typeface="Metropolis"/>
                <a:cs typeface="Metropolis"/>
              </a:rPr>
              <a:t> </a:t>
            </a:r>
            <a:r>
              <a:rPr sz="2000" spc="-20" dirty="0">
                <a:solidFill>
                  <a:srgbClr val="09226C"/>
                </a:solidFill>
                <a:latin typeface="Metropolis"/>
                <a:cs typeface="Metropolis"/>
              </a:rPr>
              <a:t>attacker</a:t>
            </a:r>
            <a:r>
              <a:rPr lang="en-US" sz="2000" spc="-20" dirty="0">
                <a:solidFill>
                  <a:srgbClr val="09226C"/>
                </a:solidFill>
                <a:latin typeface="Metropolis"/>
                <a:cs typeface="Metropolis"/>
              </a:rPr>
              <a:t>’s</a:t>
            </a:r>
            <a:r>
              <a:rPr sz="2000" spc="-40" dirty="0">
                <a:solidFill>
                  <a:srgbClr val="09226C"/>
                </a:solidFill>
                <a:latin typeface="Metropolis"/>
                <a:cs typeface="Metropolis"/>
              </a:rPr>
              <a:t> </a:t>
            </a:r>
            <a:r>
              <a:rPr sz="2000" spc="-20" dirty="0">
                <a:solidFill>
                  <a:srgbClr val="09226C"/>
                </a:solidFill>
                <a:latin typeface="Metropolis"/>
                <a:cs typeface="Metropolis"/>
              </a:rPr>
              <a:t>“style”</a:t>
            </a:r>
            <a:r>
              <a:rPr sz="2000" spc="-35" dirty="0">
                <a:solidFill>
                  <a:srgbClr val="09226C"/>
                </a:solidFill>
                <a:latin typeface="Metropolis"/>
                <a:cs typeface="Metropolis"/>
              </a:rPr>
              <a:t> </a:t>
            </a:r>
            <a:r>
              <a:rPr sz="2000" spc="-15" dirty="0">
                <a:solidFill>
                  <a:srgbClr val="09226C"/>
                </a:solidFill>
                <a:latin typeface="Metropolis"/>
                <a:cs typeface="Metropolis"/>
              </a:rPr>
              <a:t>and</a:t>
            </a:r>
            <a:r>
              <a:rPr sz="2000" spc="-40" dirty="0">
                <a:solidFill>
                  <a:srgbClr val="09226C"/>
                </a:solidFill>
                <a:latin typeface="Metropolis"/>
                <a:cs typeface="Metropolis"/>
              </a:rPr>
              <a:t> </a:t>
            </a:r>
            <a:r>
              <a:rPr sz="2000" spc="-20" dirty="0">
                <a:solidFill>
                  <a:srgbClr val="09226C"/>
                </a:solidFill>
                <a:latin typeface="Metropolis"/>
                <a:cs typeface="Metropolis"/>
              </a:rPr>
              <a:t>prior</a:t>
            </a:r>
            <a:r>
              <a:rPr sz="2000" spc="-40" dirty="0">
                <a:solidFill>
                  <a:srgbClr val="09226C"/>
                </a:solidFill>
                <a:latin typeface="Metropolis"/>
                <a:cs typeface="Metropolis"/>
              </a:rPr>
              <a:t> </a:t>
            </a:r>
            <a:r>
              <a:rPr sz="2000" spc="-25" dirty="0">
                <a:solidFill>
                  <a:srgbClr val="09226C"/>
                </a:solidFill>
                <a:latin typeface="Metropolis"/>
                <a:cs typeface="Metropolis"/>
              </a:rPr>
              <a:t>knowledge</a:t>
            </a:r>
            <a:r>
              <a:rPr sz="2000" spc="-40" dirty="0">
                <a:solidFill>
                  <a:srgbClr val="09226C"/>
                </a:solidFill>
                <a:latin typeface="Metropolis"/>
                <a:cs typeface="Metropolis"/>
              </a:rPr>
              <a:t> </a:t>
            </a:r>
            <a:r>
              <a:rPr sz="2000" spc="-10" dirty="0">
                <a:solidFill>
                  <a:srgbClr val="09226C"/>
                </a:solidFill>
                <a:latin typeface="Metropolis"/>
                <a:cs typeface="Metropolis"/>
              </a:rPr>
              <a:t>of</a:t>
            </a:r>
            <a:r>
              <a:rPr sz="2000" spc="-35" dirty="0">
                <a:solidFill>
                  <a:srgbClr val="09226C"/>
                </a:solidFill>
                <a:latin typeface="Metropolis"/>
                <a:cs typeface="Metropolis"/>
              </a:rPr>
              <a:t> </a:t>
            </a:r>
            <a:r>
              <a:rPr sz="2000" spc="-20" dirty="0">
                <a:solidFill>
                  <a:srgbClr val="09226C"/>
                </a:solidFill>
                <a:latin typeface="Metropolis"/>
                <a:cs typeface="Metropolis"/>
              </a:rPr>
              <a:t>the </a:t>
            </a:r>
            <a:r>
              <a:rPr sz="2000" spc="-570" dirty="0">
                <a:solidFill>
                  <a:srgbClr val="09226C"/>
                </a:solidFill>
                <a:latin typeface="Metropolis"/>
                <a:cs typeface="Metropolis"/>
              </a:rPr>
              <a:t> </a:t>
            </a:r>
            <a:r>
              <a:rPr sz="2000" spc="-20" dirty="0">
                <a:solidFill>
                  <a:srgbClr val="09226C"/>
                </a:solidFill>
                <a:latin typeface="Metropolis"/>
                <a:cs typeface="Metropolis"/>
              </a:rPr>
              <a:t>target,</a:t>
            </a:r>
            <a:r>
              <a:rPr sz="2000" spc="-45" dirty="0">
                <a:solidFill>
                  <a:srgbClr val="09226C"/>
                </a:solidFill>
                <a:latin typeface="Metropolis"/>
                <a:cs typeface="Metropolis"/>
              </a:rPr>
              <a:t> </a:t>
            </a:r>
            <a:r>
              <a:rPr sz="2000" spc="-15" dirty="0">
                <a:solidFill>
                  <a:srgbClr val="09226C"/>
                </a:solidFill>
                <a:latin typeface="Metropolis"/>
                <a:cs typeface="Metropolis"/>
              </a:rPr>
              <a:t>they</a:t>
            </a:r>
            <a:r>
              <a:rPr sz="2000" spc="-40" dirty="0">
                <a:solidFill>
                  <a:srgbClr val="09226C"/>
                </a:solidFill>
                <a:latin typeface="Metropolis"/>
                <a:cs typeface="Metropolis"/>
              </a:rPr>
              <a:t> </a:t>
            </a:r>
            <a:r>
              <a:rPr sz="2000" spc="-15" dirty="0">
                <a:solidFill>
                  <a:srgbClr val="09226C"/>
                </a:solidFill>
                <a:latin typeface="Metropolis"/>
                <a:cs typeface="Metropolis"/>
              </a:rPr>
              <a:t>will</a:t>
            </a:r>
            <a:r>
              <a:rPr sz="2000" spc="-40" dirty="0">
                <a:solidFill>
                  <a:srgbClr val="09226C"/>
                </a:solidFill>
                <a:latin typeface="Metropolis"/>
                <a:cs typeface="Metropolis"/>
              </a:rPr>
              <a:t> </a:t>
            </a:r>
            <a:r>
              <a:rPr sz="2000" spc="-20" dirty="0">
                <a:solidFill>
                  <a:srgbClr val="09226C"/>
                </a:solidFill>
                <a:latin typeface="Metropolis"/>
                <a:cs typeface="Metropolis"/>
              </a:rPr>
              <a:t>either:</a:t>
            </a:r>
            <a:endParaRPr lang="en-US" sz="2000" spc="-20" dirty="0">
              <a:solidFill>
                <a:srgbClr val="09226C"/>
              </a:solidFill>
              <a:latin typeface="Metropolis"/>
              <a:cs typeface="Metropolis"/>
            </a:endParaRPr>
          </a:p>
          <a:p>
            <a:pPr marL="355600" marR="5080" indent="-342900">
              <a:lnSpc>
                <a:spcPct val="150000"/>
              </a:lnSpc>
              <a:spcBef>
                <a:spcPts val="100"/>
              </a:spcBef>
              <a:buBlip>
                <a:blip r:embed="rId3">
                  <a:extLst>
                    <a:ext uri="{96DAC541-7B7A-43D3-8B79-37D633B846F1}">
                      <asvg:svgBlip xmlns:asvg="http://schemas.microsoft.com/office/drawing/2016/SVG/main" r:embed="rId4"/>
                    </a:ext>
                  </a:extLst>
                </a:blip>
              </a:buBlip>
            </a:pPr>
            <a:r>
              <a:rPr sz="2000" spc="-15" dirty="0">
                <a:solidFill>
                  <a:srgbClr val="09226C"/>
                </a:solidFill>
                <a:latin typeface="Metropolis"/>
                <a:cs typeface="Metropolis"/>
              </a:rPr>
              <a:t>Use</a:t>
            </a:r>
            <a:r>
              <a:rPr sz="2000" spc="-50" dirty="0">
                <a:solidFill>
                  <a:srgbClr val="09226C"/>
                </a:solidFill>
                <a:latin typeface="Metropolis"/>
                <a:cs typeface="Metropolis"/>
              </a:rPr>
              <a:t> </a:t>
            </a:r>
            <a:r>
              <a:rPr sz="2000" spc="-15" dirty="0">
                <a:solidFill>
                  <a:srgbClr val="09226C"/>
                </a:solidFill>
                <a:latin typeface="Metropolis"/>
                <a:cs typeface="Metropolis"/>
              </a:rPr>
              <a:t>HID</a:t>
            </a:r>
            <a:r>
              <a:rPr sz="2000" spc="-45" dirty="0">
                <a:solidFill>
                  <a:srgbClr val="09226C"/>
                </a:solidFill>
                <a:latin typeface="Metropolis"/>
                <a:cs typeface="Metropolis"/>
              </a:rPr>
              <a:t> </a:t>
            </a:r>
            <a:r>
              <a:rPr sz="2000" spc="-20" dirty="0">
                <a:solidFill>
                  <a:srgbClr val="09226C"/>
                </a:solidFill>
                <a:latin typeface="Metropolis"/>
                <a:cs typeface="Metropolis"/>
              </a:rPr>
              <a:t>emulation</a:t>
            </a:r>
            <a:r>
              <a:rPr sz="2000" spc="-50" dirty="0">
                <a:solidFill>
                  <a:srgbClr val="09226C"/>
                </a:solidFill>
                <a:latin typeface="Metropolis"/>
                <a:cs typeface="Metropolis"/>
              </a:rPr>
              <a:t> </a:t>
            </a:r>
            <a:r>
              <a:rPr sz="2000" spc="-15" dirty="0">
                <a:solidFill>
                  <a:srgbClr val="09226C"/>
                </a:solidFill>
                <a:latin typeface="Metropolis"/>
                <a:cs typeface="Metropolis"/>
              </a:rPr>
              <a:t>for</a:t>
            </a:r>
            <a:r>
              <a:rPr sz="2000" spc="-45" dirty="0">
                <a:solidFill>
                  <a:srgbClr val="09226C"/>
                </a:solidFill>
                <a:latin typeface="Metropolis"/>
                <a:cs typeface="Metropolis"/>
              </a:rPr>
              <a:t> </a:t>
            </a:r>
            <a:r>
              <a:rPr sz="2000" spc="-20" dirty="0">
                <a:solidFill>
                  <a:srgbClr val="09226C"/>
                </a:solidFill>
                <a:latin typeface="Metropolis"/>
                <a:cs typeface="Metropolis"/>
              </a:rPr>
              <a:t>binary</a:t>
            </a:r>
            <a:r>
              <a:rPr sz="2000" spc="-50" dirty="0">
                <a:solidFill>
                  <a:srgbClr val="09226C"/>
                </a:solidFill>
                <a:latin typeface="Metropolis"/>
                <a:cs typeface="Metropolis"/>
              </a:rPr>
              <a:t> </a:t>
            </a:r>
            <a:r>
              <a:rPr sz="2000" spc="-20" dirty="0">
                <a:solidFill>
                  <a:srgbClr val="09226C"/>
                </a:solidFill>
                <a:latin typeface="Metropolis"/>
                <a:cs typeface="Metropolis"/>
              </a:rPr>
              <a:t>payload</a:t>
            </a:r>
            <a:endParaRPr lang="en-US" sz="2000" spc="-20" dirty="0">
              <a:solidFill>
                <a:srgbClr val="09226C"/>
              </a:solidFill>
              <a:latin typeface="Metropolis"/>
              <a:cs typeface="Metropolis"/>
            </a:endParaRPr>
          </a:p>
          <a:p>
            <a:pPr marL="355600" marR="5080" indent="-342900">
              <a:lnSpc>
                <a:spcPct val="150000"/>
              </a:lnSpc>
              <a:spcBef>
                <a:spcPts val="100"/>
              </a:spcBef>
              <a:buBlip>
                <a:blip r:embed="rId3">
                  <a:extLst>
                    <a:ext uri="{96DAC541-7B7A-43D3-8B79-37D633B846F1}">
                      <asvg:svgBlip xmlns:asvg="http://schemas.microsoft.com/office/drawing/2016/SVG/main" r:embed="rId4"/>
                    </a:ext>
                  </a:extLst>
                </a:blip>
              </a:buBlip>
            </a:pPr>
            <a:r>
              <a:rPr sz="2000" spc="-20" dirty="0">
                <a:solidFill>
                  <a:srgbClr val="09226C"/>
                </a:solidFill>
                <a:latin typeface="Metropolis"/>
                <a:cs typeface="Metropolis"/>
              </a:rPr>
              <a:t>“Send”</a:t>
            </a:r>
            <a:r>
              <a:rPr sz="2000" spc="-40" dirty="0">
                <a:solidFill>
                  <a:srgbClr val="09226C"/>
                </a:solidFill>
                <a:latin typeface="Metropolis"/>
                <a:cs typeface="Metropolis"/>
              </a:rPr>
              <a:t> </a:t>
            </a:r>
            <a:r>
              <a:rPr sz="2000" spc="-15" dirty="0">
                <a:solidFill>
                  <a:srgbClr val="09226C"/>
                </a:solidFill>
                <a:latin typeface="Metropolis"/>
                <a:cs typeface="Metropolis"/>
              </a:rPr>
              <a:t>the</a:t>
            </a:r>
            <a:r>
              <a:rPr sz="2000" spc="-35" dirty="0">
                <a:solidFill>
                  <a:srgbClr val="09226C"/>
                </a:solidFill>
                <a:latin typeface="Metropolis"/>
                <a:cs typeface="Metropolis"/>
              </a:rPr>
              <a:t> </a:t>
            </a:r>
            <a:r>
              <a:rPr sz="2000" spc="-20" dirty="0">
                <a:solidFill>
                  <a:srgbClr val="09226C"/>
                </a:solidFill>
                <a:latin typeface="Metropolis"/>
                <a:cs typeface="Metropolis"/>
              </a:rPr>
              <a:t>target</a:t>
            </a:r>
            <a:r>
              <a:rPr sz="2000" spc="-40" dirty="0">
                <a:solidFill>
                  <a:srgbClr val="09226C"/>
                </a:solidFill>
                <a:latin typeface="Metropolis"/>
                <a:cs typeface="Metropolis"/>
              </a:rPr>
              <a:t> </a:t>
            </a:r>
            <a:r>
              <a:rPr sz="2000" spc="-10" dirty="0">
                <a:solidFill>
                  <a:srgbClr val="09226C"/>
                </a:solidFill>
                <a:latin typeface="Metropolis"/>
                <a:cs typeface="Metropolis"/>
              </a:rPr>
              <a:t>PC</a:t>
            </a:r>
            <a:r>
              <a:rPr sz="2000" spc="-35" dirty="0">
                <a:solidFill>
                  <a:srgbClr val="09226C"/>
                </a:solidFill>
                <a:latin typeface="Metropolis"/>
                <a:cs typeface="Metropolis"/>
              </a:rPr>
              <a:t> </a:t>
            </a:r>
            <a:r>
              <a:rPr sz="2000" spc="-10" dirty="0">
                <a:solidFill>
                  <a:srgbClr val="09226C"/>
                </a:solidFill>
                <a:latin typeface="Metropolis"/>
                <a:cs typeface="Metropolis"/>
              </a:rPr>
              <a:t>to</a:t>
            </a:r>
            <a:r>
              <a:rPr sz="2000" spc="-40" dirty="0">
                <a:solidFill>
                  <a:srgbClr val="09226C"/>
                </a:solidFill>
                <a:latin typeface="Metropolis"/>
                <a:cs typeface="Metropolis"/>
              </a:rPr>
              <a:t> </a:t>
            </a:r>
            <a:r>
              <a:rPr sz="2000" dirty="0">
                <a:solidFill>
                  <a:srgbClr val="09226C"/>
                </a:solidFill>
                <a:latin typeface="Metropolis"/>
                <a:cs typeface="Metropolis"/>
              </a:rPr>
              <a:t>a</a:t>
            </a:r>
            <a:r>
              <a:rPr sz="2000" spc="-35" dirty="0">
                <a:solidFill>
                  <a:srgbClr val="09226C"/>
                </a:solidFill>
                <a:latin typeface="Metropolis"/>
                <a:cs typeface="Metropolis"/>
              </a:rPr>
              <a:t> </a:t>
            </a:r>
            <a:r>
              <a:rPr sz="2000" spc="-25" dirty="0">
                <a:solidFill>
                  <a:srgbClr val="09226C"/>
                </a:solidFill>
                <a:latin typeface="Metropolis"/>
                <a:cs typeface="Metropolis"/>
              </a:rPr>
              <a:t>pre-known/prepared</a:t>
            </a:r>
            <a:r>
              <a:rPr sz="2000" spc="-40" dirty="0">
                <a:solidFill>
                  <a:srgbClr val="09226C"/>
                </a:solidFill>
                <a:latin typeface="Metropolis"/>
                <a:cs typeface="Metropolis"/>
              </a:rPr>
              <a:t> web </a:t>
            </a:r>
            <a:r>
              <a:rPr sz="2000" spc="-565" dirty="0">
                <a:solidFill>
                  <a:srgbClr val="09226C"/>
                </a:solidFill>
                <a:latin typeface="Metropolis"/>
                <a:cs typeface="Metropolis"/>
              </a:rPr>
              <a:t> </a:t>
            </a:r>
            <a:r>
              <a:rPr sz="2000" spc="-15" dirty="0">
                <a:solidFill>
                  <a:srgbClr val="09226C"/>
                </a:solidFill>
                <a:latin typeface="Metropolis"/>
                <a:cs typeface="Metropolis"/>
              </a:rPr>
              <a:t>URL</a:t>
            </a:r>
            <a:r>
              <a:rPr sz="2000" spc="-45" dirty="0">
                <a:solidFill>
                  <a:srgbClr val="09226C"/>
                </a:solidFill>
                <a:latin typeface="Metropolis"/>
                <a:cs typeface="Metropolis"/>
              </a:rPr>
              <a:t> </a:t>
            </a:r>
            <a:r>
              <a:rPr sz="2000" spc="-10" dirty="0">
                <a:solidFill>
                  <a:srgbClr val="09226C"/>
                </a:solidFill>
                <a:latin typeface="Metropolis"/>
                <a:cs typeface="Metropolis"/>
              </a:rPr>
              <a:t>to</a:t>
            </a:r>
            <a:r>
              <a:rPr sz="2000" spc="-40" dirty="0">
                <a:solidFill>
                  <a:srgbClr val="09226C"/>
                </a:solidFill>
                <a:latin typeface="Metropolis"/>
                <a:cs typeface="Metropolis"/>
              </a:rPr>
              <a:t> </a:t>
            </a:r>
            <a:r>
              <a:rPr sz="2000" spc="-25" dirty="0">
                <a:solidFill>
                  <a:srgbClr val="09226C"/>
                </a:solidFill>
                <a:latin typeface="Metropolis"/>
                <a:cs typeface="Metropolis"/>
              </a:rPr>
              <a:t>download</a:t>
            </a:r>
            <a:r>
              <a:rPr sz="2000" spc="-45" dirty="0">
                <a:solidFill>
                  <a:srgbClr val="09226C"/>
                </a:solidFill>
                <a:latin typeface="Metropolis"/>
                <a:cs typeface="Metropolis"/>
              </a:rPr>
              <a:t> </a:t>
            </a:r>
            <a:r>
              <a:rPr sz="2000" spc="-15" dirty="0">
                <a:solidFill>
                  <a:srgbClr val="09226C"/>
                </a:solidFill>
                <a:latin typeface="Metropolis"/>
                <a:cs typeface="Metropolis"/>
              </a:rPr>
              <a:t>the</a:t>
            </a:r>
            <a:r>
              <a:rPr sz="2000" spc="-40" dirty="0">
                <a:solidFill>
                  <a:srgbClr val="09226C"/>
                </a:solidFill>
                <a:latin typeface="Metropolis"/>
                <a:cs typeface="Metropolis"/>
              </a:rPr>
              <a:t> </a:t>
            </a:r>
            <a:r>
              <a:rPr sz="2000" spc="-20" dirty="0">
                <a:solidFill>
                  <a:srgbClr val="09226C"/>
                </a:solidFill>
                <a:latin typeface="Metropolis"/>
                <a:cs typeface="Metropolis"/>
              </a:rPr>
              <a:t>payload</a:t>
            </a:r>
            <a:endParaRPr lang="en-US" sz="2000" spc="-20" dirty="0">
              <a:solidFill>
                <a:srgbClr val="09226C"/>
              </a:solidFill>
              <a:latin typeface="Metropolis"/>
              <a:cs typeface="Metropolis"/>
            </a:endParaRPr>
          </a:p>
          <a:p>
            <a:pPr marL="355600" marR="5080" indent="-342900">
              <a:lnSpc>
                <a:spcPct val="150000"/>
              </a:lnSpc>
              <a:spcBef>
                <a:spcPts val="100"/>
              </a:spcBef>
              <a:buBlip>
                <a:blip r:embed="rId3">
                  <a:extLst>
                    <a:ext uri="{96DAC541-7B7A-43D3-8B79-37D633B846F1}">
                      <asvg:svgBlip xmlns:asvg="http://schemas.microsoft.com/office/drawing/2016/SVG/main" r:embed="rId4"/>
                    </a:ext>
                  </a:extLst>
                </a:blip>
              </a:buBlip>
            </a:pPr>
            <a:r>
              <a:rPr sz="2000" spc="-15" dirty="0">
                <a:solidFill>
                  <a:srgbClr val="09226C"/>
                </a:solidFill>
                <a:latin typeface="Metropolis"/>
                <a:cs typeface="Metropolis"/>
              </a:rPr>
              <a:t>Act</a:t>
            </a:r>
            <a:r>
              <a:rPr sz="2000" spc="-45" dirty="0">
                <a:solidFill>
                  <a:srgbClr val="09226C"/>
                </a:solidFill>
                <a:latin typeface="Metropolis"/>
                <a:cs typeface="Metropolis"/>
              </a:rPr>
              <a:t> </a:t>
            </a:r>
            <a:r>
              <a:rPr sz="2000" spc="-10" dirty="0">
                <a:solidFill>
                  <a:srgbClr val="09226C"/>
                </a:solidFill>
                <a:latin typeface="Metropolis"/>
                <a:cs typeface="Metropolis"/>
              </a:rPr>
              <a:t>as</a:t>
            </a:r>
            <a:r>
              <a:rPr sz="2000" spc="-40" dirty="0">
                <a:solidFill>
                  <a:srgbClr val="09226C"/>
                </a:solidFill>
                <a:latin typeface="Metropolis"/>
                <a:cs typeface="Metropolis"/>
              </a:rPr>
              <a:t> </a:t>
            </a:r>
            <a:r>
              <a:rPr sz="2000" dirty="0">
                <a:solidFill>
                  <a:srgbClr val="09226C"/>
                </a:solidFill>
                <a:latin typeface="Metropolis"/>
                <a:cs typeface="Metropolis"/>
              </a:rPr>
              <a:t>a</a:t>
            </a:r>
            <a:r>
              <a:rPr sz="2000" spc="-40" dirty="0">
                <a:solidFill>
                  <a:srgbClr val="09226C"/>
                </a:solidFill>
                <a:latin typeface="Metropolis"/>
                <a:cs typeface="Metropolis"/>
              </a:rPr>
              <a:t> </a:t>
            </a:r>
            <a:r>
              <a:rPr sz="2000" spc="-25" dirty="0">
                <a:solidFill>
                  <a:srgbClr val="09226C"/>
                </a:solidFill>
                <a:latin typeface="Metropolis"/>
                <a:cs typeface="Metropolis"/>
              </a:rPr>
              <a:t>Network</a:t>
            </a:r>
            <a:r>
              <a:rPr sz="2000" spc="-40" dirty="0">
                <a:solidFill>
                  <a:srgbClr val="09226C"/>
                </a:solidFill>
                <a:latin typeface="Metropolis"/>
                <a:cs typeface="Metropolis"/>
              </a:rPr>
              <a:t> </a:t>
            </a:r>
            <a:r>
              <a:rPr sz="2000" spc="-20" dirty="0">
                <a:solidFill>
                  <a:srgbClr val="09226C"/>
                </a:solidFill>
                <a:latin typeface="Metropolis"/>
                <a:cs typeface="Metropolis"/>
              </a:rPr>
              <a:t>Interface</a:t>
            </a:r>
            <a:r>
              <a:rPr sz="2000" spc="-45" dirty="0">
                <a:solidFill>
                  <a:srgbClr val="09226C"/>
                </a:solidFill>
                <a:latin typeface="Metropolis"/>
                <a:cs typeface="Metropolis"/>
              </a:rPr>
              <a:t> </a:t>
            </a:r>
            <a:r>
              <a:rPr sz="2000" spc="-15" dirty="0">
                <a:solidFill>
                  <a:srgbClr val="09226C"/>
                </a:solidFill>
                <a:latin typeface="Metropolis"/>
                <a:cs typeface="Metropolis"/>
              </a:rPr>
              <a:t>and</a:t>
            </a:r>
            <a:r>
              <a:rPr sz="2000" spc="-40" dirty="0">
                <a:solidFill>
                  <a:srgbClr val="09226C"/>
                </a:solidFill>
                <a:latin typeface="Metropolis"/>
                <a:cs typeface="Metropolis"/>
              </a:rPr>
              <a:t> </a:t>
            </a:r>
            <a:r>
              <a:rPr sz="2000" spc="-20" dirty="0">
                <a:solidFill>
                  <a:srgbClr val="09226C"/>
                </a:solidFill>
                <a:latin typeface="Metropolis"/>
                <a:cs typeface="Metropolis"/>
              </a:rPr>
              <a:t>inject</a:t>
            </a:r>
            <a:r>
              <a:rPr sz="2000" spc="-40" dirty="0">
                <a:solidFill>
                  <a:srgbClr val="09226C"/>
                </a:solidFill>
                <a:latin typeface="Metropolis"/>
                <a:cs typeface="Metropolis"/>
              </a:rPr>
              <a:t> </a:t>
            </a:r>
            <a:r>
              <a:rPr sz="2000" spc="-15" dirty="0">
                <a:solidFill>
                  <a:srgbClr val="09226C"/>
                </a:solidFill>
                <a:latin typeface="Metropolis"/>
                <a:cs typeface="Metropolis"/>
              </a:rPr>
              <a:t>the</a:t>
            </a:r>
            <a:r>
              <a:rPr sz="2000" spc="-40" dirty="0">
                <a:solidFill>
                  <a:srgbClr val="09226C"/>
                </a:solidFill>
                <a:latin typeface="Metropolis"/>
                <a:cs typeface="Metropolis"/>
              </a:rPr>
              <a:t> </a:t>
            </a:r>
            <a:r>
              <a:rPr sz="2000" spc="-20" dirty="0">
                <a:solidFill>
                  <a:srgbClr val="09226C"/>
                </a:solidFill>
                <a:latin typeface="Metropolis"/>
                <a:cs typeface="Metropolis"/>
              </a:rPr>
              <a:t>payload</a:t>
            </a:r>
            <a:r>
              <a:rPr sz="2000" spc="-40" dirty="0">
                <a:solidFill>
                  <a:srgbClr val="09226C"/>
                </a:solidFill>
                <a:latin typeface="Metropolis"/>
                <a:cs typeface="Metropolis"/>
              </a:rPr>
              <a:t> </a:t>
            </a:r>
            <a:r>
              <a:rPr sz="2000" spc="-20" dirty="0">
                <a:solidFill>
                  <a:srgbClr val="09226C"/>
                </a:solidFill>
                <a:latin typeface="Metropolis"/>
                <a:cs typeface="Metropolis"/>
              </a:rPr>
              <a:t>into </a:t>
            </a:r>
            <a:r>
              <a:rPr sz="2000" spc="-570" dirty="0">
                <a:solidFill>
                  <a:srgbClr val="09226C"/>
                </a:solidFill>
                <a:latin typeface="Metropolis"/>
                <a:cs typeface="Metropolis"/>
              </a:rPr>
              <a:t> </a:t>
            </a:r>
            <a:r>
              <a:rPr sz="2000" spc="-15" dirty="0">
                <a:solidFill>
                  <a:srgbClr val="09226C"/>
                </a:solidFill>
                <a:latin typeface="Metropolis"/>
                <a:cs typeface="Metropolis"/>
              </a:rPr>
              <a:t>the</a:t>
            </a:r>
            <a:r>
              <a:rPr sz="2000" spc="-45" dirty="0">
                <a:solidFill>
                  <a:srgbClr val="09226C"/>
                </a:solidFill>
                <a:latin typeface="Metropolis"/>
                <a:cs typeface="Metropolis"/>
              </a:rPr>
              <a:t> </a:t>
            </a:r>
            <a:r>
              <a:rPr sz="2000" spc="-20" dirty="0">
                <a:solidFill>
                  <a:srgbClr val="09226C"/>
                </a:solidFill>
                <a:latin typeface="Metropolis"/>
                <a:cs typeface="Metropolis"/>
              </a:rPr>
              <a:t>PC</a:t>
            </a:r>
            <a:endParaRPr lang="en-US" sz="2000" spc="-20" dirty="0">
              <a:solidFill>
                <a:srgbClr val="09226C"/>
              </a:solidFill>
              <a:latin typeface="Metropolis"/>
              <a:cs typeface="Metropolis"/>
            </a:endParaRPr>
          </a:p>
          <a:p>
            <a:pPr marL="355600" marR="5080" indent="-342900">
              <a:lnSpc>
                <a:spcPct val="150000"/>
              </a:lnSpc>
              <a:spcBef>
                <a:spcPts val="100"/>
              </a:spcBef>
              <a:buBlip>
                <a:blip r:embed="rId3">
                  <a:extLst>
                    <a:ext uri="{96DAC541-7B7A-43D3-8B79-37D633B846F1}">
                      <asvg:svgBlip xmlns:asvg="http://schemas.microsoft.com/office/drawing/2016/SVG/main" r:embed="rId4"/>
                    </a:ext>
                  </a:extLst>
                </a:blip>
              </a:buBlip>
            </a:pPr>
            <a:r>
              <a:rPr lang="en-US" sz="2000" spc="-20" dirty="0">
                <a:solidFill>
                  <a:srgbClr val="09226C"/>
                </a:solidFill>
                <a:latin typeface="Metropolis"/>
                <a:cs typeface="Metropolis"/>
              </a:rPr>
              <a:t>Use USB Proxy </a:t>
            </a:r>
            <a:r>
              <a:rPr lang="en-US" sz="2000" spc="-20" dirty="0" err="1">
                <a:solidFill>
                  <a:srgbClr val="09226C"/>
                </a:solidFill>
                <a:latin typeface="Metropolis"/>
                <a:cs typeface="Metropolis"/>
              </a:rPr>
              <a:t>MiTM</a:t>
            </a:r>
            <a:r>
              <a:rPr lang="en-US" sz="2000" spc="-20" dirty="0">
                <a:solidFill>
                  <a:srgbClr val="09226C"/>
                </a:solidFill>
                <a:latin typeface="Metropolis"/>
                <a:cs typeface="Metropolis"/>
              </a:rPr>
              <a:t> attacks</a:t>
            </a:r>
            <a:endParaRPr sz="2000" dirty="0">
              <a:latin typeface="Metropolis"/>
              <a:cs typeface="Metropolis"/>
            </a:endParaRPr>
          </a:p>
        </p:txBody>
      </p:sp>
      <p:grpSp>
        <p:nvGrpSpPr>
          <p:cNvPr id="15" name="object 15"/>
          <p:cNvGrpSpPr/>
          <p:nvPr/>
        </p:nvGrpSpPr>
        <p:grpSpPr>
          <a:xfrm>
            <a:off x="2809625" y="1772955"/>
            <a:ext cx="12719050" cy="6838950"/>
            <a:chOff x="2809625" y="1772955"/>
            <a:chExt cx="12719050" cy="6838950"/>
          </a:xfrm>
        </p:grpSpPr>
        <p:sp>
          <p:nvSpPr>
            <p:cNvPr id="16" name="object 16"/>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a:p>
          </p:txBody>
        </p:sp>
        <p:pic>
          <p:nvPicPr>
            <p:cNvPr id="17" name="object 17"/>
            <p:cNvPicPr/>
            <p:nvPr/>
          </p:nvPicPr>
          <p:blipFill>
            <a:blip r:embed="rId5" cstate="print"/>
            <a:stretch>
              <a:fillRect/>
            </a:stretch>
          </p:blipFill>
          <p:spPr>
            <a:xfrm>
              <a:off x="14253047" y="8384716"/>
              <a:ext cx="216052" cy="179082"/>
            </a:xfrm>
            <a:prstGeom prst="rect">
              <a:avLst/>
            </a:prstGeom>
          </p:spPr>
        </p:pic>
        <p:pic>
          <p:nvPicPr>
            <p:cNvPr id="18" name="object 18"/>
            <p:cNvPicPr/>
            <p:nvPr/>
          </p:nvPicPr>
          <p:blipFill>
            <a:blip r:embed="rId6" cstate="print"/>
            <a:stretch>
              <a:fillRect/>
            </a:stretch>
          </p:blipFill>
          <p:spPr>
            <a:xfrm>
              <a:off x="14840486" y="8384715"/>
              <a:ext cx="227025" cy="179082"/>
            </a:xfrm>
            <a:prstGeom prst="rect">
              <a:avLst/>
            </a:prstGeom>
          </p:spPr>
        </p:pic>
        <p:sp>
          <p:nvSpPr>
            <p:cNvPr id="19" name="object 19"/>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a:p>
          </p:txBody>
        </p:sp>
        <p:pic>
          <p:nvPicPr>
            <p:cNvPr id="20" name="object 20"/>
            <p:cNvPicPr/>
            <p:nvPr/>
          </p:nvPicPr>
          <p:blipFill>
            <a:blip r:embed="rId7" cstate="print"/>
            <a:stretch>
              <a:fillRect/>
            </a:stretch>
          </p:blipFill>
          <p:spPr>
            <a:xfrm>
              <a:off x="15254065" y="8336006"/>
              <a:ext cx="274507" cy="275664"/>
            </a:xfrm>
            <a:prstGeom prst="rect">
              <a:avLst/>
            </a:prstGeom>
          </p:spPr>
        </p:pic>
        <p:sp>
          <p:nvSpPr>
            <p:cNvPr id="21" name="object 21"/>
            <p:cNvSpPr/>
            <p:nvPr/>
          </p:nvSpPr>
          <p:spPr>
            <a:xfrm>
              <a:off x="4279491" y="2084105"/>
              <a:ext cx="1112520" cy="2198370"/>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endParaRPr/>
            </a:p>
          </p:txBody>
        </p:sp>
        <p:pic>
          <p:nvPicPr>
            <p:cNvPr id="22" name="object 22"/>
            <p:cNvPicPr/>
            <p:nvPr/>
          </p:nvPicPr>
          <p:blipFill>
            <a:blip r:embed="rId8" cstate="print"/>
            <a:stretch>
              <a:fillRect/>
            </a:stretch>
          </p:blipFill>
          <p:spPr>
            <a:xfrm>
              <a:off x="2809625" y="1772955"/>
              <a:ext cx="1714499" cy="622299"/>
            </a:xfrm>
            <a:prstGeom prst="rect">
              <a:avLst/>
            </a:prstGeom>
          </p:spPr>
        </p:pic>
      </p:grpSp>
      <p:sp>
        <p:nvSpPr>
          <p:cNvPr id="23" name="object 23"/>
          <p:cNvSpPr txBox="1"/>
          <p:nvPr/>
        </p:nvSpPr>
        <p:spPr>
          <a:xfrm>
            <a:off x="749300" y="1732750"/>
            <a:ext cx="6701155" cy="1616075"/>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09226C"/>
                </a:solidFill>
                <a:latin typeface="Metropolis Light"/>
                <a:cs typeface="Metropolis Light"/>
              </a:rPr>
              <a:t>Way</a:t>
            </a:r>
            <a:r>
              <a:rPr sz="3000" spc="-50" dirty="0">
                <a:solidFill>
                  <a:srgbClr val="09226C"/>
                </a:solidFill>
                <a:latin typeface="Metropolis Light"/>
                <a:cs typeface="Metropolis Light"/>
              </a:rPr>
              <a:t> </a:t>
            </a:r>
            <a:r>
              <a:rPr sz="3000" dirty="0">
                <a:solidFill>
                  <a:srgbClr val="09226C"/>
                </a:solidFill>
                <a:latin typeface="Metropolis Light"/>
                <a:cs typeface="Metropolis Light"/>
              </a:rPr>
              <a:t>In</a:t>
            </a:r>
            <a:endParaRPr sz="3000" dirty="0">
              <a:latin typeface="Metropolis Light"/>
              <a:cs typeface="Metropolis Light"/>
            </a:endParaRPr>
          </a:p>
          <a:p>
            <a:pPr marL="4275455">
              <a:lnSpc>
                <a:spcPct val="100000"/>
              </a:lnSpc>
              <a:spcBef>
                <a:spcPts val="1839"/>
              </a:spcBef>
            </a:pPr>
            <a:r>
              <a:rPr sz="1400" spc="-20" dirty="0">
                <a:solidFill>
                  <a:srgbClr val="09226C"/>
                </a:solidFill>
                <a:latin typeface="Courier New"/>
                <a:cs typeface="Courier New"/>
              </a:rPr>
              <a:t>0x8A,0xC6,0x22,...</a:t>
            </a:r>
            <a:endParaRPr sz="1400" dirty="0">
              <a:latin typeface="Courier New"/>
              <a:cs typeface="Courier New"/>
            </a:endParaRPr>
          </a:p>
          <a:p>
            <a:pPr marL="4275455">
              <a:lnSpc>
                <a:spcPct val="100000"/>
              </a:lnSpc>
              <a:spcBef>
                <a:spcPts val="120"/>
              </a:spcBef>
            </a:pPr>
            <a:r>
              <a:rPr sz="1400" spc="-20" dirty="0">
                <a:solidFill>
                  <a:srgbClr val="09226C"/>
                </a:solidFill>
                <a:latin typeface="Courier New"/>
                <a:cs typeface="Courier New"/>
                <a:hlinkClick r:id="rId9"/>
              </a:rPr>
              <a:t>http://URL...</a:t>
            </a:r>
            <a:endParaRPr sz="1400" dirty="0">
              <a:latin typeface="Courier New"/>
              <a:cs typeface="Courier New"/>
            </a:endParaRPr>
          </a:p>
          <a:p>
            <a:pPr marL="4275455" marR="5080">
              <a:lnSpc>
                <a:spcPct val="107200"/>
              </a:lnSpc>
            </a:pPr>
            <a:r>
              <a:rPr sz="1400" spc="-15" dirty="0">
                <a:solidFill>
                  <a:srgbClr val="09226C"/>
                </a:solidFill>
                <a:latin typeface="Courier New"/>
                <a:cs typeface="Courier New"/>
              </a:rPr>
              <a:t>cmd </a:t>
            </a:r>
            <a:r>
              <a:rPr sz="1400" spc="-10" dirty="0">
                <a:solidFill>
                  <a:srgbClr val="09226C"/>
                </a:solidFill>
                <a:latin typeface="Courier New"/>
                <a:cs typeface="Courier New"/>
              </a:rPr>
              <a:t>/c </a:t>
            </a:r>
            <a:r>
              <a:rPr sz="1400" spc="-15" dirty="0">
                <a:solidFill>
                  <a:srgbClr val="09226C"/>
                </a:solidFill>
                <a:latin typeface="Courier New"/>
                <a:cs typeface="Courier New"/>
              </a:rPr>
              <a:t>netsh wlan </a:t>
            </a:r>
            <a:r>
              <a:rPr sz="1400" spc="-20" dirty="0">
                <a:solidFill>
                  <a:srgbClr val="09226C"/>
                </a:solidFill>
                <a:latin typeface="Courier New"/>
                <a:cs typeface="Courier New"/>
              </a:rPr>
              <a:t>show </a:t>
            </a:r>
            <a:r>
              <a:rPr sz="1400" spc="-830" dirty="0">
                <a:solidFill>
                  <a:srgbClr val="09226C"/>
                </a:solidFill>
                <a:latin typeface="Courier New"/>
                <a:cs typeface="Courier New"/>
              </a:rPr>
              <a:t> </a:t>
            </a:r>
            <a:r>
              <a:rPr sz="1400" spc="-15" dirty="0">
                <a:solidFill>
                  <a:srgbClr val="09226C"/>
                </a:solidFill>
                <a:latin typeface="Courier New"/>
                <a:cs typeface="Courier New"/>
              </a:rPr>
              <a:t>profiles</a:t>
            </a:r>
            <a:r>
              <a:rPr sz="1400" spc="-50" dirty="0">
                <a:solidFill>
                  <a:srgbClr val="09226C"/>
                </a:solidFill>
                <a:latin typeface="Courier New"/>
                <a:cs typeface="Courier New"/>
              </a:rPr>
              <a:t> </a:t>
            </a:r>
            <a:r>
              <a:rPr sz="1400" spc="-20" dirty="0">
                <a:solidFill>
                  <a:srgbClr val="09226C"/>
                </a:solidFill>
                <a:latin typeface="Courier New"/>
                <a:cs typeface="Courier New"/>
              </a:rPr>
              <a:t>“+NetName+”...</a:t>
            </a:r>
            <a:endParaRPr sz="1400" dirty="0">
              <a:latin typeface="Courier New"/>
              <a:cs typeface="Courier New"/>
            </a:endParaRPr>
          </a:p>
        </p:txBody>
      </p:sp>
      <p:grpSp>
        <p:nvGrpSpPr>
          <p:cNvPr id="24" name="object 24"/>
          <p:cNvGrpSpPr/>
          <p:nvPr/>
        </p:nvGrpSpPr>
        <p:grpSpPr>
          <a:xfrm>
            <a:off x="5010937" y="764184"/>
            <a:ext cx="9351645" cy="4457700"/>
            <a:chOff x="5010937" y="764184"/>
            <a:chExt cx="9351645" cy="4457700"/>
          </a:xfrm>
        </p:grpSpPr>
        <p:pic>
          <p:nvPicPr>
            <p:cNvPr id="25" name="object 25"/>
            <p:cNvPicPr/>
            <p:nvPr/>
          </p:nvPicPr>
          <p:blipFill>
            <a:blip r:embed="rId10" cstate="print"/>
            <a:stretch>
              <a:fillRect/>
            </a:stretch>
          </p:blipFill>
          <p:spPr>
            <a:xfrm>
              <a:off x="5010937" y="3692351"/>
              <a:ext cx="2194280" cy="1419612"/>
            </a:xfrm>
            <a:prstGeom prst="rect">
              <a:avLst/>
            </a:prstGeom>
          </p:spPr>
        </p:pic>
        <p:pic>
          <p:nvPicPr>
            <p:cNvPr id="26" name="object 26"/>
            <p:cNvPicPr/>
            <p:nvPr/>
          </p:nvPicPr>
          <p:blipFill>
            <a:blip r:embed="rId11" cstate="print"/>
            <a:stretch>
              <a:fillRect/>
            </a:stretch>
          </p:blipFill>
          <p:spPr>
            <a:xfrm>
              <a:off x="5014607" y="1929866"/>
              <a:ext cx="640448" cy="346710"/>
            </a:xfrm>
            <a:prstGeom prst="rect">
              <a:avLst/>
            </a:prstGeom>
          </p:spPr>
        </p:pic>
        <p:pic>
          <p:nvPicPr>
            <p:cNvPr id="27" name="object 27"/>
            <p:cNvPicPr/>
            <p:nvPr/>
          </p:nvPicPr>
          <p:blipFill>
            <a:blip r:embed="rId12" cstate="print"/>
            <a:stretch>
              <a:fillRect/>
            </a:stretch>
          </p:blipFill>
          <p:spPr>
            <a:xfrm>
              <a:off x="13785355" y="1804237"/>
              <a:ext cx="577126" cy="470090"/>
            </a:xfrm>
            <a:prstGeom prst="rect">
              <a:avLst/>
            </a:prstGeom>
          </p:spPr>
        </p:pic>
        <p:pic>
          <p:nvPicPr>
            <p:cNvPr id="28" name="object 28"/>
            <p:cNvPicPr/>
            <p:nvPr/>
          </p:nvPicPr>
          <p:blipFill>
            <a:blip r:embed="rId13" cstate="print"/>
            <a:stretch>
              <a:fillRect/>
            </a:stretch>
          </p:blipFill>
          <p:spPr>
            <a:xfrm>
              <a:off x="11200917" y="2991383"/>
              <a:ext cx="2379853" cy="2230056"/>
            </a:xfrm>
            <a:prstGeom prst="rect">
              <a:avLst/>
            </a:prstGeom>
          </p:spPr>
        </p:pic>
        <p:pic>
          <p:nvPicPr>
            <p:cNvPr id="29" name="object 29"/>
            <p:cNvPicPr/>
            <p:nvPr/>
          </p:nvPicPr>
          <p:blipFill>
            <a:blip r:embed="rId14" cstate="print"/>
            <a:stretch>
              <a:fillRect/>
            </a:stretch>
          </p:blipFill>
          <p:spPr>
            <a:xfrm>
              <a:off x="10973776" y="764184"/>
              <a:ext cx="2544255" cy="2544259"/>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1963148" y="5043307"/>
              <a:ext cx="0" cy="758825"/>
            </a:xfrm>
            <a:custGeom>
              <a:avLst/>
              <a:gdLst/>
              <a:ahLst/>
              <a:cxnLst/>
              <a:rect l="l" t="t" r="r" b="b"/>
              <a:pathLst>
                <a:path h="758825">
                  <a:moveTo>
                    <a:pt x="0" y="0"/>
                  </a:moveTo>
                  <a:lnTo>
                    <a:pt x="0" y="758482"/>
                  </a:lnTo>
                </a:path>
              </a:pathLst>
            </a:custGeom>
            <a:ln w="19050">
              <a:solidFill>
                <a:srgbClr val="09226C"/>
              </a:solidFill>
            </a:ln>
          </p:spPr>
          <p:txBody>
            <a:bodyPr wrap="square" lIns="0" tIns="0" rIns="0" bIns="0" rtlCol="0"/>
            <a:lstStyle/>
            <a:p>
              <a:endParaRPr/>
            </a:p>
          </p:txBody>
        </p:sp>
        <p:sp>
          <p:nvSpPr>
            <p:cNvPr id="5" name="object 5"/>
            <p:cNvSpPr/>
            <p:nvPr/>
          </p:nvSpPr>
          <p:spPr>
            <a:xfrm>
              <a:off x="12014780" y="5961918"/>
              <a:ext cx="771525" cy="1112520"/>
            </a:xfrm>
            <a:custGeom>
              <a:avLst/>
              <a:gdLst/>
              <a:ahLst/>
              <a:cxnLst/>
              <a:rect l="l" t="t" r="r" b="b"/>
              <a:pathLst>
                <a:path w="771525" h="1112520">
                  <a:moveTo>
                    <a:pt x="0" y="0"/>
                  </a:moveTo>
                  <a:lnTo>
                    <a:pt x="0" y="452742"/>
                  </a:lnTo>
                  <a:lnTo>
                    <a:pt x="5924" y="496835"/>
                  </a:lnTo>
                  <a:lnTo>
                    <a:pt x="22644" y="536456"/>
                  </a:lnTo>
                  <a:lnTo>
                    <a:pt x="48579" y="570025"/>
                  </a:lnTo>
                  <a:lnTo>
                    <a:pt x="82147" y="595959"/>
                  </a:lnTo>
                  <a:lnTo>
                    <a:pt x="121768" y="612679"/>
                  </a:lnTo>
                  <a:lnTo>
                    <a:pt x="165862" y="618604"/>
                  </a:lnTo>
                  <a:lnTo>
                    <a:pt x="605624" y="618604"/>
                  </a:lnTo>
                  <a:lnTo>
                    <a:pt x="649718" y="624528"/>
                  </a:lnTo>
                  <a:lnTo>
                    <a:pt x="689339" y="641248"/>
                  </a:lnTo>
                  <a:lnTo>
                    <a:pt x="722907" y="667183"/>
                  </a:lnTo>
                  <a:lnTo>
                    <a:pt x="748842" y="700751"/>
                  </a:lnTo>
                  <a:lnTo>
                    <a:pt x="765562" y="740372"/>
                  </a:lnTo>
                  <a:lnTo>
                    <a:pt x="771486" y="784466"/>
                  </a:lnTo>
                  <a:lnTo>
                    <a:pt x="771486" y="1112443"/>
                  </a:lnTo>
                </a:path>
              </a:pathLst>
            </a:custGeom>
            <a:ln w="19050">
              <a:solidFill>
                <a:srgbClr val="09226C"/>
              </a:solidFill>
            </a:ln>
          </p:spPr>
          <p:txBody>
            <a:bodyPr wrap="square" lIns="0" tIns="0" rIns="0" bIns="0" rtlCol="0"/>
            <a:lstStyle/>
            <a:p>
              <a:endParaRPr/>
            </a:p>
          </p:txBody>
        </p:sp>
        <p:sp>
          <p:nvSpPr>
            <p:cNvPr id="6" name="object 6"/>
            <p:cNvSpPr/>
            <p:nvPr/>
          </p:nvSpPr>
          <p:spPr>
            <a:xfrm>
              <a:off x="11099313" y="5961918"/>
              <a:ext cx="789940" cy="1112520"/>
            </a:xfrm>
            <a:custGeom>
              <a:avLst/>
              <a:gdLst/>
              <a:ahLst/>
              <a:cxnLst/>
              <a:rect l="l" t="t" r="r" b="b"/>
              <a:pathLst>
                <a:path w="789940" h="1112520">
                  <a:moveTo>
                    <a:pt x="789508" y="0"/>
                  </a:moveTo>
                  <a:lnTo>
                    <a:pt x="789508" y="452742"/>
                  </a:lnTo>
                  <a:lnTo>
                    <a:pt x="783583" y="496835"/>
                  </a:lnTo>
                  <a:lnTo>
                    <a:pt x="766863" y="536456"/>
                  </a:lnTo>
                  <a:lnTo>
                    <a:pt x="740929" y="570025"/>
                  </a:lnTo>
                  <a:lnTo>
                    <a:pt x="707360" y="595959"/>
                  </a:lnTo>
                  <a:lnTo>
                    <a:pt x="667739" y="612679"/>
                  </a:lnTo>
                  <a:lnTo>
                    <a:pt x="623646" y="618604"/>
                  </a:lnTo>
                  <a:lnTo>
                    <a:pt x="165861" y="618604"/>
                  </a:lnTo>
                  <a:lnTo>
                    <a:pt x="121768" y="624528"/>
                  </a:lnTo>
                  <a:lnTo>
                    <a:pt x="82147" y="641248"/>
                  </a:lnTo>
                  <a:lnTo>
                    <a:pt x="48579" y="667183"/>
                  </a:lnTo>
                  <a:lnTo>
                    <a:pt x="22644" y="700751"/>
                  </a:lnTo>
                  <a:lnTo>
                    <a:pt x="5924" y="740372"/>
                  </a:lnTo>
                  <a:lnTo>
                    <a:pt x="0" y="784466"/>
                  </a:lnTo>
                  <a:lnTo>
                    <a:pt x="0" y="1112443"/>
                  </a:lnTo>
                </a:path>
              </a:pathLst>
            </a:custGeom>
            <a:ln w="19050">
              <a:solidFill>
                <a:srgbClr val="09226C"/>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59026" y="4611179"/>
              <a:ext cx="2901944" cy="727303"/>
            </a:xfrm>
            <a:prstGeom prst="rect">
              <a:avLst/>
            </a:prstGeom>
          </p:spPr>
        </p:pic>
        <p:pic>
          <p:nvPicPr>
            <p:cNvPr id="8" name="object 8"/>
            <p:cNvPicPr/>
            <p:nvPr/>
          </p:nvPicPr>
          <p:blipFill>
            <a:blip r:embed="rId4" cstate="print"/>
            <a:stretch>
              <a:fillRect/>
            </a:stretch>
          </p:blipFill>
          <p:spPr>
            <a:xfrm>
              <a:off x="11502404" y="5578168"/>
              <a:ext cx="1024751" cy="702509"/>
            </a:xfrm>
            <a:prstGeom prst="rect">
              <a:avLst/>
            </a:prstGeom>
          </p:spPr>
        </p:pic>
        <p:pic>
          <p:nvPicPr>
            <p:cNvPr id="9" name="object 9"/>
            <p:cNvPicPr/>
            <p:nvPr/>
          </p:nvPicPr>
          <p:blipFill>
            <a:blip r:embed="rId5" cstate="print"/>
            <a:stretch>
              <a:fillRect/>
            </a:stretch>
          </p:blipFill>
          <p:spPr>
            <a:xfrm>
              <a:off x="10659021" y="6925335"/>
              <a:ext cx="1559801" cy="892606"/>
            </a:xfrm>
            <a:prstGeom prst="rect">
              <a:avLst/>
            </a:prstGeom>
          </p:spPr>
        </p:pic>
        <p:pic>
          <p:nvPicPr>
            <p:cNvPr id="10" name="object 10"/>
            <p:cNvPicPr/>
            <p:nvPr/>
          </p:nvPicPr>
          <p:blipFill>
            <a:blip r:embed="rId6" cstate="print"/>
            <a:stretch>
              <a:fillRect/>
            </a:stretch>
          </p:blipFill>
          <p:spPr>
            <a:xfrm>
              <a:off x="12400526" y="6437709"/>
              <a:ext cx="1469111" cy="950454"/>
            </a:xfrm>
            <a:prstGeom prst="rect">
              <a:avLst/>
            </a:prstGeom>
          </p:spPr>
        </p:pic>
      </p:grpSp>
      <p:sp>
        <p:nvSpPr>
          <p:cNvPr id="11" name="object 11"/>
          <p:cNvSpPr txBox="1">
            <a:spLocks noGrp="1"/>
          </p:cNvSpPr>
          <p:nvPr>
            <p:ph type="title"/>
          </p:nvPr>
        </p:nvSpPr>
        <p:spPr>
          <a:xfrm>
            <a:off x="749300" y="577104"/>
            <a:ext cx="6206490" cy="1426031"/>
          </a:xfrm>
          <a:prstGeom prst="rect">
            <a:avLst/>
          </a:prstGeom>
        </p:spPr>
        <p:txBody>
          <a:bodyPr vert="horz" wrap="square" lIns="0" tIns="40640" rIns="0" bIns="0" rtlCol="0">
            <a:spAutoFit/>
          </a:bodyPr>
          <a:lstStyle/>
          <a:p>
            <a:pPr marL="12700" marR="5080">
              <a:lnSpc>
                <a:spcPts val="5400"/>
              </a:lnSpc>
              <a:spcBef>
                <a:spcPts val="320"/>
              </a:spcBef>
              <a:tabLst>
                <a:tab pos="563245" algn="l"/>
                <a:tab pos="2320290" algn="l"/>
                <a:tab pos="2513330" algn="l"/>
                <a:tab pos="4237355" algn="l"/>
                <a:tab pos="4743450" algn="l"/>
              </a:tabLst>
            </a:pPr>
            <a:r>
              <a:rPr dirty="0">
                <a:solidFill>
                  <a:srgbClr val="09226C"/>
                </a:solidFill>
              </a:rPr>
              <a:t>Net</a:t>
            </a:r>
            <a:r>
              <a:rPr spc="-95" dirty="0">
                <a:solidFill>
                  <a:srgbClr val="09226C"/>
                </a:solidFill>
              </a:rPr>
              <a:t>w</a:t>
            </a:r>
            <a:r>
              <a:rPr dirty="0">
                <a:solidFill>
                  <a:srgbClr val="09226C"/>
                </a:solidFill>
              </a:rPr>
              <a:t>ork	</a:t>
            </a:r>
            <a:r>
              <a:rPr lang="en-US" dirty="0">
                <a:solidFill>
                  <a:srgbClr val="09226C"/>
                </a:solidFill>
              </a:rPr>
              <a:t>a</a:t>
            </a:r>
            <a:r>
              <a:rPr dirty="0">
                <a:solidFill>
                  <a:srgbClr val="09226C"/>
                </a:solidFill>
              </a:rPr>
              <a:t>sset	–	MiTM  &amp;	802.1</a:t>
            </a:r>
            <a:r>
              <a:rPr lang="en-US" dirty="0">
                <a:solidFill>
                  <a:srgbClr val="09226C"/>
                </a:solidFill>
              </a:rPr>
              <a:t>x</a:t>
            </a:r>
            <a:r>
              <a:rPr dirty="0">
                <a:solidFill>
                  <a:srgbClr val="09226C"/>
                </a:solidFill>
              </a:rPr>
              <a:t>	</a:t>
            </a:r>
            <a:r>
              <a:rPr lang="en-US" dirty="0">
                <a:solidFill>
                  <a:srgbClr val="09226C"/>
                </a:solidFill>
              </a:rPr>
              <a:t>b</a:t>
            </a:r>
            <a:r>
              <a:rPr dirty="0">
                <a:solidFill>
                  <a:srgbClr val="09226C"/>
                </a:solidFill>
              </a:rPr>
              <a:t>ypassing</a:t>
            </a:r>
          </a:p>
        </p:txBody>
      </p:sp>
      <p:grpSp>
        <p:nvGrpSpPr>
          <p:cNvPr id="12" name="object 12"/>
          <p:cNvGrpSpPr/>
          <p:nvPr/>
        </p:nvGrpSpPr>
        <p:grpSpPr>
          <a:xfrm>
            <a:off x="9930992" y="1064178"/>
            <a:ext cx="3194050" cy="2105025"/>
            <a:chOff x="9930992" y="1064178"/>
            <a:chExt cx="3194050" cy="2105025"/>
          </a:xfrm>
        </p:grpSpPr>
        <p:sp>
          <p:nvSpPr>
            <p:cNvPr id="13" name="object 13"/>
            <p:cNvSpPr/>
            <p:nvPr/>
          </p:nvSpPr>
          <p:spPr>
            <a:xfrm>
              <a:off x="11773988" y="1073703"/>
              <a:ext cx="1341120" cy="2085975"/>
            </a:xfrm>
            <a:custGeom>
              <a:avLst/>
              <a:gdLst/>
              <a:ahLst/>
              <a:cxnLst/>
              <a:rect l="l" t="t" r="r" b="b"/>
              <a:pathLst>
                <a:path w="1341119" h="2085975">
                  <a:moveTo>
                    <a:pt x="842302" y="0"/>
                  </a:moveTo>
                  <a:lnTo>
                    <a:pt x="842302" y="998677"/>
                  </a:lnTo>
                  <a:lnTo>
                    <a:pt x="165900" y="998677"/>
                  </a:lnTo>
                  <a:lnTo>
                    <a:pt x="121799" y="1004602"/>
                  </a:lnTo>
                  <a:lnTo>
                    <a:pt x="82169" y="1021326"/>
                  </a:lnTo>
                  <a:lnTo>
                    <a:pt x="48593" y="1047265"/>
                  </a:lnTo>
                  <a:lnTo>
                    <a:pt x="22651" y="1080841"/>
                  </a:lnTo>
                  <a:lnTo>
                    <a:pt x="5926" y="1120472"/>
                  </a:lnTo>
                  <a:lnTo>
                    <a:pt x="0" y="1164577"/>
                  </a:lnTo>
                  <a:lnTo>
                    <a:pt x="0" y="2085835"/>
                  </a:lnTo>
                  <a:lnTo>
                    <a:pt x="1340942" y="2085835"/>
                  </a:lnTo>
                </a:path>
              </a:pathLst>
            </a:custGeom>
            <a:ln w="19050">
              <a:solidFill>
                <a:srgbClr val="09226C"/>
              </a:solidFill>
            </a:ln>
          </p:spPr>
          <p:txBody>
            <a:bodyPr wrap="square" lIns="0" tIns="0" rIns="0" bIns="0" rtlCol="0"/>
            <a:lstStyle/>
            <a:p>
              <a:endParaRPr/>
            </a:p>
          </p:txBody>
        </p:sp>
        <p:sp>
          <p:nvSpPr>
            <p:cNvPr id="14" name="object 14"/>
            <p:cNvSpPr/>
            <p:nvPr/>
          </p:nvSpPr>
          <p:spPr>
            <a:xfrm>
              <a:off x="9940517" y="1162480"/>
              <a:ext cx="1720214" cy="1997075"/>
            </a:xfrm>
            <a:custGeom>
              <a:avLst/>
              <a:gdLst/>
              <a:ahLst/>
              <a:cxnLst/>
              <a:rect l="l" t="t" r="r" b="b"/>
              <a:pathLst>
                <a:path w="1720215" h="1997075">
                  <a:moveTo>
                    <a:pt x="0" y="1997062"/>
                  </a:moveTo>
                  <a:lnTo>
                    <a:pt x="528637" y="1997062"/>
                  </a:lnTo>
                  <a:lnTo>
                    <a:pt x="572738" y="1991135"/>
                  </a:lnTo>
                  <a:lnTo>
                    <a:pt x="612367" y="1974410"/>
                  </a:lnTo>
                  <a:lnTo>
                    <a:pt x="645944" y="1948468"/>
                  </a:lnTo>
                  <a:lnTo>
                    <a:pt x="671885" y="1914892"/>
                  </a:lnTo>
                  <a:lnTo>
                    <a:pt x="688611" y="1875262"/>
                  </a:lnTo>
                  <a:lnTo>
                    <a:pt x="694537" y="1831162"/>
                  </a:lnTo>
                  <a:lnTo>
                    <a:pt x="694537" y="678243"/>
                  </a:lnTo>
                  <a:lnTo>
                    <a:pt x="700551" y="633821"/>
                  </a:lnTo>
                  <a:lnTo>
                    <a:pt x="717509" y="593966"/>
                  </a:lnTo>
                  <a:lnTo>
                    <a:pt x="743786" y="560285"/>
                  </a:lnTo>
                  <a:lnTo>
                    <a:pt x="777759" y="534386"/>
                  </a:lnTo>
                  <a:lnTo>
                    <a:pt x="817802" y="517874"/>
                  </a:lnTo>
                  <a:lnTo>
                    <a:pt x="862291" y="512356"/>
                  </a:lnTo>
                  <a:lnTo>
                    <a:pt x="1552384" y="520026"/>
                  </a:lnTo>
                  <a:lnTo>
                    <a:pt x="1596873" y="514508"/>
                  </a:lnTo>
                  <a:lnTo>
                    <a:pt x="1636917" y="497996"/>
                  </a:lnTo>
                  <a:lnTo>
                    <a:pt x="1670889" y="472095"/>
                  </a:lnTo>
                  <a:lnTo>
                    <a:pt x="1697167" y="438412"/>
                  </a:lnTo>
                  <a:lnTo>
                    <a:pt x="1714125" y="398554"/>
                  </a:lnTo>
                  <a:lnTo>
                    <a:pt x="1720138" y="354126"/>
                  </a:lnTo>
                  <a:lnTo>
                    <a:pt x="1720138" y="0"/>
                  </a:lnTo>
                </a:path>
              </a:pathLst>
            </a:custGeom>
            <a:ln w="19050">
              <a:solidFill>
                <a:srgbClr val="09226C"/>
              </a:solidFill>
            </a:ln>
          </p:spPr>
          <p:txBody>
            <a:bodyPr wrap="square" lIns="0" tIns="0" rIns="0" bIns="0" rtlCol="0"/>
            <a:lstStyle/>
            <a:p>
              <a:endParaRPr/>
            </a:p>
          </p:txBody>
        </p:sp>
      </p:grpSp>
      <p:sp>
        <p:nvSpPr>
          <p:cNvPr id="15" name="object 15"/>
          <p:cNvSpPr txBox="1"/>
          <p:nvPr/>
        </p:nvSpPr>
        <p:spPr>
          <a:xfrm>
            <a:off x="13417692" y="3240317"/>
            <a:ext cx="487680" cy="180975"/>
          </a:xfrm>
          <a:prstGeom prst="rect">
            <a:avLst/>
          </a:prstGeom>
        </p:spPr>
        <p:txBody>
          <a:bodyPr vert="horz" wrap="square" lIns="0" tIns="15240" rIns="0" bIns="0" rtlCol="0">
            <a:spAutoFit/>
          </a:bodyPr>
          <a:lstStyle/>
          <a:p>
            <a:pPr marL="12700">
              <a:lnSpc>
                <a:spcPct val="100000"/>
              </a:lnSpc>
              <a:spcBef>
                <a:spcPts val="120"/>
              </a:spcBef>
            </a:pPr>
            <a:r>
              <a:rPr sz="1000" spc="5" dirty="0">
                <a:solidFill>
                  <a:srgbClr val="FFFFFF"/>
                </a:solidFill>
                <a:latin typeface="Montserrat"/>
                <a:cs typeface="Montserrat"/>
              </a:rPr>
              <a:t>L</a:t>
            </a:r>
            <a:r>
              <a:rPr sz="1000" spc="10" dirty="0">
                <a:solidFill>
                  <a:srgbClr val="FFFFFF"/>
                </a:solidFill>
                <a:latin typeface="Montserrat"/>
                <a:cs typeface="Montserrat"/>
              </a:rPr>
              <a:t>apt</a:t>
            </a:r>
            <a:r>
              <a:rPr sz="1000" spc="5" dirty="0">
                <a:solidFill>
                  <a:srgbClr val="FFFFFF"/>
                </a:solidFill>
                <a:latin typeface="Montserrat"/>
                <a:cs typeface="Montserrat"/>
              </a:rPr>
              <a:t>o</a:t>
            </a:r>
            <a:r>
              <a:rPr sz="1000" spc="10" dirty="0">
                <a:solidFill>
                  <a:srgbClr val="FFFFFF"/>
                </a:solidFill>
                <a:latin typeface="Montserrat"/>
                <a:cs typeface="Montserrat"/>
              </a:rPr>
              <a:t>p</a:t>
            </a:r>
            <a:endParaRPr sz="1000">
              <a:latin typeface="Montserrat"/>
              <a:cs typeface="Montserrat"/>
            </a:endParaRPr>
          </a:p>
        </p:txBody>
      </p:sp>
      <p:grpSp>
        <p:nvGrpSpPr>
          <p:cNvPr id="16" name="object 16"/>
          <p:cNvGrpSpPr/>
          <p:nvPr/>
        </p:nvGrpSpPr>
        <p:grpSpPr>
          <a:xfrm>
            <a:off x="9045884" y="757339"/>
            <a:ext cx="5213345" cy="2876549"/>
            <a:chOff x="9045884" y="757339"/>
            <a:chExt cx="5213345" cy="2876549"/>
          </a:xfrm>
        </p:grpSpPr>
        <p:pic>
          <p:nvPicPr>
            <p:cNvPr id="17" name="object 17"/>
            <p:cNvPicPr/>
            <p:nvPr/>
          </p:nvPicPr>
          <p:blipFill>
            <a:blip r:embed="rId3" cstate="print"/>
            <a:stretch>
              <a:fillRect/>
            </a:stretch>
          </p:blipFill>
          <p:spPr>
            <a:xfrm>
              <a:off x="11093986" y="757339"/>
              <a:ext cx="2590485" cy="704951"/>
            </a:xfrm>
            <a:prstGeom prst="rect">
              <a:avLst/>
            </a:prstGeom>
          </p:spPr>
        </p:pic>
        <p:pic>
          <p:nvPicPr>
            <p:cNvPr id="18" name="object 18"/>
            <p:cNvPicPr/>
            <p:nvPr/>
          </p:nvPicPr>
          <p:blipFill>
            <a:blip r:embed="rId5" cstate="print"/>
            <a:stretch>
              <a:fillRect/>
            </a:stretch>
          </p:blipFill>
          <p:spPr>
            <a:xfrm>
              <a:off x="12534938" y="2548102"/>
              <a:ext cx="1724291" cy="1085786"/>
            </a:xfrm>
            <a:prstGeom prst="rect">
              <a:avLst/>
            </a:prstGeom>
          </p:spPr>
        </p:pic>
        <p:pic>
          <p:nvPicPr>
            <p:cNvPr id="19" name="object 19"/>
            <p:cNvPicPr/>
            <p:nvPr/>
          </p:nvPicPr>
          <p:blipFill>
            <a:blip r:embed="rId7" cstate="print"/>
            <a:stretch>
              <a:fillRect/>
            </a:stretch>
          </p:blipFill>
          <p:spPr>
            <a:xfrm>
              <a:off x="12211138" y="1818819"/>
              <a:ext cx="704278" cy="429456"/>
            </a:xfrm>
            <a:prstGeom prst="rect">
              <a:avLst/>
            </a:prstGeom>
          </p:spPr>
        </p:pic>
        <p:pic>
          <p:nvPicPr>
            <p:cNvPr id="20" name="object 20"/>
            <p:cNvPicPr/>
            <p:nvPr/>
          </p:nvPicPr>
          <p:blipFill>
            <a:blip r:embed="rId8" cstate="print"/>
            <a:stretch>
              <a:fillRect/>
            </a:stretch>
          </p:blipFill>
          <p:spPr>
            <a:xfrm>
              <a:off x="10834928" y="2548089"/>
              <a:ext cx="1279055" cy="972350"/>
            </a:xfrm>
            <a:prstGeom prst="rect">
              <a:avLst/>
            </a:prstGeom>
          </p:spPr>
        </p:pic>
        <p:pic>
          <p:nvPicPr>
            <p:cNvPr id="21" name="object 21"/>
            <p:cNvPicPr/>
            <p:nvPr/>
          </p:nvPicPr>
          <p:blipFill>
            <a:blip r:embed="rId9" cstate="print"/>
            <a:stretch>
              <a:fillRect/>
            </a:stretch>
          </p:blipFill>
          <p:spPr>
            <a:xfrm>
              <a:off x="9045884" y="2507576"/>
              <a:ext cx="1084753" cy="1085786"/>
            </a:xfrm>
            <a:prstGeom prst="rect">
              <a:avLst/>
            </a:prstGeom>
          </p:spPr>
        </p:pic>
        <p:pic>
          <p:nvPicPr>
            <p:cNvPr id="22" name="object 22"/>
            <p:cNvPicPr/>
            <p:nvPr/>
          </p:nvPicPr>
          <p:blipFill>
            <a:blip r:embed="rId10" cstate="print"/>
            <a:stretch>
              <a:fillRect/>
            </a:stretch>
          </p:blipFill>
          <p:spPr>
            <a:xfrm>
              <a:off x="10381603" y="1859332"/>
              <a:ext cx="704278" cy="486177"/>
            </a:xfrm>
            <a:prstGeom prst="rect">
              <a:avLst/>
            </a:prstGeom>
          </p:spPr>
        </p:pic>
      </p:grpSp>
      <p:sp>
        <p:nvSpPr>
          <p:cNvPr id="31" name="object 31"/>
          <p:cNvSpPr txBox="1"/>
          <p:nvPr/>
        </p:nvSpPr>
        <p:spPr>
          <a:xfrm>
            <a:off x="13074712" y="1892421"/>
            <a:ext cx="1617980" cy="238760"/>
          </a:xfrm>
          <a:prstGeom prst="rect">
            <a:avLst/>
          </a:prstGeom>
        </p:spPr>
        <p:txBody>
          <a:bodyPr vert="horz" wrap="square" lIns="0" tIns="12700" rIns="0" bIns="0" rtlCol="0">
            <a:spAutoFit/>
          </a:bodyPr>
          <a:lstStyle/>
          <a:p>
            <a:pPr marL="12700">
              <a:lnSpc>
                <a:spcPct val="100000"/>
              </a:lnSpc>
              <a:spcBef>
                <a:spcPts val="100"/>
              </a:spcBef>
            </a:pPr>
            <a:r>
              <a:rPr sz="1400" spc="-15" dirty="0">
                <a:solidFill>
                  <a:srgbClr val="09226C"/>
                </a:solidFill>
                <a:latin typeface="Metropolis"/>
                <a:cs typeface="Metropolis"/>
              </a:rPr>
              <a:t>MiTM</a:t>
            </a:r>
            <a:r>
              <a:rPr sz="1400" spc="-65" dirty="0">
                <a:solidFill>
                  <a:srgbClr val="09226C"/>
                </a:solidFill>
                <a:latin typeface="Metropolis"/>
                <a:cs typeface="Metropolis"/>
              </a:rPr>
              <a:t> </a:t>
            </a:r>
            <a:r>
              <a:rPr sz="1400" spc="-20" dirty="0">
                <a:solidFill>
                  <a:srgbClr val="09226C"/>
                </a:solidFill>
                <a:latin typeface="Metropolis"/>
                <a:cs typeface="Metropolis"/>
              </a:rPr>
              <a:t>rogue</a:t>
            </a:r>
            <a:r>
              <a:rPr sz="1400" spc="-60" dirty="0">
                <a:solidFill>
                  <a:srgbClr val="09226C"/>
                </a:solidFill>
                <a:latin typeface="Metropolis"/>
                <a:cs typeface="Metropolis"/>
              </a:rPr>
              <a:t> </a:t>
            </a:r>
            <a:r>
              <a:rPr sz="1400" spc="-15" dirty="0">
                <a:solidFill>
                  <a:srgbClr val="09226C"/>
                </a:solidFill>
                <a:latin typeface="Metropolis"/>
                <a:cs typeface="Metropolis"/>
              </a:rPr>
              <a:t>device</a:t>
            </a:r>
            <a:endParaRPr sz="1400">
              <a:latin typeface="Metropolis"/>
              <a:cs typeface="Metropolis"/>
            </a:endParaRPr>
          </a:p>
        </p:txBody>
      </p:sp>
      <p:sp>
        <p:nvSpPr>
          <p:cNvPr id="32" name="object 32"/>
          <p:cNvSpPr txBox="1"/>
          <p:nvPr/>
        </p:nvSpPr>
        <p:spPr>
          <a:xfrm>
            <a:off x="812800" y="2133600"/>
            <a:ext cx="6702989" cy="5102935"/>
          </a:xfrm>
          <a:prstGeom prst="rect">
            <a:avLst/>
          </a:prstGeom>
        </p:spPr>
        <p:txBody>
          <a:bodyPr vert="horz" wrap="square" lIns="0" tIns="12700" rIns="0" bIns="0" rtlCol="0">
            <a:spAutoFit/>
          </a:bodyPr>
          <a:lstStyle/>
          <a:p>
            <a:pPr marL="355600" marR="146050" indent="-342900">
              <a:lnSpc>
                <a:spcPct val="150000"/>
              </a:lnSpc>
              <a:spcBef>
                <a:spcPts val="100"/>
              </a:spcBef>
              <a:buBlip>
                <a:blip r:embed="rId11">
                  <a:extLst>
                    <a:ext uri="{96DAC541-7B7A-43D3-8B79-37D633B846F1}">
                      <asvg:svgBlip xmlns:asvg="http://schemas.microsoft.com/office/drawing/2016/SVG/main" r:embed="rId12"/>
                    </a:ext>
                  </a:extLst>
                </a:blip>
              </a:buBlip>
            </a:pPr>
            <a:r>
              <a:rPr sz="2000" spc="-20" dirty="0">
                <a:solidFill>
                  <a:srgbClr val="09226C"/>
                </a:solidFill>
                <a:latin typeface="Metropolis"/>
                <a:cs typeface="Metropolis"/>
              </a:rPr>
              <a:t>Unmanaged</a:t>
            </a:r>
            <a:r>
              <a:rPr sz="2000" spc="-45" dirty="0">
                <a:solidFill>
                  <a:srgbClr val="09226C"/>
                </a:solidFill>
                <a:latin typeface="Metropolis"/>
                <a:cs typeface="Metropolis"/>
              </a:rPr>
              <a:t> </a:t>
            </a:r>
            <a:r>
              <a:rPr sz="2000" spc="-20" dirty="0">
                <a:solidFill>
                  <a:srgbClr val="09226C"/>
                </a:solidFill>
                <a:latin typeface="Metropolis"/>
                <a:cs typeface="Metropolis"/>
              </a:rPr>
              <a:t>switch</a:t>
            </a:r>
            <a:r>
              <a:rPr sz="2000" spc="-45" dirty="0">
                <a:solidFill>
                  <a:srgbClr val="09226C"/>
                </a:solidFill>
                <a:latin typeface="Metropolis"/>
                <a:cs typeface="Metropolis"/>
              </a:rPr>
              <a:t> </a:t>
            </a:r>
            <a:r>
              <a:rPr sz="2000" dirty="0">
                <a:solidFill>
                  <a:srgbClr val="09226C"/>
                </a:solidFill>
                <a:latin typeface="Metropolis"/>
                <a:cs typeface="Metropolis"/>
              </a:rPr>
              <a:t>&amp;</a:t>
            </a:r>
            <a:r>
              <a:rPr sz="2000" spc="-45" dirty="0">
                <a:solidFill>
                  <a:srgbClr val="09226C"/>
                </a:solidFill>
                <a:latin typeface="Metropolis"/>
                <a:cs typeface="Metropolis"/>
              </a:rPr>
              <a:t> </a:t>
            </a:r>
            <a:r>
              <a:rPr sz="2000" spc="-25" dirty="0">
                <a:solidFill>
                  <a:srgbClr val="09226C"/>
                </a:solidFill>
                <a:latin typeface="Metropolis"/>
                <a:cs typeface="Metropolis"/>
              </a:rPr>
              <a:t>uncontrolled</a:t>
            </a:r>
            <a:r>
              <a:rPr sz="2000" spc="-45" dirty="0">
                <a:solidFill>
                  <a:srgbClr val="09226C"/>
                </a:solidFill>
                <a:latin typeface="Metropolis"/>
                <a:cs typeface="Metropolis"/>
              </a:rPr>
              <a:t> </a:t>
            </a:r>
            <a:r>
              <a:rPr sz="2000" spc="-20" dirty="0">
                <a:solidFill>
                  <a:srgbClr val="09226C"/>
                </a:solidFill>
                <a:latin typeface="Metropolis"/>
                <a:cs typeface="Metropolis"/>
              </a:rPr>
              <a:t>(MiTM)</a:t>
            </a:r>
            <a:r>
              <a:rPr sz="2000" spc="-40" dirty="0">
                <a:solidFill>
                  <a:srgbClr val="09226C"/>
                </a:solidFill>
                <a:latin typeface="Metropolis"/>
                <a:cs typeface="Metropolis"/>
              </a:rPr>
              <a:t> </a:t>
            </a:r>
            <a:r>
              <a:rPr sz="2000" spc="-20" dirty="0">
                <a:solidFill>
                  <a:srgbClr val="09226C"/>
                </a:solidFill>
                <a:latin typeface="Metropolis"/>
                <a:cs typeface="Metropolis"/>
              </a:rPr>
              <a:t>hardware </a:t>
            </a:r>
            <a:r>
              <a:rPr sz="2000" spc="-565" dirty="0">
                <a:solidFill>
                  <a:srgbClr val="09226C"/>
                </a:solidFill>
                <a:latin typeface="Metropolis"/>
                <a:cs typeface="Metropolis"/>
              </a:rPr>
              <a:t> </a:t>
            </a:r>
            <a:r>
              <a:rPr sz="2000" spc="-15" dirty="0">
                <a:solidFill>
                  <a:srgbClr val="09226C"/>
                </a:solidFill>
                <a:latin typeface="Metropolis"/>
                <a:cs typeface="Metropolis"/>
              </a:rPr>
              <a:t>are</a:t>
            </a:r>
            <a:r>
              <a:rPr sz="2000" spc="-45" dirty="0">
                <a:solidFill>
                  <a:srgbClr val="09226C"/>
                </a:solidFill>
                <a:latin typeface="Metropolis"/>
                <a:cs typeface="Metropolis"/>
              </a:rPr>
              <a:t> </a:t>
            </a:r>
            <a:r>
              <a:rPr sz="2000" spc="-25" dirty="0">
                <a:solidFill>
                  <a:srgbClr val="09226C"/>
                </a:solidFill>
                <a:latin typeface="Metropolis"/>
                <a:cs typeface="Metropolis"/>
              </a:rPr>
              <a:t>completely</a:t>
            </a:r>
            <a:r>
              <a:rPr sz="2000" spc="-40" dirty="0">
                <a:solidFill>
                  <a:srgbClr val="09226C"/>
                </a:solidFill>
                <a:latin typeface="Metropolis"/>
                <a:cs typeface="Metropolis"/>
              </a:rPr>
              <a:t> </a:t>
            </a:r>
            <a:r>
              <a:rPr sz="2000" spc="-20" dirty="0">
                <a:solidFill>
                  <a:srgbClr val="09226C"/>
                </a:solidFill>
                <a:latin typeface="Metropolis"/>
                <a:cs typeface="Metropolis"/>
              </a:rPr>
              <a:t>invisible</a:t>
            </a:r>
            <a:r>
              <a:rPr sz="2000" spc="-40" dirty="0">
                <a:solidFill>
                  <a:srgbClr val="09226C"/>
                </a:solidFill>
                <a:latin typeface="Metropolis"/>
                <a:cs typeface="Metropolis"/>
              </a:rPr>
              <a:t> </a:t>
            </a:r>
            <a:r>
              <a:rPr sz="2000" spc="-10" dirty="0">
                <a:solidFill>
                  <a:srgbClr val="09226C"/>
                </a:solidFill>
                <a:latin typeface="Metropolis"/>
                <a:cs typeface="Metropolis"/>
              </a:rPr>
              <a:t>to</a:t>
            </a:r>
            <a:r>
              <a:rPr sz="2000" spc="-40" dirty="0">
                <a:solidFill>
                  <a:srgbClr val="09226C"/>
                </a:solidFill>
                <a:latin typeface="Metropolis"/>
                <a:cs typeface="Metropolis"/>
              </a:rPr>
              <a:t> </a:t>
            </a:r>
            <a:r>
              <a:rPr sz="2000" b="1" spc="-15" dirty="0">
                <a:solidFill>
                  <a:srgbClr val="09226C"/>
                </a:solidFill>
                <a:latin typeface="Metropolis Semi Bold"/>
                <a:cs typeface="Metropolis Semi Bold"/>
              </a:rPr>
              <a:t>NAC</a:t>
            </a:r>
            <a:r>
              <a:rPr sz="2000" b="1" spc="-40" dirty="0">
                <a:solidFill>
                  <a:srgbClr val="09226C"/>
                </a:solidFill>
                <a:latin typeface="Metropolis Semi Bold"/>
                <a:cs typeface="Metropolis Semi Bold"/>
              </a:rPr>
              <a:t> </a:t>
            </a:r>
            <a:r>
              <a:rPr sz="2000" spc="-15" dirty="0">
                <a:solidFill>
                  <a:srgbClr val="09226C"/>
                </a:solidFill>
                <a:latin typeface="Metropolis"/>
                <a:cs typeface="Metropolis"/>
              </a:rPr>
              <a:t>and</a:t>
            </a:r>
            <a:r>
              <a:rPr sz="2000" spc="-45" dirty="0">
                <a:solidFill>
                  <a:srgbClr val="09226C"/>
                </a:solidFill>
                <a:latin typeface="Metropolis"/>
                <a:cs typeface="Metropolis"/>
              </a:rPr>
              <a:t> </a:t>
            </a:r>
            <a:r>
              <a:rPr sz="2000" b="1" spc="-20" dirty="0">
                <a:solidFill>
                  <a:srgbClr val="09226C"/>
                </a:solidFill>
                <a:latin typeface="Metropolis Semi Bold"/>
                <a:cs typeface="Metropolis Semi Bold"/>
              </a:rPr>
              <a:t>IDS/IPS</a:t>
            </a:r>
            <a:endParaRPr lang="en-US" sz="2000" b="1" spc="-20" dirty="0">
              <a:solidFill>
                <a:srgbClr val="09226C"/>
              </a:solidFill>
              <a:latin typeface="Metropolis Semi Bold"/>
              <a:cs typeface="Metropolis Semi Bold"/>
            </a:endParaRPr>
          </a:p>
          <a:p>
            <a:pPr marL="355600" marR="146050" indent="-342900">
              <a:lnSpc>
                <a:spcPct val="150000"/>
              </a:lnSpc>
              <a:spcBef>
                <a:spcPts val="100"/>
              </a:spcBef>
              <a:buBlip>
                <a:blip r:embed="rId11">
                  <a:extLst>
                    <a:ext uri="{96DAC541-7B7A-43D3-8B79-37D633B846F1}">
                      <asvg:svgBlip xmlns:asvg="http://schemas.microsoft.com/office/drawing/2016/SVG/main" r:embed="rId12"/>
                    </a:ext>
                  </a:extLst>
                </a:blip>
              </a:buBlip>
            </a:pPr>
            <a:r>
              <a:rPr sz="2000" spc="-15" dirty="0">
                <a:solidFill>
                  <a:srgbClr val="09226C"/>
                </a:solidFill>
                <a:latin typeface="Metropolis"/>
                <a:cs typeface="Metropolis"/>
              </a:rPr>
              <a:t>Any</a:t>
            </a:r>
            <a:r>
              <a:rPr sz="2000" spc="-45" dirty="0">
                <a:solidFill>
                  <a:srgbClr val="09226C"/>
                </a:solidFill>
                <a:latin typeface="Metropolis"/>
                <a:cs typeface="Metropolis"/>
              </a:rPr>
              <a:t> </a:t>
            </a:r>
            <a:r>
              <a:rPr sz="2000" spc="-20" dirty="0">
                <a:solidFill>
                  <a:srgbClr val="09226C"/>
                </a:solidFill>
                <a:latin typeface="Metropolis"/>
                <a:cs typeface="Metropolis"/>
              </a:rPr>
              <a:t>device</a:t>
            </a:r>
            <a:r>
              <a:rPr sz="2000" spc="-45" dirty="0">
                <a:solidFill>
                  <a:srgbClr val="09226C"/>
                </a:solidFill>
                <a:latin typeface="Metropolis"/>
                <a:cs typeface="Metropolis"/>
              </a:rPr>
              <a:t> </a:t>
            </a:r>
            <a:r>
              <a:rPr sz="2000" spc="-15" dirty="0">
                <a:solidFill>
                  <a:srgbClr val="09226C"/>
                </a:solidFill>
                <a:latin typeface="Metropolis"/>
                <a:cs typeface="Metropolis"/>
              </a:rPr>
              <a:t>that</a:t>
            </a:r>
            <a:r>
              <a:rPr sz="2000" spc="-45" dirty="0">
                <a:solidFill>
                  <a:srgbClr val="09226C"/>
                </a:solidFill>
                <a:latin typeface="Metropolis"/>
                <a:cs typeface="Metropolis"/>
              </a:rPr>
              <a:t> </a:t>
            </a:r>
            <a:r>
              <a:rPr sz="2000" spc="-10" dirty="0">
                <a:solidFill>
                  <a:srgbClr val="09226C"/>
                </a:solidFill>
                <a:latin typeface="Metropolis"/>
                <a:cs typeface="Metropolis"/>
              </a:rPr>
              <a:t>is</a:t>
            </a:r>
            <a:r>
              <a:rPr sz="2000" spc="-45" dirty="0">
                <a:solidFill>
                  <a:srgbClr val="09226C"/>
                </a:solidFill>
                <a:latin typeface="Metropolis"/>
                <a:cs typeface="Metropolis"/>
              </a:rPr>
              <a:t> </a:t>
            </a:r>
            <a:r>
              <a:rPr sz="2000" spc="-25" dirty="0">
                <a:solidFill>
                  <a:srgbClr val="09226C"/>
                </a:solidFill>
                <a:latin typeface="Metropolis"/>
                <a:cs typeface="Metropolis"/>
              </a:rPr>
              <a:t>connected</a:t>
            </a:r>
            <a:r>
              <a:rPr sz="2000" spc="-45" dirty="0">
                <a:solidFill>
                  <a:srgbClr val="09226C"/>
                </a:solidFill>
                <a:latin typeface="Metropolis"/>
                <a:cs typeface="Metropolis"/>
              </a:rPr>
              <a:t> </a:t>
            </a:r>
            <a:r>
              <a:rPr lang="en-US" sz="2000" spc="-10" dirty="0">
                <a:solidFill>
                  <a:srgbClr val="09226C"/>
                </a:solidFill>
                <a:latin typeface="Metropolis"/>
                <a:cs typeface="Metropolis"/>
              </a:rPr>
              <a:t>poses</a:t>
            </a:r>
            <a:r>
              <a:rPr sz="2000" spc="-45" dirty="0">
                <a:solidFill>
                  <a:srgbClr val="09226C"/>
                </a:solidFill>
                <a:latin typeface="Metropolis"/>
                <a:cs typeface="Metropolis"/>
              </a:rPr>
              <a:t> </a:t>
            </a:r>
            <a:r>
              <a:rPr sz="2000" dirty="0">
                <a:solidFill>
                  <a:srgbClr val="09226C"/>
                </a:solidFill>
                <a:latin typeface="Metropolis"/>
                <a:cs typeface="Metropolis"/>
              </a:rPr>
              <a:t>a</a:t>
            </a:r>
            <a:r>
              <a:rPr sz="2000" spc="-40" dirty="0">
                <a:solidFill>
                  <a:srgbClr val="09226C"/>
                </a:solidFill>
                <a:latin typeface="Metropolis"/>
                <a:cs typeface="Metropolis"/>
              </a:rPr>
              <a:t> </a:t>
            </a:r>
            <a:r>
              <a:rPr sz="2000" spc="-20" dirty="0">
                <a:solidFill>
                  <a:srgbClr val="09226C"/>
                </a:solidFill>
                <a:latin typeface="Metropolis"/>
                <a:cs typeface="Metropolis"/>
              </a:rPr>
              <a:t>risk-</a:t>
            </a:r>
            <a:endParaRPr lang="en-US" sz="2000" spc="-20" dirty="0">
              <a:solidFill>
                <a:srgbClr val="09226C"/>
              </a:solidFill>
              <a:latin typeface="Metropolis"/>
              <a:cs typeface="Metropolis"/>
            </a:endParaRPr>
          </a:p>
          <a:p>
            <a:pPr marL="812800" marR="146050" lvl="1" indent="-342900">
              <a:lnSpc>
                <a:spcPct val="150000"/>
              </a:lnSpc>
              <a:spcBef>
                <a:spcPts val="100"/>
              </a:spcBef>
              <a:buClr>
                <a:srgbClr val="00B050"/>
              </a:buClr>
              <a:buSzPct val="150000"/>
              <a:buFont typeface="Arial" panose="020B0604020202020204" pitchFamily="34" charset="0"/>
              <a:buChar char="•"/>
            </a:pPr>
            <a:r>
              <a:rPr lang="en-US" sz="2000" b="1" spc="-20" dirty="0">
                <a:solidFill>
                  <a:srgbClr val="09226C"/>
                </a:solidFill>
                <a:latin typeface="Metropolis Semi Bold"/>
                <a:cs typeface="Metropolis Semi Bold"/>
              </a:rPr>
              <a:t>S</a:t>
            </a:r>
            <a:r>
              <a:rPr sz="2000" b="1" spc="-20" dirty="0">
                <a:solidFill>
                  <a:srgbClr val="09226C"/>
                </a:solidFill>
                <a:latin typeface="Metropolis Semi Bold"/>
                <a:cs typeface="Metropolis Semi Bold"/>
              </a:rPr>
              <a:t>poof</a:t>
            </a:r>
            <a:r>
              <a:rPr sz="2000" b="1" spc="-40" dirty="0">
                <a:solidFill>
                  <a:srgbClr val="09226C"/>
                </a:solidFill>
                <a:latin typeface="Metropolis Semi Bold"/>
                <a:cs typeface="Metropolis Semi Bold"/>
              </a:rPr>
              <a:t> </a:t>
            </a:r>
            <a:r>
              <a:rPr sz="2000" b="1" spc="-10" dirty="0">
                <a:solidFill>
                  <a:srgbClr val="09226C"/>
                </a:solidFill>
                <a:latin typeface="Metropolis Semi Bold"/>
                <a:cs typeface="Metropolis Semi Bold"/>
              </a:rPr>
              <a:t>to</a:t>
            </a:r>
            <a:r>
              <a:rPr sz="2000" b="1" spc="-40" dirty="0">
                <a:solidFill>
                  <a:srgbClr val="09226C"/>
                </a:solidFill>
                <a:latin typeface="Metropolis Semi Bold"/>
                <a:cs typeface="Metropolis Semi Bold"/>
              </a:rPr>
              <a:t> </a:t>
            </a:r>
            <a:r>
              <a:rPr sz="2000" b="1" spc="-10" dirty="0">
                <a:solidFill>
                  <a:srgbClr val="09226C"/>
                </a:solidFill>
                <a:latin typeface="Metropolis Semi Bold"/>
                <a:cs typeface="Metropolis Semi Bold"/>
              </a:rPr>
              <a:t>be</a:t>
            </a:r>
            <a:r>
              <a:rPr sz="2000" b="1" spc="-45" dirty="0">
                <a:solidFill>
                  <a:srgbClr val="09226C"/>
                </a:solidFill>
                <a:latin typeface="Metropolis Semi Bold"/>
                <a:cs typeface="Metropolis Semi Bold"/>
              </a:rPr>
              <a:t> </a:t>
            </a:r>
            <a:r>
              <a:rPr sz="2000" b="1" dirty="0">
                <a:solidFill>
                  <a:srgbClr val="09226C"/>
                </a:solidFill>
                <a:latin typeface="Metropolis Semi Bold"/>
                <a:cs typeface="Metropolis Semi Bold"/>
              </a:rPr>
              <a:t>a</a:t>
            </a:r>
            <a:r>
              <a:rPr sz="2000" b="1" spc="-40"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legitimate</a:t>
            </a:r>
            <a:r>
              <a:rPr sz="2000" b="1" spc="-40"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device</a:t>
            </a:r>
            <a:r>
              <a:rPr lang="en-US" sz="2000" b="1" spc="-20" dirty="0">
                <a:solidFill>
                  <a:srgbClr val="09226C"/>
                </a:solidFill>
                <a:latin typeface="Metropolis Semi Bold"/>
                <a:cs typeface="Metropolis Semi Bold"/>
              </a:rPr>
              <a:t> </a:t>
            </a:r>
            <a:r>
              <a:rPr sz="2000" spc="-15" dirty="0">
                <a:solidFill>
                  <a:srgbClr val="09226C"/>
                </a:solidFill>
                <a:latin typeface="Metropolis"/>
                <a:cs typeface="Metropolis"/>
              </a:rPr>
              <a:t>and</a:t>
            </a:r>
            <a:r>
              <a:rPr sz="2000" spc="-50" dirty="0">
                <a:solidFill>
                  <a:srgbClr val="09226C"/>
                </a:solidFill>
                <a:latin typeface="Metropolis"/>
                <a:cs typeface="Metropolis"/>
              </a:rPr>
              <a:t> </a:t>
            </a:r>
            <a:r>
              <a:rPr sz="2000" spc="-15" dirty="0">
                <a:solidFill>
                  <a:srgbClr val="09226C"/>
                </a:solidFill>
                <a:latin typeface="Metropolis"/>
                <a:cs typeface="Metropolis"/>
              </a:rPr>
              <a:t>send</a:t>
            </a:r>
            <a:r>
              <a:rPr sz="2000" spc="-45" dirty="0">
                <a:solidFill>
                  <a:srgbClr val="09226C"/>
                </a:solidFill>
                <a:latin typeface="Metropolis"/>
                <a:cs typeface="Metropolis"/>
              </a:rPr>
              <a:t> </a:t>
            </a:r>
            <a:r>
              <a:rPr sz="2000" spc="-20" dirty="0">
                <a:solidFill>
                  <a:srgbClr val="09226C"/>
                </a:solidFill>
                <a:latin typeface="Metropolis"/>
                <a:cs typeface="Metropolis"/>
              </a:rPr>
              <a:t>traffic</a:t>
            </a:r>
            <a:r>
              <a:rPr sz="2000" spc="-45" dirty="0">
                <a:solidFill>
                  <a:srgbClr val="09226C"/>
                </a:solidFill>
                <a:latin typeface="Metropolis"/>
                <a:cs typeface="Metropolis"/>
              </a:rPr>
              <a:t> </a:t>
            </a:r>
            <a:r>
              <a:rPr sz="2000" spc="-15" dirty="0">
                <a:solidFill>
                  <a:srgbClr val="09226C"/>
                </a:solidFill>
                <a:latin typeface="Metropolis"/>
                <a:cs typeface="Metropolis"/>
              </a:rPr>
              <a:t>into</a:t>
            </a:r>
            <a:r>
              <a:rPr sz="2000" spc="-50" dirty="0">
                <a:solidFill>
                  <a:srgbClr val="09226C"/>
                </a:solidFill>
                <a:latin typeface="Metropolis"/>
                <a:cs typeface="Metropolis"/>
              </a:rPr>
              <a:t> </a:t>
            </a:r>
            <a:r>
              <a:rPr sz="2000" spc="-15" dirty="0">
                <a:solidFill>
                  <a:srgbClr val="09226C"/>
                </a:solidFill>
                <a:latin typeface="Metropolis"/>
                <a:cs typeface="Metropolis"/>
              </a:rPr>
              <a:t>the</a:t>
            </a:r>
            <a:r>
              <a:rPr sz="2000" spc="-45" dirty="0">
                <a:solidFill>
                  <a:srgbClr val="09226C"/>
                </a:solidFill>
                <a:latin typeface="Metropolis"/>
                <a:cs typeface="Metropolis"/>
              </a:rPr>
              <a:t> </a:t>
            </a:r>
            <a:r>
              <a:rPr sz="2000" spc="-30" dirty="0">
                <a:solidFill>
                  <a:srgbClr val="09226C"/>
                </a:solidFill>
                <a:latin typeface="Metropolis"/>
                <a:cs typeface="Metropolis"/>
              </a:rPr>
              <a:t>network</a:t>
            </a:r>
            <a:endParaRPr lang="en-US" sz="2000" dirty="0">
              <a:latin typeface="Metropolis"/>
              <a:cs typeface="Metropolis"/>
            </a:endParaRPr>
          </a:p>
          <a:p>
            <a:pPr marL="812800" marR="146050" lvl="1" indent="-342900">
              <a:lnSpc>
                <a:spcPct val="150000"/>
              </a:lnSpc>
              <a:spcBef>
                <a:spcPts val="100"/>
              </a:spcBef>
              <a:buClr>
                <a:srgbClr val="00B050"/>
              </a:buClr>
              <a:buSzPct val="150000"/>
              <a:buFont typeface="Arial" panose="020B0604020202020204" pitchFamily="34" charset="0"/>
              <a:buChar char="•"/>
            </a:pPr>
            <a:r>
              <a:rPr lang="en-US" sz="2000" spc="-20" dirty="0">
                <a:solidFill>
                  <a:srgbClr val="09226C"/>
                </a:solidFill>
                <a:latin typeface="Metropolis"/>
                <a:cs typeface="Metropolis"/>
              </a:rPr>
              <a:t>I</a:t>
            </a:r>
            <a:r>
              <a:rPr sz="2000" b="1" spc="-20" dirty="0">
                <a:solidFill>
                  <a:srgbClr val="09226C"/>
                </a:solidFill>
                <a:latin typeface="Metropolis Semi Bold"/>
                <a:cs typeface="Metropolis Semi Bold"/>
              </a:rPr>
              <a:t>ntercept/manipulate</a:t>
            </a:r>
            <a:r>
              <a:rPr sz="2000" b="1" spc="-35" dirty="0">
                <a:solidFill>
                  <a:srgbClr val="09226C"/>
                </a:solidFill>
                <a:latin typeface="Metropolis Semi Bold"/>
                <a:cs typeface="Metropolis Semi Bold"/>
              </a:rPr>
              <a:t> </a:t>
            </a:r>
            <a:r>
              <a:rPr sz="2000" spc="-20" dirty="0">
                <a:solidFill>
                  <a:srgbClr val="09226C"/>
                </a:solidFill>
                <a:latin typeface="Metropolis"/>
                <a:cs typeface="Metropolis"/>
              </a:rPr>
              <a:t>traffic </a:t>
            </a:r>
            <a:r>
              <a:rPr sz="2000" spc="-565" dirty="0">
                <a:solidFill>
                  <a:srgbClr val="09226C"/>
                </a:solidFill>
                <a:latin typeface="Metropolis"/>
                <a:cs typeface="Metropolis"/>
              </a:rPr>
              <a:t> </a:t>
            </a:r>
            <a:r>
              <a:rPr sz="2000" spc="-25" dirty="0">
                <a:solidFill>
                  <a:srgbClr val="09226C"/>
                </a:solidFill>
                <a:latin typeface="Metropolis"/>
                <a:cs typeface="Metropolis"/>
              </a:rPr>
              <a:t>between</a:t>
            </a:r>
            <a:r>
              <a:rPr sz="2000" spc="-45" dirty="0">
                <a:solidFill>
                  <a:srgbClr val="09226C"/>
                </a:solidFill>
                <a:latin typeface="Metropolis"/>
                <a:cs typeface="Metropolis"/>
              </a:rPr>
              <a:t> </a:t>
            </a:r>
            <a:r>
              <a:rPr lang="en-US" sz="2000" spc="-15" dirty="0">
                <a:solidFill>
                  <a:srgbClr val="09226C"/>
                </a:solidFill>
                <a:latin typeface="Metropolis"/>
                <a:cs typeface="Metropolis"/>
              </a:rPr>
              <a:t>a</a:t>
            </a:r>
            <a:r>
              <a:rPr sz="2000" spc="-40" dirty="0">
                <a:solidFill>
                  <a:srgbClr val="09226C"/>
                </a:solidFill>
                <a:latin typeface="Metropolis"/>
                <a:cs typeface="Metropolis"/>
              </a:rPr>
              <a:t> </a:t>
            </a:r>
            <a:r>
              <a:rPr sz="2000" spc="-20" dirty="0">
                <a:solidFill>
                  <a:srgbClr val="09226C"/>
                </a:solidFill>
                <a:latin typeface="Metropolis"/>
                <a:cs typeface="Metropolis"/>
              </a:rPr>
              <a:t>legitimate</a:t>
            </a:r>
            <a:r>
              <a:rPr sz="2000" spc="-40" dirty="0">
                <a:solidFill>
                  <a:srgbClr val="09226C"/>
                </a:solidFill>
                <a:latin typeface="Metropolis"/>
                <a:cs typeface="Metropolis"/>
              </a:rPr>
              <a:t> </a:t>
            </a:r>
            <a:r>
              <a:rPr lang="en-US" sz="2000" spc="-20" dirty="0">
                <a:solidFill>
                  <a:srgbClr val="09226C"/>
                </a:solidFill>
                <a:latin typeface="Metropolis"/>
                <a:cs typeface="Metropolis"/>
              </a:rPr>
              <a:t>a</a:t>
            </a:r>
            <a:r>
              <a:rPr sz="2000" spc="-20" dirty="0">
                <a:solidFill>
                  <a:srgbClr val="09226C"/>
                </a:solidFill>
                <a:latin typeface="Metropolis"/>
                <a:cs typeface="Metropolis"/>
              </a:rPr>
              <a:t>sset</a:t>
            </a:r>
            <a:r>
              <a:rPr sz="2000" spc="-40" dirty="0">
                <a:solidFill>
                  <a:srgbClr val="09226C"/>
                </a:solidFill>
                <a:latin typeface="Metropolis"/>
                <a:cs typeface="Metropolis"/>
              </a:rPr>
              <a:t> </a:t>
            </a:r>
            <a:r>
              <a:rPr sz="2000" spc="-15" dirty="0">
                <a:solidFill>
                  <a:srgbClr val="09226C"/>
                </a:solidFill>
                <a:latin typeface="Metropolis"/>
                <a:cs typeface="Metropolis"/>
              </a:rPr>
              <a:t>and</a:t>
            </a:r>
            <a:r>
              <a:rPr sz="2000" spc="-40" dirty="0">
                <a:solidFill>
                  <a:srgbClr val="09226C"/>
                </a:solidFill>
                <a:latin typeface="Metropolis"/>
                <a:cs typeface="Metropolis"/>
              </a:rPr>
              <a:t> </a:t>
            </a:r>
            <a:r>
              <a:rPr sz="2000" spc="-15" dirty="0">
                <a:solidFill>
                  <a:srgbClr val="09226C"/>
                </a:solidFill>
                <a:latin typeface="Metropolis"/>
                <a:cs typeface="Metropolis"/>
              </a:rPr>
              <a:t>the</a:t>
            </a:r>
            <a:r>
              <a:rPr sz="2000" spc="-40" dirty="0">
                <a:solidFill>
                  <a:srgbClr val="09226C"/>
                </a:solidFill>
                <a:latin typeface="Metropolis"/>
                <a:cs typeface="Metropolis"/>
              </a:rPr>
              <a:t> </a:t>
            </a:r>
            <a:r>
              <a:rPr sz="2000" spc="-30" dirty="0">
                <a:solidFill>
                  <a:srgbClr val="09226C"/>
                </a:solidFill>
                <a:latin typeface="Metropolis"/>
                <a:cs typeface="Metropolis"/>
              </a:rPr>
              <a:t>network</a:t>
            </a:r>
            <a:endParaRPr lang="en-US" sz="2000" dirty="0">
              <a:latin typeface="Metropolis"/>
              <a:cs typeface="Metropolis"/>
            </a:endParaRPr>
          </a:p>
          <a:p>
            <a:pPr marL="812800" marR="146050" lvl="1" indent="-342900">
              <a:lnSpc>
                <a:spcPct val="150000"/>
              </a:lnSpc>
              <a:spcBef>
                <a:spcPts val="100"/>
              </a:spcBef>
              <a:buClr>
                <a:srgbClr val="00B050"/>
              </a:buClr>
              <a:buSzPct val="150000"/>
              <a:buFont typeface="Arial" panose="020B0604020202020204" pitchFamily="34" charset="0"/>
              <a:buChar char="•"/>
            </a:pPr>
            <a:r>
              <a:rPr lang="en-US" sz="2000" spc="-20" dirty="0">
                <a:solidFill>
                  <a:srgbClr val="09226C"/>
                </a:solidFill>
                <a:latin typeface="Metropolis"/>
                <a:cs typeface="Metropolis"/>
              </a:rPr>
              <a:t>I</a:t>
            </a:r>
            <a:r>
              <a:rPr sz="2000" b="1" spc="-20" dirty="0">
                <a:solidFill>
                  <a:srgbClr val="09226C"/>
                </a:solidFill>
                <a:latin typeface="Metropolis Semi Bold"/>
                <a:cs typeface="Metropolis Semi Bold"/>
              </a:rPr>
              <a:t>nvisibly</a:t>
            </a:r>
            <a:r>
              <a:rPr sz="2000" b="1" spc="-45"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infect/attack</a:t>
            </a:r>
            <a:r>
              <a:rPr sz="2000" b="1" spc="-30" dirty="0">
                <a:solidFill>
                  <a:srgbClr val="09226C"/>
                </a:solidFill>
                <a:latin typeface="Metropolis Semi Bold"/>
                <a:cs typeface="Metropolis Semi Bold"/>
              </a:rPr>
              <a:t> </a:t>
            </a:r>
            <a:r>
              <a:rPr lang="en-US" sz="2000" spc="-20" dirty="0">
                <a:solidFill>
                  <a:srgbClr val="09226C"/>
                </a:solidFill>
                <a:latin typeface="Metropolis"/>
                <a:cs typeface="Metropolis"/>
              </a:rPr>
              <a:t>a</a:t>
            </a:r>
            <a:r>
              <a:rPr sz="2000" spc="-20" dirty="0">
                <a:solidFill>
                  <a:srgbClr val="09226C"/>
                </a:solidFill>
                <a:latin typeface="Metropolis"/>
                <a:cs typeface="Metropolis"/>
              </a:rPr>
              <a:t> </a:t>
            </a:r>
            <a:r>
              <a:rPr sz="2000" spc="-570" dirty="0">
                <a:solidFill>
                  <a:srgbClr val="09226C"/>
                </a:solidFill>
                <a:latin typeface="Metropolis"/>
                <a:cs typeface="Metropolis"/>
              </a:rPr>
              <a:t> </a:t>
            </a:r>
            <a:r>
              <a:rPr sz="2000" spc="-20" dirty="0">
                <a:solidFill>
                  <a:srgbClr val="09226C"/>
                </a:solidFill>
                <a:latin typeface="Metropolis"/>
                <a:cs typeface="Metropolis"/>
              </a:rPr>
              <a:t>legitimate</a:t>
            </a:r>
            <a:r>
              <a:rPr sz="2000" spc="-45" dirty="0">
                <a:solidFill>
                  <a:srgbClr val="09226C"/>
                </a:solidFill>
                <a:latin typeface="Metropolis"/>
                <a:cs typeface="Metropolis"/>
              </a:rPr>
              <a:t> </a:t>
            </a:r>
            <a:r>
              <a:rPr lang="en-US" sz="2000" spc="-20" dirty="0">
                <a:solidFill>
                  <a:srgbClr val="09226C"/>
                </a:solidFill>
                <a:latin typeface="Metropolis"/>
                <a:cs typeface="Metropolis"/>
              </a:rPr>
              <a:t>a</a:t>
            </a:r>
            <a:r>
              <a:rPr sz="2000" spc="-20" dirty="0">
                <a:solidFill>
                  <a:srgbClr val="09226C"/>
                </a:solidFill>
                <a:latin typeface="Metropolis"/>
                <a:cs typeface="Metropolis"/>
              </a:rPr>
              <a:t>sset</a:t>
            </a:r>
            <a:r>
              <a:rPr sz="2000" spc="-40" dirty="0">
                <a:solidFill>
                  <a:srgbClr val="09226C"/>
                </a:solidFill>
                <a:latin typeface="Metropolis"/>
                <a:cs typeface="Metropolis"/>
              </a:rPr>
              <a:t> </a:t>
            </a:r>
            <a:r>
              <a:rPr sz="2000" spc="-20" dirty="0">
                <a:solidFill>
                  <a:srgbClr val="09226C"/>
                </a:solidFill>
                <a:latin typeface="Metropolis"/>
                <a:cs typeface="Metropolis"/>
              </a:rPr>
              <a:t>without</a:t>
            </a:r>
            <a:r>
              <a:rPr sz="2000" spc="-45" dirty="0">
                <a:solidFill>
                  <a:srgbClr val="09226C"/>
                </a:solidFill>
                <a:latin typeface="Metropolis"/>
                <a:cs typeface="Metropolis"/>
              </a:rPr>
              <a:t> </a:t>
            </a:r>
            <a:r>
              <a:rPr sz="2000" spc="-20" dirty="0">
                <a:solidFill>
                  <a:srgbClr val="09226C"/>
                </a:solidFill>
                <a:latin typeface="Metropolis"/>
                <a:cs typeface="Metropolis"/>
              </a:rPr>
              <a:t>being</a:t>
            </a:r>
            <a:r>
              <a:rPr sz="2000" spc="-40" dirty="0">
                <a:solidFill>
                  <a:srgbClr val="09226C"/>
                </a:solidFill>
                <a:latin typeface="Metropolis"/>
                <a:cs typeface="Metropolis"/>
              </a:rPr>
              <a:t> </a:t>
            </a:r>
            <a:r>
              <a:rPr lang="en-US" sz="2000" spc="-15" dirty="0">
                <a:solidFill>
                  <a:srgbClr val="09226C"/>
                </a:solidFill>
                <a:latin typeface="Metropolis"/>
                <a:cs typeface="Metropolis"/>
              </a:rPr>
              <a:t>flagged</a:t>
            </a:r>
            <a:r>
              <a:rPr sz="2000" spc="-40" dirty="0">
                <a:solidFill>
                  <a:srgbClr val="09226C"/>
                </a:solidFill>
                <a:latin typeface="Metropolis"/>
                <a:cs typeface="Metropolis"/>
              </a:rPr>
              <a:t> </a:t>
            </a:r>
            <a:endParaRPr lang="en-US" sz="2000" spc="-40" dirty="0">
              <a:solidFill>
                <a:srgbClr val="09226C"/>
              </a:solidFill>
              <a:latin typeface="Metropolis"/>
              <a:cs typeface="Metropolis"/>
            </a:endParaRPr>
          </a:p>
          <a:p>
            <a:pPr marL="812800" marR="146050" lvl="1" indent="-342900">
              <a:lnSpc>
                <a:spcPct val="150000"/>
              </a:lnSpc>
              <a:spcBef>
                <a:spcPts val="100"/>
              </a:spcBef>
              <a:buClr>
                <a:srgbClr val="00B050"/>
              </a:buClr>
              <a:buSzPct val="150000"/>
              <a:buFont typeface="Arial" panose="020B0604020202020204" pitchFamily="34" charset="0"/>
              <a:buChar char="•"/>
            </a:pPr>
            <a:r>
              <a:rPr lang="en-US" sz="2000" spc="-20" dirty="0">
                <a:solidFill>
                  <a:srgbClr val="09226C"/>
                </a:solidFill>
                <a:latin typeface="Metropolis"/>
                <a:cs typeface="Metropolis"/>
              </a:rPr>
              <a:t>Create</a:t>
            </a:r>
            <a:r>
              <a:rPr sz="2000" spc="-40" dirty="0">
                <a:solidFill>
                  <a:srgbClr val="09226C"/>
                </a:solidFill>
                <a:latin typeface="Metropolis"/>
                <a:cs typeface="Metropolis"/>
              </a:rPr>
              <a:t> </a:t>
            </a:r>
            <a:r>
              <a:rPr sz="2000" spc="-10" dirty="0">
                <a:solidFill>
                  <a:srgbClr val="09226C"/>
                </a:solidFill>
                <a:latin typeface="Metropolis"/>
                <a:cs typeface="Metropolis"/>
              </a:rPr>
              <a:t>as</a:t>
            </a:r>
            <a:r>
              <a:rPr sz="2000" spc="-45" dirty="0">
                <a:solidFill>
                  <a:srgbClr val="09226C"/>
                </a:solidFill>
                <a:latin typeface="Metropolis"/>
                <a:cs typeface="Metropolis"/>
              </a:rPr>
              <a:t> </a:t>
            </a:r>
            <a:r>
              <a:rPr sz="2000" b="1" spc="-20" dirty="0">
                <a:solidFill>
                  <a:srgbClr val="09226C"/>
                </a:solidFill>
                <a:latin typeface="Metropolis Semi Bold"/>
                <a:cs typeface="Metropolis Semi Bold"/>
              </a:rPr>
              <a:t>invisible</a:t>
            </a:r>
            <a:r>
              <a:rPr sz="2000" b="1" spc="-40" dirty="0">
                <a:solidFill>
                  <a:srgbClr val="09226C"/>
                </a:solidFill>
                <a:latin typeface="Metropolis Semi Bold"/>
                <a:cs typeface="Metropolis Semi Bold"/>
              </a:rPr>
              <a:t> </a:t>
            </a:r>
            <a:r>
              <a:rPr sz="2000" b="1" spc="-15" dirty="0">
                <a:solidFill>
                  <a:srgbClr val="09226C"/>
                </a:solidFill>
                <a:latin typeface="Metropolis Semi Bold"/>
                <a:cs typeface="Metropolis Semi Bold"/>
              </a:rPr>
              <a:t>and</a:t>
            </a:r>
            <a:r>
              <a:rPr sz="2000" b="1" spc="-40" dirty="0">
                <a:solidFill>
                  <a:srgbClr val="09226C"/>
                </a:solidFill>
                <a:latin typeface="Metropolis Semi Bold"/>
                <a:cs typeface="Metropolis Semi Bold"/>
              </a:rPr>
              <a:t> </a:t>
            </a:r>
            <a:r>
              <a:rPr sz="2000" b="1" spc="-25" dirty="0">
                <a:solidFill>
                  <a:srgbClr val="09226C"/>
                </a:solidFill>
                <a:latin typeface="Metropolis Semi Bold"/>
                <a:cs typeface="Metropolis Semi Bold"/>
              </a:rPr>
              <a:t>continuous</a:t>
            </a:r>
            <a:r>
              <a:rPr lang="en-US" sz="2000" b="1" spc="-25" dirty="0">
                <a:solidFill>
                  <a:srgbClr val="09226C"/>
                </a:solidFill>
                <a:latin typeface="Metropolis Semi Bold"/>
                <a:cs typeface="Metropolis Semi Bold"/>
              </a:rPr>
              <a:t> </a:t>
            </a:r>
            <a:r>
              <a:rPr sz="2000" spc="-20" dirty="0">
                <a:solidFill>
                  <a:srgbClr val="09226C"/>
                </a:solidFill>
                <a:latin typeface="Metropolis"/>
                <a:cs typeface="Metropolis"/>
              </a:rPr>
              <a:t>foothold</a:t>
            </a:r>
            <a:r>
              <a:rPr sz="2000" spc="-60" dirty="0">
                <a:solidFill>
                  <a:srgbClr val="09226C"/>
                </a:solidFill>
                <a:latin typeface="Metropolis"/>
                <a:cs typeface="Metropolis"/>
              </a:rPr>
              <a:t> </a:t>
            </a:r>
            <a:r>
              <a:rPr sz="2000" spc="-10" dirty="0">
                <a:solidFill>
                  <a:srgbClr val="09226C"/>
                </a:solidFill>
                <a:latin typeface="Metropolis"/>
                <a:cs typeface="Metropolis"/>
              </a:rPr>
              <a:t>in</a:t>
            </a:r>
            <a:r>
              <a:rPr sz="2000" spc="-60" dirty="0">
                <a:solidFill>
                  <a:srgbClr val="09226C"/>
                </a:solidFill>
                <a:latin typeface="Metropolis"/>
                <a:cs typeface="Metropolis"/>
              </a:rPr>
              <a:t> </a:t>
            </a:r>
            <a:r>
              <a:rPr sz="2000" spc="-15" dirty="0">
                <a:solidFill>
                  <a:srgbClr val="09226C"/>
                </a:solidFill>
                <a:latin typeface="Metropolis"/>
                <a:cs typeface="Metropolis"/>
              </a:rPr>
              <a:t>the</a:t>
            </a:r>
            <a:r>
              <a:rPr sz="2000" spc="-55" dirty="0">
                <a:solidFill>
                  <a:srgbClr val="09226C"/>
                </a:solidFill>
                <a:latin typeface="Metropolis"/>
                <a:cs typeface="Metropolis"/>
              </a:rPr>
              <a:t> </a:t>
            </a:r>
            <a:r>
              <a:rPr sz="2000" spc="-20" dirty="0">
                <a:solidFill>
                  <a:srgbClr val="09226C"/>
                </a:solidFill>
                <a:latin typeface="Metropolis"/>
                <a:cs typeface="Metropolis"/>
              </a:rPr>
              <a:t>infrastructure</a:t>
            </a:r>
            <a:endParaRPr sz="2000" dirty="0">
              <a:latin typeface="Metropolis"/>
              <a:cs typeface="Metropolis"/>
            </a:endParaRPr>
          </a:p>
        </p:txBody>
      </p:sp>
      <p:grpSp>
        <p:nvGrpSpPr>
          <p:cNvPr id="33" name="object 33"/>
          <p:cNvGrpSpPr/>
          <p:nvPr/>
        </p:nvGrpSpPr>
        <p:grpSpPr>
          <a:xfrm>
            <a:off x="14253047" y="8336006"/>
            <a:ext cx="1275715" cy="276225"/>
            <a:chOff x="14253047" y="8336006"/>
            <a:chExt cx="1275715" cy="276225"/>
          </a:xfrm>
        </p:grpSpPr>
        <p:sp>
          <p:nvSpPr>
            <p:cNvPr id="34" name="object 34"/>
            <p:cNvSpPr/>
            <p:nvPr/>
          </p:nvSpPr>
          <p:spPr>
            <a:xfrm>
              <a:off x="14545057" y="8384869"/>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a:p>
          </p:txBody>
        </p:sp>
        <p:pic>
          <p:nvPicPr>
            <p:cNvPr id="35" name="object 35"/>
            <p:cNvPicPr/>
            <p:nvPr/>
          </p:nvPicPr>
          <p:blipFill>
            <a:blip r:embed="rId13" cstate="print"/>
            <a:stretch>
              <a:fillRect/>
            </a:stretch>
          </p:blipFill>
          <p:spPr>
            <a:xfrm>
              <a:off x="14253047" y="8384716"/>
              <a:ext cx="216052" cy="179082"/>
            </a:xfrm>
            <a:prstGeom prst="rect">
              <a:avLst/>
            </a:prstGeom>
          </p:spPr>
        </p:pic>
        <p:pic>
          <p:nvPicPr>
            <p:cNvPr id="36" name="object 36"/>
            <p:cNvPicPr/>
            <p:nvPr/>
          </p:nvPicPr>
          <p:blipFill>
            <a:blip r:embed="rId14" cstate="print"/>
            <a:stretch>
              <a:fillRect/>
            </a:stretch>
          </p:blipFill>
          <p:spPr>
            <a:xfrm>
              <a:off x="14840486" y="8384714"/>
              <a:ext cx="227025" cy="179082"/>
            </a:xfrm>
            <a:prstGeom prst="rect">
              <a:avLst/>
            </a:prstGeom>
          </p:spPr>
        </p:pic>
        <p:sp>
          <p:nvSpPr>
            <p:cNvPr id="37" name="object 3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a:p>
          </p:txBody>
        </p:sp>
        <p:pic>
          <p:nvPicPr>
            <p:cNvPr id="38" name="object 38"/>
            <p:cNvPicPr/>
            <p:nvPr/>
          </p:nvPicPr>
          <p:blipFill>
            <a:blip r:embed="rId15" cstate="print"/>
            <a:stretch>
              <a:fillRect/>
            </a:stretch>
          </p:blipFill>
          <p:spPr>
            <a:xfrm>
              <a:off x="15254066" y="8336006"/>
              <a:ext cx="274507" cy="275664"/>
            </a:xfrm>
            <a:prstGeom prst="rect">
              <a:avLst/>
            </a:prstGeom>
          </p:spPr>
        </p:pic>
      </p:grpSp>
      <p:sp>
        <p:nvSpPr>
          <p:cNvPr id="39" name="object 39"/>
          <p:cNvSpPr txBox="1"/>
          <p:nvPr/>
        </p:nvSpPr>
        <p:spPr>
          <a:xfrm>
            <a:off x="13638026" y="4844713"/>
            <a:ext cx="1630680" cy="238760"/>
          </a:xfrm>
          <a:prstGeom prst="rect">
            <a:avLst/>
          </a:prstGeom>
        </p:spPr>
        <p:txBody>
          <a:bodyPr vert="horz" wrap="square" lIns="0" tIns="12700" rIns="0" bIns="0" rtlCol="0">
            <a:spAutoFit/>
          </a:bodyPr>
          <a:lstStyle/>
          <a:p>
            <a:pPr marL="12700">
              <a:lnSpc>
                <a:spcPct val="100000"/>
              </a:lnSpc>
              <a:spcBef>
                <a:spcPts val="100"/>
              </a:spcBef>
            </a:pPr>
            <a:r>
              <a:rPr sz="1400" spc="-15" dirty="0">
                <a:solidFill>
                  <a:srgbClr val="09226C"/>
                </a:solidFill>
                <a:latin typeface="Metropolis"/>
                <a:cs typeface="Metropolis"/>
              </a:rPr>
              <a:t>Unmanage</a:t>
            </a:r>
            <a:r>
              <a:rPr sz="1400" dirty="0">
                <a:solidFill>
                  <a:srgbClr val="09226C"/>
                </a:solidFill>
                <a:latin typeface="Metropolis"/>
                <a:cs typeface="Metropolis"/>
              </a:rPr>
              <a:t>d</a:t>
            </a:r>
            <a:r>
              <a:rPr sz="1400" spc="-30" dirty="0">
                <a:solidFill>
                  <a:srgbClr val="09226C"/>
                </a:solidFill>
                <a:latin typeface="Metropolis"/>
                <a:cs typeface="Metropolis"/>
              </a:rPr>
              <a:t> </a:t>
            </a:r>
            <a:r>
              <a:rPr sz="1400" spc="-15" dirty="0">
                <a:solidFill>
                  <a:srgbClr val="09226C"/>
                </a:solidFill>
                <a:latin typeface="Metropolis"/>
                <a:cs typeface="Metropolis"/>
              </a:rPr>
              <a:t>switch</a:t>
            </a:r>
            <a:endParaRPr sz="1400">
              <a:latin typeface="Metropolis"/>
              <a:cs typeface="Metropoli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695494" y="3956053"/>
            <a:ext cx="14865009" cy="1231893"/>
          </a:xfrm>
        </p:spPr>
        <p:txBody>
          <a:bodyPr/>
          <a:lstStyle/>
          <a:p>
            <a:pPr marL="0" indent="0" algn="ctr">
              <a:buClr>
                <a:srgbClr val="23B589"/>
              </a:buClr>
              <a:buNone/>
            </a:pPr>
            <a:r>
              <a:rPr lang="en-US" sz="5400" dirty="0">
                <a:solidFill>
                  <a:srgbClr val="0C385A"/>
                </a:solidFill>
                <a:latin typeface="Metropolis Semi Bold"/>
              </a:rPr>
              <a:t>Avoiding existing technologies blind spots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695494" y="836324"/>
            <a:ext cx="14865009" cy="1231893"/>
          </a:xfrm>
          <a:prstGeom prst="rect">
            <a:avLst/>
          </a:prstGeom>
        </p:spPr>
        <p:txBody>
          <a:bodyPr vert="horz" lIns="121920" tIns="60960" rIns="121920" bIns="6096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5333" b="1" dirty="0">
              <a:solidFill>
                <a:srgbClr val="0C385A"/>
              </a:solidFill>
              <a:latin typeface="Metropolis Semi Bold"/>
            </a:endParaRPr>
          </a:p>
        </p:txBody>
      </p:sp>
    </p:spTree>
    <p:extLst>
      <p:ext uri="{BB962C8B-B14F-4D97-AF65-F5344CB8AC3E}">
        <p14:creationId xmlns:p14="http://schemas.microsoft.com/office/powerpoint/2010/main" val="1019638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2195471" y="632989"/>
            <a:ext cx="14703996" cy="833580"/>
          </a:xfrm>
        </p:spPr>
        <p:txBody>
          <a:bodyPr/>
          <a:lstStyle/>
          <a:p>
            <a:r>
              <a:rPr lang="en-US" sz="5867">
                <a:solidFill>
                  <a:srgbClr val="0C385A"/>
                </a:solidFill>
              </a:rPr>
              <a:t>Friend or Foe?</a:t>
            </a:r>
            <a:endParaRPr lang="en-IL" sz="5867">
              <a:solidFill>
                <a:srgbClr val="0C385A"/>
              </a:solidFill>
            </a:endParaRPr>
          </a:p>
        </p:txBody>
      </p:sp>
      <p:grpSp>
        <p:nvGrpSpPr>
          <p:cNvPr id="6" name="Group 5">
            <a:extLst>
              <a:ext uri="{FF2B5EF4-FFF2-40B4-BE49-F238E27FC236}">
                <a16:creationId xmlns:a16="http://schemas.microsoft.com/office/drawing/2014/main" id="{9DB411D0-D35B-65AC-BCCF-966268DD92E7}"/>
              </a:ext>
            </a:extLst>
          </p:cNvPr>
          <p:cNvGrpSpPr/>
          <p:nvPr/>
        </p:nvGrpSpPr>
        <p:grpSpPr>
          <a:xfrm>
            <a:off x="3686443" y="2057400"/>
            <a:ext cx="8883114" cy="3840267"/>
            <a:chOff x="3270162" y="1500414"/>
            <a:chExt cx="4163464" cy="1161829"/>
          </a:xfrm>
        </p:grpSpPr>
        <p:pic>
          <p:nvPicPr>
            <p:cNvPr id="5" name="Picture 4" descr="A picture containing electronics, duplicator, printer&#10;&#10;Description automatically generated">
              <a:extLst>
                <a:ext uri="{FF2B5EF4-FFF2-40B4-BE49-F238E27FC236}">
                  <a16:creationId xmlns:a16="http://schemas.microsoft.com/office/drawing/2014/main" id="{01F0DA56-9B43-2269-453E-52384C0642DF}"/>
                </a:ext>
              </a:extLst>
            </p:cNvPr>
            <p:cNvPicPr>
              <a:picLocks noChangeAspect="1"/>
            </p:cNvPicPr>
            <p:nvPr/>
          </p:nvPicPr>
          <p:blipFill>
            <a:blip r:embed="rId3"/>
            <a:stretch>
              <a:fillRect/>
            </a:stretch>
          </p:blipFill>
          <p:spPr>
            <a:xfrm>
              <a:off x="3270162" y="1500414"/>
              <a:ext cx="794506" cy="1161829"/>
            </a:xfrm>
            <a:prstGeom prst="rect">
              <a:avLst/>
            </a:prstGeom>
          </p:spPr>
        </p:pic>
        <p:pic>
          <p:nvPicPr>
            <p:cNvPr id="3" name="Picture 2" descr="A picture containing electronics, duplicator, printer&#10;&#10;Description automatically generated">
              <a:extLst>
                <a:ext uri="{FF2B5EF4-FFF2-40B4-BE49-F238E27FC236}">
                  <a16:creationId xmlns:a16="http://schemas.microsoft.com/office/drawing/2014/main" id="{D68BB662-B38C-0643-278A-FE4CCABBF6A5}"/>
                </a:ext>
              </a:extLst>
            </p:cNvPr>
            <p:cNvPicPr>
              <a:picLocks noChangeAspect="1"/>
            </p:cNvPicPr>
            <p:nvPr/>
          </p:nvPicPr>
          <p:blipFill>
            <a:blip r:embed="rId3"/>
            <a:stretch>
              <a:fillRect/>
            </a:stretch>
          </p:blipFill>
          <p:spPr>
            <a:xfrm>
              <a:off x="6639120" y="1500414"/>
              <a:ext cx="794506" cy="1161829"/>
            </a:xfrm>
            <a:prstGeom prst="rect">
              <a:avLst/>
            </a:prstGeom>
          </p:spPr>
        </p:pic>
      </p:grpSp>
    </p:spTree>
    <p:extLst>
      <p:ext uri="{BB962C8B-B14F-4D97-AF65-F5344CB8AC3E}">
        <p14:creationId xmlns:p14="http://schemas.microsoft.com/office/powerpoint/2010/main" val="372511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2195471" y="632989"/>
            <a:ext cx="14703996" cy="833580"/>
          </a:xfrm>
        </p:spPr>
        <p:txBody>
          <a:bodyPr/>
          <a:lstStyle/>
          <a:p>
            <a:r>
              <a:rPr lang="en-US" sz="5867">
                <a:solidFill>
                  <a:srgbClr val="DD3333"/>
                </a:solidFill>
              </a:rPr>
              <a:t>Same</a:t>
            </a:r>
            <a:r>
              <a:rPr lang="en-US" sz="5867">
                <a:solidFill>
                  <a:srgbClr val="0C385A"/>
                </a:solidFill>
              </a:rPr>
              <a:t> MAC</a:t>
            </a:r>
            <a:endParaRPr lang="en-IL" sz="5867">
              <a:solidFill>
                <a:srgbClr val="0C385A"/>
              </a:solidFill>
            </a:endParaRPr>
          </a:p>
        </p:txBody>
      </p:sp>
      <p:grpSp>
        <p:nvGrpSpPr>
          <p:cNvPr id="15" name="Group 14">
            <a:extLst>
              <a:ext uri="{FF2B5EF4-FFF2-40B4-BE49-F238E27FC236}">
                <a16:creationId xmlns:a16="http://schemas.microsoft.com/office/drawing/2014/main" id="{C5FB6574-F951-F23B-15D5-DC34E0F0FE29}"/>
              </a:ext>
            </a:extLst>
          </p:cNvPr>
          <p:cNvGrpSpPr/>
          <p:nvPr/>
        </p:nvGrpSpPr>
        <p:grpSpPr>
          <a:xfrm>
            <a:off x="1193800" y="6078289"/>
            <a:ext cx="14080569" cy="779711"/>
            <a:chOff x="2946412" y="2844265"/>
            <a:chExt cx="8198806" cy="352155"/>
          </a:xfrm>
        </p:grpSpPr>
        <p:sp>
          <p:nvSpPr>
            <p:cNvPr id="3" name="Google Shape;202;p8">
              <a:extLst>
                <a:ext uri="{FF2B5EF4-FFF2-40B4-BE49-F238E27FC236}">
                  <a16:creationId xmlns:a16="http://schemas.microsoft.com/office/drawing/2014/main" id="{CD759A27-9E63-632A-6794-C651D6AE9027}"/>
                </a:ext>
              </a:extLst>
            </p:cNvPr>
            <p:cNvSpPr txBox="1"/>
            <p:nvPr/>
          </p:nvSpPr>
          <p:spPr>
            <a:xfrm>
              <a:off x="2946412" y="2844265"/>
              <a:ext cx="3623927" cy="352155"/>
            </a:xfrm>
            <a:prstGeom prst="rect">
              <a:avLst/>
            </a:prstGeom>
            <a:noFill/>
            <a:ln>
              <a:noFill/>
            </a:ln>
          </p:spPr>
          <p:txBody>
            <a:bodyPr spcFirstLastPara="1" wrap="square" lIns="121900" tIns="60933" rIns="121900" bIns="60933" anchor="t" anchorCtr="0">
              <a:spAutoFit/>
            </a:bodyPr>
            <a:lstStyle/>
            <a:p>
              <a:r>
                <a:rPr lang="en-US" sz="4267" dirty="0">
                  <a:solidFill>
                    <a:srgbClr val="0C385A"/>
                  </a:solidFill>
                  <a:latin typeface="Metropolis Semi Bold" panose="00000700000000000000" charset="0"/>
                  <a:sym typeface="Arial"/>
                </a:rPr>
                <a:t>MAC:00D085045802</a:t>
              </a:r>
              <a:endParaRPr sz="4267" dirty="0">
                <a:solidFill>
                  <a:srgbClr val="0C385A"/>
                </a:solidFill>
                <a:latin typeface="Metropolis Semi Bold" panose="00000700000000000000" charset="0"/>
                <a:sym typeface="Arial"/>
              </a:endParaRPr>
            </a:p>
          </p:txBody>
        </p:sp>
        <p:sp>
          <p:nvSpPr>
            <p:cNvPr id="10" name="Google Shape;202;p8">
              <a:extLst>
                <a:ext uri="{FF2B5EF4-FFF2-40B4-BE49-F238E27FC236}">
                  <a16:creationId xmlns:a16="http://schemas.microsoft.com/office/drawing/2014/main" id="{898A374D-3B64-9475-D396-F8563B0FE85E}"/>
                </a:ext>
              </a:extLst>
            </p:cNvPr>
            <p:cNvSpPr txBox="1"/>
            <p:nvPr/>
          </p:nvSpPr>
          <p:spPr>
            <a:xfrm>
              <a:off x="7521291" y="2844265"/>
              <a:ext cx="3623927" cy="352155"/>
            </a:xfrm>
            <a:prstGeom prst="rect">
              <a:avLst/>
            </a:prstGeom>
            <a:noFill/>
            <a:ln>
              <a:noFill/>
            </a:ln>
          </p:spPr>
          <p:txBody>
            <a:bodyPr spcFirstLastPara="1" wrap="square" lIns="121900" tIns="60933" rIns="121900" bIns="60933" anchor="t" anchorCtr="0">
              <a:spAutoFit/>
            </a:bodyPr>
            <a:lstStyle/>
            <a:p>
              <a:r>
                <a:rPr lang="en-US" sz="4267" dirty="0">
                  <a:solidFill>
                    <a:srgbClr val="0C385A"/>
                  </a:solidFill>
                  <a:latin typeface="Metropolis Semi Bold" panose="00000700000000000000" charset="0"/>
                  <a:sym typeface="Arial"/>
                </a:rPr>
                <a:t>MAC:00D085045802</a:t>
              </a:r>
              <a:endParaRPr sz="4267" dirty="0">
                <a:solidFill>
                  <a:srgbClr val="0C385A"/>
                </a:solidFill>
                <a:latin typeface="Metropolis Semi Bold" panose="00000700000000000000" charset="0"/>
                <a:sym typeface="Arial"/>
              </a:endParaRPr>
            </a:p>
          </p:txBody>
        </p:sp>
      </p:grpSp>
      <p:grpSp>
        <p:nvGrpSpPr>
          <p:cNvPr id="4" name="Group 3">
            <a:extLst>
              <a:ext uri="{FF2B5EF4-FFF2-40B4-BE49-F238E27FC236}">
                <a16:creationId xmlns:a16="http://schemas.microsoft.com/office/drawing/2014/main" id="{186EBA1A-63CF-4F4B-D4CD-5EA043C890FA}"/>
              </a:ext>
            </a:extLst>
          </p:cNvPr>
          <p:cNvGrpSpPr/>
          <p:nvPr/>
        </p:nvGrpSpPr>
        <p:grpSpPr>
          <a:xfrm>
            <a:off x="3664486" y="2057400"/>
            <a:ext cx="8883114" cy="3840267"/>
            <a:chOff x="3270162" y="1500414"/>
            <a:chExt cx="4163464" cy="1161829"/>
          </a:xfrm>
        </p:grpSpPr>
        <p:pic>
          <p:nvPicPr>
            <p:cNvPr id="6" name="Picture 5" descr="A picture containing electronics, duplicator, printer&#10;&#10;Description automatically generated">
              <a:extLst>
                <a:ext uri="{FF2B5EF4-FFF2-40B4-BE49-F238E27FC236}">
                  <a16:creationId xmlns:a16="http://schemas.microsoft.com/office/drawing/2014/main" id="{6C806751-D1D5-8B06-8732-FF4553CB0166}"/>
                </a:ext>
              </a:extLst>
            </p:cNvPr>
            <p:cNvPicPr>
              <a:picLocks noChangeAspect="1"/>
            </p:cNvPicPr>
            <p:nvPr/>
          </p:nvPicPr>
          <p:blipFill>
            <a:blip r:embed="rId3"/>
            <a:stretch>
              <a:fillRect/>
            </a:stretch>
          </p:blipFill>
          <p:spPr>
            <a:xfrm>
              <a:off x="3270162" y="1500414"/>
              <a:ext cx="794506" cy="1161829"/>
            </a:xfrm>
            <a:prstGeom prst="rect">
              <a:avLst/>
            </a:prstGeom>
          </p:spPr>
        </p:pic>
        <p:pic>
          <p:nvPicPr>
            <p:cNvPr id="8" name="Picture 7" descr="A picture containing electronics, duplicator, printer&#10;&#10;Description automatically generated">
              <a:extLst>
                <a:ext uri="{FF2B5EF4-FFF2-40B4-BE49-F238E27FC236}">
                  <a16:creationId xmlns:a16="http://schemas.microsoft.com/office/drawing/2014/main" id="{8C0CAEA5-5978-56B2-447A-B50F5CFC0C7A}"/>
                </a:ext>
              </a:extLst>
            </p:cNvPr>
            <p:cNvPicPr>
              <a:picLocks noChangeAspect="1"/>
            </p:cNvPicPr>
            <p:nvPr/>
          </p:nvPicPr>
          <p:blipFill>
            <a:blip r:embed="rId3"/>
            <a:stretch>
              <a:fillRect/>
            </a:stretch>
          </p:blipFill>
          <p:spPr>
            <a:xfrm>
              <a:off x="6639120" y="1500414"/>
              <a:ext cx="794506" cy="1161829"/>
            </a:xfrm>
            <a:prstGeom prst="rect">
              <a:avLst/>
            </a:prstGeom>
          </p:spPr>
        </p:pic>
      </p:grpSp>
    </p:spTree>
    <p:extLst>
      <p:ext uri="{BB962C8B-B14F-4D97-AF65-F5344CB8AC3E}">
        <p14:creationId xmlns:p14="http://schemas.microsoft.com/office/powerpoint/2010/main" val="2082429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2195471" y="632989"/>
            <a:ext cx="14703996" cy="833580"/>
          </a:xfrm>
        </p:spPr>
        <p:txBody>
          <a:bodyPr/>
          <a:lstStyle/>
          <a:p>
            <a:r>
              <a:rPr lang="en-US" sz="5867">
                <a:solidFill>
                  <a:srgbClr val="DD3333"/>
                </a:solidFill>
              </a:rPr>
              <a:t>Same</a:t>
            </a:r>
            <a:r>
              <a:rPr lang="en-US" sz="5867">
                <a:solidFill>
                  <a:srgbClr val="0C385A"/>
                </a:solidFill>
              </a:rPr>
              <a:t> Ports</a:t>
            </a:r>
            <a:endParaRPr lang="en-IL" sz="5867">
              <a:solidFill>
                <a:srgbClr val="0C385A"/>
              </a:solidFill>
            </a:endParaRPr>
          </a:p>
        </p:txBody>
      </p:sp>
      <p:pic>
        <p:nvPicPr>
          <p:cNvPr id="5" name="Picture 4" descr="A picture containing electronics, duplicator, printer&#10;&#10;Description automatically generated">
            <a:extLst>
              <a:ext uri="{FF2B5EF4-FFF2-40B4-BE49-F238E27FC236}">
                <a16:creationId xmlns:a16="http://schemas.microsoft.com/office/drawing/2014/main" id="{01F0DA56-9B43-2269-453E-52384C0642DF}"/>
              </a:ext>
            </a:extLst>
          </p:cNvPr>
          <p:cNvPicPr>
            <a:picLocks noChangeAspect="1"/>
          </p:cNvPicPr>
          <p:nvPr/>
        </p:nvPicPr>
        <p:blipFill>
          <a:blip r:embed="rId3"/>
          <a:stretch>
            <a:fillRect/>
          </a:stretch>
        </p:blipFill>
        <p:spPr>
          <a:xfrm>
            <a:off x="4107594" y="2038222"/>
            <a:ext cx="1140095" cy="1804505"/>
          </a:xfrm>
          <a:prstGeom prst="rect">
            <a:avLst/>
          </a:prstGeom>
        </p:spPr>
      </p:pic>
      <p:pic>
        <p:nvPicPr>
          <p:cNvPr id="7" name="Picture 6" descr="A picture containing electronics, duplicator, printer&#10;&#10;Description automatically generated">
            <a:extLst>
              <a:ext uri="{FF2B5EF4-FFF2-40B4-BE49-F238E27FC236}">
                <a16:creationId xmlns:a16="http://schemas.microsoft.com/office/drawing/2014/main" id="{04A06272-235E-8FB7-CE60-A4B647CFD347}"/>
              </a:ext>
            </a:extLst>
          </p:cNvPr>
          <p:cNvPicPr>
            <a:picLocks noChangeAspect="1"/>
          </p:cNvPicPr>
          <p:nvPr/>
        </p:nvPicPr>
        <p:blipFill>
          <a:blip r:embed="rId3"/>
          <a:stretch>
            <a:fillRect/>
          </a:stretch>
        </p:blipFill>
        <p:spPr>
          <a:xfrm>
            <a:off x="11076527" y="2146192"/>
            <a:ext cx="1003663" cy="1588563"/>
          </a:xfrm>
          <a:prstGeom prst="rect">
            <a:avLst/>
          </a:prstGeom>
        </p:spPr>
      </p:pic>
      <p:pic>
        <p:nvPicPr>
          <p:cNvPr id="4" name="Picture 3">
            <a:extLst>
              <a:ext uri="{FF2B5EF4-FFF2-40B4-BE49-F238E27FC236}">
                <a16:creationId xmlns:a16="http://schemas.microsoft.com/office/drawing/2014/main" id="{9DEA7FBC-6B43-4539-0F04-F32CEC92C7B9}"/>
              </a:ext>
            </a:extLst>
          </p:cNvPr>
          <p:cNvPicPr>
            <a:picLocks noChangeAspect="1"/>
          </p:cNvPicPr>
          <p:nvPr/>
        </p:nvPicPr>
        <p:blipFill>
          <a:blip r:embed="rId4"/>
          <a:stretch>
            <a:fillRect/>
          </a:stretch>
        </p:blipFill>
        <p:spPr>
          <a:xfrm>
            <a:off x="1734247" y="4165203"/>
            <a:ext cx="5886789" cy="3813364"/>
          </a:xfrm>
          <a:prstGeom prst="rect">
            <a:avLst/>
          </a:prstGeom>
        </p:spPr>
      </p:pic>
      <p:pic>
        <p:nvPicPr>
          <p:cNvPr id="8" name="Picture 7">
            <a:extLst>
              <a:ext uri="{FF2B5EF4-FFF2-40B4-BE49-F238E27FC236}">
                <a16:creationId xmlns:a16="http://schemas.microsoft.com/office/drawing/2014/main" id="{85F72142-3BA8-06FB-118D-5B32501FF529}"/>
              </a:ext>
            </a:extLst>
          </p:cNvPr>
          <p:cNvPicPr>
            <a:picLocks noChangeAspect="1"/>
          </p:cNvPicPr>
          <p:nvPr/>
        </p:nvPicPr>
        <p:blipFill>
          <a:blip r:embed="rId4"/>
          <a:stretch>
            <a:fillRect/>
          </a:stretch>
        </p:blipFill>
        <p:spPr>
          <a:xfrm>
            <a:off x="8634964" y="4165202"/>
            <a:ext cx="5886789" cy="3813364"/>
          </a:xfrm>
          <a:prstGeom prst="rect">
            <a:avLst/>
          </a:prstGeom>
        </p:spPr>
      </p:pic>
    </p:spTree>
    <p:extLst>
      <p:ext uri="{BB962C8B-B14F-4D97-AF65-F5344CB8AC3E}">
        <p14:creationId xmlns:p14="http://schemas.microsoft.com/office/powerpoint/2010/main" val="386981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2195471" y="632989"/>
            <a:ext cx="14703996" cy="833580"/>
          </a:xfrm>
        </p:spPr>
        <p:txBody>
          <a:bodyPr/>
          <a:lstStyle/>
          <a:p>
            <a:r>
              <a:rPr lang="en-US" sz="5867">
                <a:solidFill>
                  <a:srgbClr val="DD3333"/>
                </a:solidFill>
              </a:rPr>
              <a:t>Same</a:t>
            </a:r>
            <a:r>
              <a:rPr lang="en-US" sz="5867">
                <a:solidFill>
                  <a:srgbClr val="0C385A"/>
                </a:solidFill>
              </a:rPr>
              <a:t> Traffic</a:t>
            </a:r>
            <a:endParaRPr lang="en-IL" sz="5867">
              <a:solidFill>
                <a:srgbClr val="0C385A"/>
              </a:solidFill>
            </a:endParaRPr>
          </a:p>
        </p:txBody>
      </p:sp>
      <p:pic>
        <p:nvPicPr>
          <p:cNvPr id="5" name="Picture 4" descr="A picture containing electronics, duplicator, printer&#10;&#10;Description automatically generated">
            <a:extLst>
              <a:ext uri="{FF2B5EF4-FFF2-40B4-BE49-F238E27FC236}">
                <a16:creationId xmlns:a16="http://schemas.microsoft.com/office/drawing/2014/main" id="{01F0DA56-9B43-2269-453E-52384C0642DF}"/>
              </a:ext>
            </a:extLst>
          </p:cNvPr>
          <p:cNvPicPr>
            <a:picLocks noChangeAspect="1"/>
          </p:cNvPicPr>
          <p:nvPr/>
        </p:nvPicPr>
        <p:blipFill>
          <a:blip r:embed="rId3"/>
          <a:stretch>
            <a:fillRect/>
          </a:stretch>
        </p:blipFill>
        <p:spPr>
          <a:xfrm>
            <a:off x="4107594" y="2038222"/>
            <a:ext cx="1140095" cy="1804505"/>
          </a:xfrm>
          <a:prstGeom prst="rect">
            <a:avLst/>
          </a:prstGeom>
        </p:spPr>
      </p:pic>
      <p:pic>
        <p:nvPicPr>
          <p:cNvPr id="7" name="Picture 6" descr="A picture containing electronics, duplicator, printer&#10;&#10;Description automatically generated">
            <a:extLst>
              <a:ext uri="{FF2B5EF4-FFF2-40B4-BE49-F238E27FC236}">
                <a16:creationId xmlns:a16="http://schemas.microsoft.com/office/drawing/2014/main" id="{04A06272-235E-8FB7-CE60-A4B647CFD347}"/>
              </a:ext>
            </a:extLst>
          </p:cNvPr>
          <p:cNvPicPr>
            <a:picLocks noChangeAspect="1"/>
          </p:cNvPicPr>
          <p:nvPr/>
        </p:nvPicPr>
        <p:blipFill>
          <a:blip r:embed="rId3"/>
          <a:stretch>
            <a:fillRect/>
          </a:stretch>
        </p:blipFill>
        <p:spPr>
          <a:xfrm>
            <a:off x="11076527" y="2146192"/>
            <a:ext cx="1003663" cy="1588563"/>
          </a:xfrm>
          <a:prstGeom prst="rect">
            <a:avLst/>
          </a:prstGeom>
        </p:spPr>
      </p:pic>
      <p:pic>
        <p:nvPicPr>
          <p:cNvPr id="3" name="Picture 2">
            <a:extLst>
              <a:ext uri="{FF2B5EF4-FFF2-40B4-BE49-F238E27FC236}">
                <a16:creationId xmlns:a16="http://schemas.microsoft.com/office/drawing/2014/main" id="{9BB999DE-023B-F0BE-6748-288B3206469C}"/>
              </a:ext>
            </a:extLst>
          </p:cNvPr>
          <p:cNvPicPr>
            <a:picLocks noChangeAspect="1"/>
          </p:cNvPicPr>
          <p:nvPr/>
        </p:nvPicPr>
        <p:blipFill>
          <a:blip r:embed="rId4"/>
          <a:stretch>
            <a:fillRect/>
          </a:stretch>
        </p:blipFill>
        <p:spPr>
          <a:xfrm>
            <a:off x="1983636" y="4414380"/>
            <a:ext cx="5388009" cy="3816096"/>
          </a:xfrm>
          <a:prstGeom prst="rect">
            <a:avLst/>
          </a:prstGeom>
        </p:spPr>
      </p:pic>
      <p:pic>
        <p:nvPicPr>
          <p:cNvPr id="6" name="Picture 5">
            <a:extLst>
              <a:ext uri="{FF2B5EF4-FFF2-40B4-BE49-F238E27FC236}">
                <a16:creationId xmlns:a16="http://schemas.microsoft.com/office/drawing/2014/main" id="{3C6953D6-5AA6-B91F-782B-A36BEE66F503}"/>
              </a:ext>
            </a:extLst>
          </p:cNvPr>
          <p:cNvPicPr>
            <a:picLocks noChangeAspect="1"/>
          </p:cNvPicPr>
          <p:nvPr/>
        </p:nvPicPr>
        <p:blipFill>
          <a:blip r:embed="rId4"/>
          <a:stretch>
            <a:fillRect/>
          </a:stretch>
        </p:blipFill>
        <p:spPr>
          <a:xfrm>
            <a:off x="8884360" y="4414379"/>
            <a:ext cx="5388009" cy="3816096"/>
          </a:xfrm>
          <a:prstGeom prst="rect">
            <a:avLst/>
          </a:prstGeom>
        </p:spPr>
      </p:pic>
    </p:spTree>
    <p:extLst>
      <p:ext uri="{BB962C8B-B14F-4D97-AF65-F5344CB8AC3E}">
        <p14:creationId xmlns:p14="http://schemas.microsoft.com/office/powerpoint/2010/main" val="26879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45328-C282-8DF8-0FBF-B68A6CD62A05}"/>
              </a:ext>
            </a:extLst>
          </p:cNvPr>
          <p:cNvSpPr>
            <a:spLocks noGrp="1"/>
          </p:cNvSpPr>
          <p:nvPr>
            <p:ph type="body" sz="quarter" idx="11"/>
          </p:nvPr>
        </p:nvSpPr>
        <p:spPr>
          <a:xfrm>
            <a:off x="2195471" y="632989"/>
            <a:ext cx="14703996" cy="833580"/>
          </a:xfrm>
        </p:spPr>
        <p:txBody>
          <a:bodyPr/>
          <a:lstStyle/>
          <a:p>
            <a:r>
              <a:rPr lang="en-US" sz="5867">
                <a:solidFill>
                  <a:srgbClr val="DD3333"/>
                </a:solidFill>
              </a:rPr>
              <a:t>Different</a:t>
            </a:r>
            <a:r>
              <a:rPr lang="en-US" sz="5867">
                <a:solidFill>
                  <a:srgbClr val="0C385A"/>
                </a:solidFill>
              </a:rPr>
              <a:t> Asset DNA !</a:t>
            </a:r>
            <a:endParaRPr lang="en-IL" sz="5867">
              <a:solidFill>
                <a:srgbClr val="0C385A"/>
              </a:solidFill>
            </a:endParaRPr>
          </a:p>
        </p:txBody>
      </p:sp>
      <p:pic>
        <p:nvPicPr>
          <p:cNvPr id="7" name="Picture 6" descr="A picture containing electronics, duplicator, printer&#10;&#10;Description automatically generated">
            <a:extLst>
              <a:ext uri="{FF2B5EF4-FFF2-40B4-BE49-F238E27FC236}">
                <a16:creationId xmlns:a16="http://schemas.microsoft.com/office/drawing/2014/main" id="{04A06272-235E-8FB7-CE60-A4B647CFD347}"/>
              </a:ext>
            </a:extLst>
          </p:cNvPr>
          <p:cNvPicPr>
            <a:picLocks noChangeAspect="1"/>
          </p:cNvPicPr>
          <p:nvPr/>
        </p:nvPicPr>
        <p:blipFill>
          <a:blip r:embed="rId5"/>
          <a:stretch>
            <a:fillRect/>
          </a:stretch>
        </p:blipFill>
        <p:spPr>
          <a:xfrm>
            <a:off x="4175809" y="2202899"/>
            <a:ext cx="1003663" cy="1588563"/>
          </a:xfrm>
          <a:prstGeom prst="rect">
            <a:avLst/>
          </a:prstGeom>
        </p:spPr>
      </p:pic>
      <p:pic>
        <p:nvPicPr>
          <p:cNvPr id="4" name="Google Shape;205;p8">
            <a:extLst>
              <a:ext uri="{FF2B5EF4-FFF2-40B4-BE49-F238E27FC236}">
                <a16:creationId xmlns:a16="http://schemas.microsoft.com/office/drawing/2014/main" id="{740D27E2-B046-4026-00D5-366EA384D1F9}"/>
              </a:ext>
            </a:extLst>
          </p:cNvPr>
          <p:cNvPicPr preferRelativeResize="0"/>
          <p:nvPr/>
        </p:nvPicPr>
        <p:blipFill rotWithShape="1">
          <a:blip r:embed="rId6">
            <a:alphaModFix/>
          </a:blip>
          <a:srcRect/>
          <a:stretch/>
        </p:blipFill>
        <p:spPr>
          <a:xfrm>
            <a:off x="2133000" y="4769571"/>
            <a:ext cx="5089280" cy="3112699"/>
          </a:xfrm>
          <a:prstGeom prst="rect">
            <a:avLst/>
          </a:prstGeom>
          <a:noFill/>
          <a:ln>
            <a:noFill/>
          </a:ln>
        </p:spPr>
      </p:pic>
      <p:pic>
        <p:nvPicPr>
          <p:cNvPr id="8" name="Google Shape;211;p8" descr="A screenshot of a computer&#10;&#10;Description automatically generated with medium confidence">
            <a:extLst>
              <a:ext uri="{FF2B5EF4-FFF2-40B4-BE49-F238E27FC236}">
                <a16:creationId xmlns:a16="http://schemas.microsoft.com/office/drawing/2014/main" id="{5DB929F1-67D6-6624-0D6E-F3CC8E60B89A}"/>
              </a:ext>
            </a:extLst>
          </p:cNvPr>
          <p:cNvPicPr preferRelativeResize="0"/>
          <p:nvPr/>
        </p:nvPicPr>
        <p:blipFill rotWithShape="1">
          <a:blip r:embed="rId7">
            <a:alphaModFix/>
          </a:blip>
          <a:srcRect/>
          <a:stretch/>
        </p:blipFill>
        <p:spPr>
          <a:xfrm>
            <a:off x="8896953" y="4769571"/>
            <a:ext cx="5362809" cy="3129456"/>
          </a:xfrm>
          <a:prstGeom prst="rect">
            <a:avLst/>
          </a:prstGeom>
          <a:noFill/>
          <a:ln>
            <a:noFill/>
          </a:ln>
        </p:spPr>
      </p:pic>
      <p:pic>
        <p:nvPicPr>
          <p:cNvPr id="11" name="RaspPi to printer">
            <a:hlinkClick r:id="" action="ppaction://media"/>
            <a:extLst>
              <a:ext uri="{FF2B5EF4-FFF2-40B4-BE49-F238E27FC236}">
                <a16:creationId xmlns:a16="http://schemas.microsoft.com/office/drawing/2014/main" id="{0C8532C6-FA80-95D9-2BDC-3DCB5E8115F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993615" y="1861709"/>
            <a:ext cx="3006460" cy="2026128"/>
          </a:xfrm>
          <a:prstGeom prst="rect">
            <a:avLst/>
          </a:prstGeom>
        </p:spPr>
      </p:pic>
      <p:sp>
        <p:nvSpPr>
          <p:cNvPr id="12" name="Rectangle 11">
            <a:extLst>
              <a:ext uri="{FF2B5EF4-FFF2-40B4-BE49-F238E27FC236}">
                <a16:creationId xmlns:a16="http://schemas.microsoft.com/office/drawing/2014/main" id="{50443B63-9E38-1778-66FA-ABB6805C4F00}"/>
              </a:ext>
            </a:extLst>
          </p:cNvPr>
          <p:cNvSpPr/>
          <p:nvPr/>
        </p:nvSpPr>
        <p:spPr>
          <a:xfrm>
            <a:off x="9187011" y="1556248"/>
            <a:ext cx="1474381" cy="2772457"/>
          </a:xfrm>
          <a:prstGeom prst="rect">
            <a:avLst/>
          </a:prstGeom>
          <a:solidFill>
            <a:srgbClr val="F5F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BEADCFD6-F8A9-16E4-7D8B-6FC42203A19F}"/>
              </a:ext>
            </a:extLst>
          </p:cNvPr>
          <p:cNvSpPr/>
          <p:nvPr/>
        </p:nvSpPr>
        <p:spPr>
          <a:xfrm>
            <a:off x="12247203" y="1466568"/>
            <a:ext cx="908816" cy="2665229"/>
          </a:xfrm>
          <a:prstGeom prst="rect">
            <a:avLst/>
          </a:prstGeom>
          <a:solidFill>
            <a:srgbClr val="F2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6256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695496" y="3340108"/>
            <a:ext cx="14865009" cy="1231893"/>
          </a:xfrm>
        </p:spPr>
        <p:txBody>
          <a:bodyPr/>
          <a:lstStyle/>
          <a:p>
            <a:pPr marL="0" indent="0" algn="ctr">
              <a:buClr>
                <a:srgbClr val="23B589"/>
              </a:buClr>
              <a:buNone/>
            </a:pPr>
            <a:r>
              <a:rPr lang="en-US" sz="6000" err="1">
                <a:solidFill>
                  <a:srgbClr val="0C385A"/>
                </a:solidFill>
                <a:latin typeface="Metropolis Semi Bold"/>
              </a:rPr>
              <a:t>Sepio’s</a:t>
            </a:r>
            <a:r>
              <a:rPr lang="en-US" sz="6000">
                <a:solidFill>
                  <a:srgbClr val="0C385A"/>
                </a:solidFill>
                <a:latin typeface="Metropolis Semi Bold"/>
              </a:rPr>
              <a:t> unique approach</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695496" y="836324"/>
            <a:ext cx="14865009" cy="1231893"/>
          </a:xfrm>
          <a:prstGeom prst="rect">
            <a:avLst/>
          </a:prstGeom>
        </p:spPr>
        <p:txBody>
          <a:bodyPr vert="horz" lIns="121920" tIns="60960" rIns="121920" bIns="6096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5333" b="1">
              <a:solidFill>
                <a:srgbClr val="0C385A"/>
              </a:solidFill>
              <a:latin typeface="Metropolis Semi Bold"/>
            </a:endParaRPr>
          </a:p>
        </p:txBody>
      </p:sp>
    </p:spTree>
    <p:extLst>
      <p:ext uri="{BB962C8B-B14F-4D97-AF65-F5344CB8AC3E}">
        <p14:creationId xmlns:p14="http://schemas.microsoft.com/office/powerpoint/2010/main" val="93074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801050" y="681570"/>
            <a:ext cx="13760905" cy="833580"/>
          </a:xfrm>
        </p:spPr>
        <p:txBody>
          <a:bodyPr/>
          <a:lstStyle/>
          <a:p>
            <a:pPr algn="l"/>
            <a:r>
              <a:rPr lang="en-US" sz="5867">
                <a:solidFill>
                  <a:srgbClr val="0A236D"/>
                </a:solidFill>
                <a:latin typeface="Metropolis Extra Light" panose="00000500000000000000" charset="0"/>
              </a:rPr>
              <a:t>Harnessing new data source</a:t>
            </a:r>
            <a:endParaRPr lang="en-IL" sz="5867">
              <a:solidFill>
                <a:srgbClr val="0A236D"/>
              </a:solidFill>
              <a:latin typeface="Metropolis Extra Light" panose="00000500000000000000" charset="0"/>
            </a:endParaRPr>
          </a:p>
        </p:txBody>
      </p:sp>
      <p:grpSp>
        <p:nvGrpSpPr>
          <p:cNvPr id="11" name="object 5">
            <a:extLst>
              <a:ext uri="{FF2B5EF4-FFF2-40B4-BE49-F238E27FC236}">
                <a16:creationId xmlns:a16="http://schemas.microsoft.com/office/drawing/2014/main" id="{143042BF-4BC3-976B-C12A-964AE5F3E628}"/>
              </a:ext>
            </a:extLst>
          </p:cNvPr>
          <p:cNvGrpSpPr/>
          <p:nvPr/>
        </p:nvGrpSpPr>
        <p:grpSpPr>
          <a:xfrm>
            <a:off x="8712466" y="2"/>
            <a:ext cx="7543535" cy="8611671"/>
            <a:chOff x="8737600" y="0"/>
            <a:chExt cx="7543534" cy="8611671"/>
          </a:xfrm>
        </p:grpSpPr>
        <p:sp>
          <p:nvSpPr>
            <p:cNvPr id="13" name="object 8">
              <a:extLst>
                <a:ext uri="{FF2B5EF4-FFF2-40B4-BE49-F238E27FC236}">
                  <a16:creationId xmlns:a16="http://schemas.microsoft.com/office/drawing/2014/main" id="{E3B206FC-8CFD-B139-CA0C-1BCFFB4255C8}"/>
                </a:ext>
              </a:extLst>
            </p:cNvPr>
            <p:cNvSpPr/>
            <p:nvPr/>
          </p:nvSpPr>
          <p:spPr>
            <a:xfrm>
              <a:off x="9456569" y="5547614"/>
              <a:ext cx="1267460" cy="1267460"/>
            </a:xfrm>
            <a:custGeom>
              <a:avLst/>
              <a:gdLst/>
              <a:ahLst/>
              <a:cxnLst/>
              <a:rect l="l" t="t" r="r" b="b"/>
              <a:pathLst>
                <a:path w="1267459" h="1267459">
                  <a:moveTo>
                    <a:pt x="1267193" y="1267193"/>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14" name="object 9">
              <a:extLst>
                <a:ext uri="{FF2B5EF4-FFF2-40B4-BE49-F238E27FC236}">
                  <a16:creationId xmlns:a16="http://schemas.microsoft.com/office/drawing/2014/main" id="{1F8CB988-A38E-CF84-2C49-5A63EB78D2EB}"/>
                </a:ext>
              </a:extLst>
            </p:cNvPr>
            <p:cNvSpPr/>
            <p:nvPr/>
          </p:nvSpPr>
          <p:spPr>
            <a:xfrm>
              <a:off x="9444642" y="4960815"/>
              <a:ext cx="1791335" cy="1791335"/>
            </a:xfrm>
            <a:custGeom>
              <a:avLst/>
              <a:gdLst/>
              <a:ahLst/>
              <a:cxnLst/>
              <a:rect l="l" t="t" r="r" b="b"/>
              <a:pathLst>
                <a:path w="1791334" h="1791334">
                  <a:moveTo>
                    <a:pt x="1791080" y="1791080"/>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15" name="object 10">
              <a:extLst>
                <a:ext uri="{FF2B5EF4-FFF2-40B4-BE49-F238E27FC236}">
                  <a16:creationId xmlns:a16="http://schemas.microsoft.com/office/drawing/2014/main" id="{6B14CD83-077E-5E50-9080-EAE6136B1432}"/>
                </a:ext>
              </a:extLst>
            </p:cNvPr>
            <p:cNvSpPr/>
            <p:nvPr/>
          </p:nvSpPr>
          <p:spPr>
            <a:xfrm>
              <a:off x="9657238" y="4598539"/>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16" name="object 11">
              <a:extLst>
                <a:ext uri="{FF2B5EF4-FFF2-40B4-BE49-F238E27FC236}">
                  <a16:creationId xmlns:a16="http://schemas.microsoft.com/office/drawing/2014/main" id="{C96E30D9-32F1-48F0-85E8-78B2E76227E2}"/>
                </a:ext>
              </a:extLst>
            </p:cNvPr>
            <p:cNvSpPr/>
            <p:nvPr/>
          </p:nvSpPr>
          <p:spPr>
            <a:xfrm>
              <a:off x="10019515" y="4385943"/>
              <a:ext cx="1882139" cy="1882139"/>
            </a:xfrm>
            <a:custGeom>
              <a:avLst/>
              <a:gdLst/>
              <a:ahLst/>
              <a:cxnLst/>
              <a:rect l="l" t="t" r="r" b="b"/>
              <a:pathLst>
                <a:path w="1882140" h="1882139">
                  <a:moveTo>
                    <a:pt x="1881682" y="1881682"/>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17" name="object 12">
              <a:extLst>
                <a:ext uri="{FF2B5EF4-FFF2-40B4-BE49-F238E27FC236}">
                  <a16:creationId xmlns:a16="http://schemas.microsoft.com/office/drawing/2014/main" id="{7535FBD6-8728-ED12-777C-AB8447A2DCD9}"/>
                </a:ext>
              </a:extLst>
            </p:cNvPr>
            <p:cNvSpPr/>
            <p:nvPr/>
          </p:nvSpPr>
          <p:spPr>
            <a:xfrm>
              <a:off x="10395937" y="4187494"/>
              <a:ext cx="1688464" cy="1688464"/>
            </a:xfrm>
            <a:custGeom>
              <a:avLst/>
              <a:gdLst/>
              <a:ahLst/>
              <a:cxnLst/>
              <a:rect l="l" t="t" r="r" b="b"/>
              <a:pathLst>
                <a:path w="1688465" h="1688464">
                  <a:moveTo>
                    <a:pt x="1687944" y="1687944"/>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18" name="object 13">
              <a:extLst>
                <a:ext uri="{FF2B5EF4-FFF2-40B4-BE49-F238E27FC236}">
                  <a16:creationId xmlns:a16="http://schemas.microsoft.com/office/drawing/2014/main" id="{7A04E9BD-4069-AB9B-68E9-0F030A56BE51}"/>
                </a:ext>
              </a:extLst>
            </p:cNvPr>
            <p:cNvSpPr/>
            <p:nvPr/>
          </p:nvSpPr>
          <p:spPr>
            <a:xfrm>
              <a:off x="10893747" y="4110435"/>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400">
                <a:solidFill>
                  <a:srgbClr val="0A236D"/>
                </a:solidFill>
              </a:endParaRPr>
            </a:p>
          </p:txBody>
        </p:sp>
        <p:pic>
          <p:nvPicPr>
            <p:cNvPr id="19" name="object 14">
              <a:extLst>
                <a:ext uri="{FF2B5EF4-FFF2-40B4-BE49-F238E27FC236}">
                  <a16:creationId xmlns:a16="http://schemas.microsoft.com/office/drawing/2014/main" id="{5074F2F9-112F-BFB5-97B3-9B55E5BEB1E6}"/>
                </a:ext>
              </a:extLst>
            </p:cNvPr>
            <p:cNvPicPr/>
            <p:nvPr/>
          </p:nvPicPr>
          <p:blipFill>
            <a:blip r:embed="rId3" cstate="print"/>
            <a:stretch>
              <a:fillRect/>
            </a:stretch>
          </p:blipFill>
          <p:spPr>
            <a:xfrm>
              <a:off x="8737600" y="3482022"/>
              <a:ext cx="3969233" cy="3969244"/>
            </a:xfrm>
            <a:prstGeom prst="rect">
              <a:avLst/>
            </a:prstGeom>
          </p:spPr>
        </p:pic>
        <p:sp>
          <p:nvSpPr>
            <p:cNvPr id="20" name="object 15">
              <a:extLst>
                <a:ext uri="{FF2B5EF4-FFF2-40B4-BE49-F238E27FC236}">
                  <a16:creationId xmlns:a16="http://schemas.microsoft.com/office/drawing/2014/main" id="{AB53D412-F880-F6B1-B53A-87F441BD8178}"/>
                </a:ext>
              </a:extLst>
            </p:cNvPr>
            <p:cNvSpPr/>
            <p:nvPr/>
          </p:nvSpPr>
          <p:spPr>
            <a:xfrm>
              <a:off x="11688127" y="3318837"/>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21" name="object 16">
              <a:extLst>
                <a:ext uri="{FF2B5EF4-FFF2-40B4-BE49-F238E27FC236}">
                  <a16:creationId xmlns:a16="http://schemas.microsoft.com/office/drawing/2014/main" id="{3626DF72-D356-4F69-874C-B1E56877E4A8}"/>
                </a:ext>
              </a:extLst>
            </p:cNvPr>
            <p:cNvSpPr/>
            <p:nvPr/>
          </p:nvSpPr>
          <p:spPr>
            <a:xfrm>
              <a:off x="11676199" y="2732039"/>
              <a:ext cx="1791335" cy="1791335"/>
            </a:xfrm>
            <a:custGeom>
              <a:avLst/>
              <a:gdLst/>
              <a:ahLst/>
              <a:cxnLst/>
              <a:rect l="l" t="t" r="r" b="b"/>
              <a:pathLst>
                <a:path w="1791334" h="1791335">
                  <a:moveTo>
                    <a:pt x="1791080" y="1791080"/>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22" name="object 17">
              <a:extLst>
                <a:ext uri="{FF2B5EF4-FFF2-40B4-BE49-F238E27FC236}">
                  <a16:creationId xmlns:a16="http://schemas.microsoft.com/office/drawing/2014/main" id="{D22D6298-B405-E791-267A-AF0D09C0161A}"/>
                </a:ext>
              </a:extLst>
            </p:cNvPr>
            <p:cNvSpPr/>
            <p:nvPr/>
          </p:nvSpPr>
          <p:spPr>
            <a:xfrm>
              <a:off x="11888794" y="2369762"/>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23" name="object 18">
              <a:extLst>
                <a:ext uri="{FF2B5EF4-FFF2-40B4-BE49-F238E27FC236}">
                  <a16:creationId xmlns:a16="http://schemas.microsoft.com/office/drawing/2014/main" id="{F61B97AE-F4B3-32A0-024E-4AB6CD1033E2}"/>
                </a:ext>
              </a:extLst>
            </p:cNvPr>
            <p:cNvSpPr/>
            <p:nvPr/>
          </p:nvSpPr>
          <p:spPr>
            <a:xfrm>
              <a:off x="12251071" y="2157168"/>
              <a:ext cx="1882139" cy="1882139"/>
            </a:xfrm>
            <a:custGeom>
              <a:avLst/>
              <a:gdLst/>
              <a:ahLst/>
              <a:cxnLst/>
              <a:rect l="l" t="t" r="r" b="b"/>
              <a:pathLst>
                <a:path w="1882140" h="1882139">
                  <a:moveTo>
                    <a:pt x="1881682" y="1881682"/>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24" name="object 19">
              <a:extLst>
                <a:ext uri="{FF2B5EF4-FFF2-40B4-BE49-F238E27FC236}">
                  <a16:creationId xmlns:a16="http://schemas.microsoft.com/office/drawing/2014/main" id="{1E0E5F31-8F77-1A20-55A1-9A162723B2C2}"/>
                </a:ext>
              </a:extLst>
            </p:cNvPr>
            <p:cNvSpPr/>
            <p:nvPr/>
          </p:nvSpPr>
          <p:spPr>
            <a:xfrm>
              <a:off x="12627495" y="1958719"/>
              <a:ext cx="1688464" cy="1688464"/>
            </a:xfrm>
            <a:custGeom>
              <a:avLst/>
              <a:gdLst/>
              <a:ahLst/>
              <a:cxnLst/>
              <a:rect l="l" t="t" r="r" b="b"/>
              <a:pathLst>
                <a:path w="1688465" h="1688464">
                  <a:moveTo>
                    <a:pt x="1687944" y="1687944"/>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25" name="object 20">
              <a:extLst>
                <a:ext uri="{FF2B5EF4-FFF2-40B4-BE49-F238E27FC236}">
                  <a16:creationId xmlns:a16="http://schemas.microsoft.com/office/drawing/2014/main" id="{640B442D-61DE-C3D3-19D9-1529737F98A1}"/>
                </a:ext>
              </a:extLst>
            </p:cNvPr>
            <p:cNvSpPr/>
            <p:nvPr/>
          </p:nvSpPr>
          <p:spPr>
            <a:xfrm>
              <a:off x="13125306" y="1881659"/>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400">
                <a:solidFill>
                  <a:srgbClr val="0A236D"/>
                </a:solidFill>
              </a:endParaRPr>
            </a:p>
          </p:txBody>
        </p:sp>
        <p:pic>
          <p:nvPicPr>
            <p:cNvPr id="26" name="object 21">
              <a:extLst>
                <a:ext uri="{FF2B5EF4-FFF2-40B4-BE49-F238E27FC236}">
                  <a16:creationId xmlns:a16="http://schemas.microsoft.com/office/drawing/2014/main" id="{26C29D13-6BE2-A74F-10FE-053640FAC703}"/>
                </a:ext>
              </a:extLst>
            </p:cNvPr>
            <p:cNvPicPr/>
            <p:nvPr/>
          </p:nvPicPr>
          <p:blipFill>
            <a:blip r:embed="rId4" cstate="print"/>
            <a:stretch>
              <a:fillRect/>
            </a:stretch>
          </p:blipFill>
          <p:spPr>
            <a:xfrm>
              <a:off x="11099800" y="1253248"/>
              <a:ext cx="3969231" cy="3969245"/>
            </a:xfrm>
            <a:prstGeom prst="rect">
              <a:avLst/>
            </a:prstGeom>
          </p:spPr>
        </p:pic>
        <p:sp>
          <p:nvSpPr>
            <p:cNvPr id="27" name="object 22">
              <a:extLst>
                <a:ext uri="{FF2B5EF4-FFF2-40B4-BE49-F238E27FC236}">
                  <a16:creationId xmlns:a16="http://schemas.microsoft.com/office/drawing/2014/main" id="{5CE829D3-477D-1194-8161-2A5DCA733CE5}"/>
                </a:ext>
              </a:extLst>
            </p:cNvPr>
            <p:cNvSpPr/>
            <p:nvPr/>
          </p:nvSpPr>
          <p:spPr>
            <a:xfrm>
              <a:off x="13920933" y="1087314"/>
              <a:ext cx="1267460" cy="1267460"/>
            </a:xfrm>
            <a:custGeom>
              <a:avLst/>
              <a:gdLst/>
              <a:ahLst/>
              <a:cxnLst/>
              <a:rect l="l" t="t" r="r" b="b"/>
              <a:pathLst>
                <a:path w="1267459" h="1267460">
                  <a:moveTo>
                    <a:pt x="1267193" y="1267193"/>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28" name="object 23">
              <a:extLst>
                <a:ext uri="{FF2B5EF4-FFF2-40B4-BE49-F238E27FC236}">
                  <a16:creationId xmlns:a16="http://schemas.microsoft.com/office/drawing/2014/main" id="{F48714C3-0216-5D7D-E857-A914E22DDE63}"/>
                </a:ext>
              </a:extLst>
            </p:cNvPr>
            <p:cNvSpPr/>
            <p:nvPr/>
          </p:nvSpPr>
          <p:spPr>
            <a:xfrm>
              <a:off x="13909005" y="500514"/>
              <a:ext cx="1791335" cy="1791335"/>
            </a:xfrm>
            <a:custGeom>
              <a:avLst/>
              <a:gdLst/>
              <a:ahLst/>
              <a:cxnLst/>
              <a:rect l="l" t="t" r="r" b="b"/>
              <a:pathLst>
                <a:path w="1791334" h="1791335">
                  <a:moveTo>
                    <a:pt x="1791080" y="1791080"/>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29" name="object 24">
              <a:extLst>
                <a:ext uri="{FF2B5EF4-FFF2-40B4-BE49-F238E27FC236}">
                  <a16:creationId xmlns:a16="http://schemas.microsoft.com/office/drawing/2014/main" id="{B67363B6-5A4E-90C8-0009-6706B4FC4674}"/>
                </a:ext>
              </a:extLst>
            </p:cNvPr>
            <p:cNvSpPr/>
            <p:nvPr/>
          </p:nvSpPr>
          <p:spPr>
            <a:xfrm>
              <a:off x="14121601" y="138239"/>
              <a:ext cx="2016125" cy="2016125"/>
            </a:xfrm>
            <a:custGeom>
              <a:avLst/>
              <a:gdLst/>
              <a:ahLst/>
              <a:cxnLst/>
              <a:rect l="l" t="t" r="r" b="b"/>
              <a:pathLst>
                <a:path w="2016125" h="2016125">
                  <a:moveTo>
                    <a:pt x="2015604" y="2015604"/>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30" name="object 25">
              <a:extLst>
                <a:ext uri="{FF2B5EF4-FFF2-40B4-BE49-F238E27FC236}">
                  <a16:creationId xmlns:a16="http://schemas.microsoft.com/office/drawing/2014/main" id="{CF4C0CA4-C581-49EB-FAA4-7FA27A7BEE4C}"/>
                </a:ext>
              </a:extLst>
            </p:cNvPr>
            <p:cNvSpPr/>
            <p:nvPr/>
          </p:nvSpPr>
          <p:spPr>
            <a:xfrm>
              <a:off x="14558234" y="0"/>
              <a:ext cx="1697989" cy="1697989"/>
            </a:xfrm>
            <a:custGeom>
              <a:avLst/>
              <a:gdLst/>
              <a:ahLst/>
              <a:cxnLst/>
              <a:rect l="l" t="t" r="r" b="b"/>
              <a:pathLst>
                <a:path w="1697990" h="1697989">
                  <a:moveTo>
                    <a:pt x="1697766" y="1697766"/>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31" name="object 26">
              <a:extLst>
                <a:ext uri="{FF2B5EF4-FFF2-40B4-BE49-F238E27FC236}">
                  <a16:creationId xmlns:a16="http://schemas.microsoft.com/office/drawing/2014/main" id="{E5347005-6510-F42F-183B-68FAF572D5BA}"/>
                </a:ext>
              </a:extLst>
            </p:cNvPr>
            <p:cNvSpPr/>
            <p:nvPr/>
          </p:nvSpPr>
          <p:spPr>
            <a:xfrm>
              <a:off x="15133106" y="0"/>
              <a:ext cx="1123315" cy="1123315"/>
            </a:xfrm>
            <a:custGeom>
              <a:avLst/>
              <a:gdLst/>
              <a:ahLst/>
              <a:cxnLst/>
              <a:rect l="l" t="t" r="r" b="b"/>
              <a:pathLst>
                <a:path w="1123315" h="1123315">
                  <a:moveTo>
                    <a:pt x="1122895" y="1122895"/>
                  </a:moveTo>
                  <a:lnTo>
                    <a:pt x="0" y="0"/>
                  </a:lnTo>
                </a:path>
              </a:pathLst>
            </a:custGeom>
            <a:ln w="113601">
              <a:solidFill>
                <a:srgbClr val="00B050"/>
              </a:solidFill>
            </a:ln>
          </p:spPr>
          <p:txBody>
            <a:bodyPr wrap="square" lIns="0" tIns="0" rIns="0" bIns="0" rtlCol="0"/>
            <a:lstStyle/>
            <a:p>
              <a:endParaRPr sz="1400">
                <a:solidFill>
                  <a:srgbClr val="0A236D"/>
                </a:solidFill>
              </a:endParaRPr>
            </a:p>
          </p:txBody>
        </p:sp>
        <p:sp>
          <p:nvSpPr>
            <p:cNvPr id="32" name="object 27">
              <a:extLst>
                <a:ext uri="{FF2B5EF4-FFF2-40B4-BE49-F238E27FC236}">
                  <a16:creationId xmlns:a16="http://schemas.microsoft.com/office/drawing/2014/main" id="{85773508-7197-24C4-FD69-3BBAB7D3D50F}"/>
                </a:ext>
              </a:extLst>
            </p:cNvPr>
            <p:cNvSpPr/>
            <p:nvPr/>
          </p:nvSpPr>
          <p:spPr>
            <a:xfrm>
              <a:off x="15707976" y="0"/>
              <a:ext cx="548640" cy="548640"/>
            </a:xfrm>
            <a:custGeom>
              <a:avLst/>
              <a:gdLst/>
              <a:ahLst/>
              <a:cxnLst/>
              <a:rect l="l" t="t" r="r" b="b"/>
              <a:pathLst>
                <a:path w="548640" h="548640">
                  <a:moveTo>
                    <a:pt x="548023" y="548023"/>
                  </a:moveTo>
                  <a:lnTo>
                    <a:pt x="0" y="0"/>
                  </a:lnTo>
                </a:path>
              </a:pathLst>
            </a:custGeom>
            <a:ln w="113601">
              <a:solidFill>
                <a:srgbClr val="00B050"/>
              </a:solidFill>
            </a:ln>
          </p:spPr>
          <p:txBody>
            <a:bodyPr wrap="square" lIns="0" tIns="0" rIns="0" bIns="0" rtlCol="0"/>
            <a:lstStyle/>
            <a:p>
              <a:endParaRPr sz="1400">
                <a:solidFill>
                  <a:srgbClr val="0A236D"/>
                </a:solidFill>
              </a:endParaRPr>
            </a:p>
          </p:txBody>
        </p:sp>
        <p:pic>
          <p:nvPicPr>
            <p:cNvPr id="33" name="object 28">
              <a:extLst>
                <a:ext uri="{FF2B5EF4-FFF2-40B4-BE49-F238E27FC236}">
                  <a16:creationId xmlns:a16="http://schemas.microsoft.com/office/drawing/2014/main" id="{4385C4C2-6107-82AF-5F1E-D643920D7712}"/>
                </a:ext>
              </a:extLst>
            </p:cNvPr>
            <p:cNvPicPr/>
            <p:nvPr/>
          </p:nvPicPr>
          <p:blipFill>
            <a:blip r:embed="rId5" cstate="print"/>
            <a:stretch>
              <a:fillRect/>
            </a:stretch>
          </p:blipFill>
          <p:spPr>
            <a:xfrm>
              <a:off x="13309600" y="0"/>
              <a:ext cx="2971534" cy="2990963"/>
            </a:xfrm>
            <a:prstGeom prst="rect">
              <a:avLst/>
            </a:prstGeom>
          </p:spPr>
        </p:pic>
        <p:sp>
          <p:nvSpPr>
            <p:cNvPr id="34" name="object 29">
              <a:extLst>
                <a:ext uri="{FF2B5EF4-FFF2-40B4-BE49-F238E27FC236}">
                  <a16:creationId xmlns:a16="http://schemas.microsoft.com/office/drawing/2014/main" id="{00ED9A15-BB98-A39D-F38D-821C5D220119}"/>
                </a:ext>
              </a:extLst>
            </p:cNvPr>
            <p:cNvSpPr/>
            <p:nvPr/>
          </p:nvSpPr>
          <p:spPr>
            <a:xfrm>
              <a:off x="14545056" y="8384869"/>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FFFFFF"/>
            </a:solidFill>
          </p:spPr>
          <p:txBody>
            <a:bodyPr wrap="square" lIns="0" tIns="0" rIns="0" bIns="0" rtlCol="0"/>
            <a:lstStyle/>
            <a:p>
              <a:endParaRPr sz="1400">
                <a:solidFill>
                  <a:srgbClr val="0A236D"/>
                </a:solidFill>
              </a:endParaRPr>
            </a:p>
          </p:txBody>
        </p:sp>
        <p:pic>
          <p:nvPicPr>
            <p:cNvPr id="35" name="object 30">
              <a:extLst>
                <a:ext uri="{FF2B5EF4-FFF2-40B4-BE49-F238E27FC236}">
                  <a16:creationId xmlns:a16="http://schemas.microsoft.com/office/drawing/2014/main" id="{5C0C242F-9A11-ED03-EF78-CF9BFA837D72}"/>
                </a:ext>
              </a:extLst>
            </p:cNvPr>
            <p:cNvPicPr/>
            <p:nvPr/>
          </p:nvPicPr>
          <p:blipFill>
            <a:blip r:embed="rId6" cstate="print"/>
            <a:stretch>
              <a:fillRect/>
            </a:stretch>
          </p:blipFill>
          <p:spPr>
            <a:xfrm>
              <a:off x="14253048" y="8384716"/>
              <a:ext cx="216052" cy="179082"/>
            </a:xfrm>
            <a:prstGeom prst="rect">
              <a:avLst/>
            </a:prstGeom>
          </p:spPr>
        </p:pic>
        <p:pic>
          <p:nvPicPr>
            <p:cNvPr id="36" name="object 31">
              <a:extLst>
                <a:ext uri="{FF2B5EF4-FFF2-40B4-BE49-F238E27FC236}">
                  <a16:creationId xmlns:a16="http://schemas.microsoft.com/office/drawing/2014/main" id="{5F68A5AD-A317-868F-3C7F-1008CC35380C}"/>
                </a:ext>
              </a:extLst>
            </p:cNvPr>
            <p:cNvPicPr/>
            <p:nvPr/>
          </p:nvPicPr>
          <p:blipFill>
            <a:blip r:embed="rId7" cstate="print"/>
            <a:stretch>
              <a:fillRect/>
            </a:stretch>
          </p:blipFill>
          <p:spPr>
            <a:xfrm>
              <a:off x="14840486" y="8384714"/>
              <a:ext cx="227025" cy="179082"/>
            </a:xfrm>
            <a:prstGeom prst="rect">
              <a:avLst/>
            </a:prstGeom>
          </p:spPr>
        </p:pic>
        <p:sp>
          <p:nvSpPr>
            <p:cNvPr id="37" name="object 32">
              <a:extLst>
                <a:ext uri="{FF2B5EF4-FFF2-40B4-BE49-F238E27FC236}">
                  <a16:creationId xmlns:a16="http://schemas.microsoft.com/office/drawing/2014/main" id="{CC69E464-26EC-0A0C-EB26-5DF0976A37AC}"/>
                </a:ext>
              </a:extLst>
            </p:cNvPr>
            <p:cNvSpPr/>
            <p:nvPr/>
          </p:nvSpPr>
          <p:spPr>
            <a:xfrm>
              <a:off x="14544878" y="8384718"/>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FFFFFF"/>
            </a:solidFill>
          </p:spPr>
          <p:txBody>
            <a:bodyPr wrap="square" lIns="0" tIns="0" rIns="0" bIns="0" rtlCol="0"/>
            <a:lstStyle/>
            <a:p>
              <a:endParaRPr sz="1400">
                <a:solidFill>
                  <a:srgbClr val="0A236D"/>
                </a:solidFill>
              </a:endParaRPr>
            </a:p>
          </p:txBody>
        </p:sp>
        <p:pic>
          <p:nvPicPr>
            <p:cNvPr id="38" name="object 33">
              <a:extLst>
                <a:ext uri="{FF2B5EF4-FFF2-40B4-BE49-F238E27FC236}">
                  <a16:creationId xmlns:a16="http://schemas.microsoft.com/office/drawing/2014/main" id="{B4133349-2533-CF46-6023-3A688D8A2EA8}"/>
                </a:ext>
              </a:extLst>
            </p:cNvPr>
            <p:cNvPicPr/>
            <p:nvPr/>
          </p:nvPicPr>
          <p:blipFill>
            <a:blip r:embed="rId8" cstate="print"/>
            <a:stretch>
              <a:fillRect/>
            </a:stretch>
          </p:blipFill>
          <p:spPr>
            <a:xfrm>
              <a:off x="15254066" y="8336007"/>
              <a:ext cx="274507" cy="275664"/>
            </a:xfrm>
            <a:prstGeom prst="rect">
              <a:avLst/>
            </a:prstGeom>
          </p:spPr>
        </p:pic>
      </p:grpSp>
      <p:sp>
        <p:nvSpPr>
          <p:cNvPr id="9" name="Google Shape;194;p10">
            <a:extLst>
              <a:ext uri="{FF2B5EF4-FFF2-40B4-BE49-F238E27FC236}">
                <a16:creationId xmlns:a16="http://schemas.microsoft.com/office/drawing/2014/main" id="{E7C56F51-2A97-ED0D-EB4C-7E31852F0697}"/>
              </a:ext>
            </a:extLst>
          </p:cNvPr>
          <p:cNvSpPr txBox="1"/>
          <p:nvPr/>
        </p:nvSpPr>
        <p:spPr>
          <a:xfrm>
            <a:off x="676818" y="1045997"/>
            <a:ext cx="7437853" cy="2489683"/>
          </a:xfrm>
          <a:prstGeom prst="rect">
            <a:avLst/>
          </a:prstGeom>
          <a:noFill/>
          <a:ln>
            <a:noFill/>
          </a:ln>
        </p:spPr>
        <p:txBody>
          <a:bodyPr spcFirstLastPara="1" wrap="square" lIns="121900" tIns="60933" rIns="121900" bIns="60933" anchor="t" anchorCtr="0">
            <a:noAutofit/>
          </a:bodyPr>
          <a:lstStyle/>
          <a:p>
            <a:pPr>
              <a:lnSpc>
                <a:spcPct val="111111"/>
              </a:lnSpc>
              <a:spcBef>
                <a:spcPts val="1333"/>
              </a:spcBef>
              <a:buClr>
                <a:schemeClr val="lt1"/>
              </a:buClr>
              <a:buSzPts val="3600"/>
            </a:pPr>
            <a:endParaRPr lang="en-US" sz="4800">
              <a:solidFill>
                <a:srgbClr val="0A236D"/>
              </a:solidFill>
            </a:endParaRPr>
          </a:p>
          <a:p>
            <a:pPr>
              <a:lnSpc>
                <a:spcPct val="111111"/>
              </a:lnSpc>
              <a:spcBef>
                <a:spcPts val="1333"/>
              </a:spcBef>
              <a:buClr>
                <a:schemeClr val="lt1"/>
              </a:buClr>
              <a:buSzPts val="3600"/>
            </a:pPr>
            <a:r>
              <a:rPr lang="en-US" sz="4800">
                <a:solidFill>
                  <a:srgbClr val="0A236D"/>
                </a:solidFill>
              </a:rPr>
              <a:t>getting to the </a:t>
            </a:r>
            <a:r>
              <a:rPr lang="en-US" sz="4800">
                <a:solidFill>
                  <a:srgbClr val="F35335"/>
                </a:solidFill>
              </a:rPr>
              <a:t>true</a:t>
            </a:r>
            <a:r>
              <a:rPr lang="en-US" sz="4800">
                <a:solidFill>
                  <a:srgbClr val="0A236D"/>
                </a:solidFill>
              </a:rPr>
              <a:t> source of asset risk without traffic monitoring </a:t>
            </a:r>
          </a:p>
        </p:txBody>
      </p:sp>
      <p:sp>
        <p:nvSpPr>
          <p:cNvPr id="10" name="object 32">
            <a:extLst>
              <a:ext uri="{FF2B5EF4-FFF2-40B4-BE49-F238E27FC236}">
                <a16:creationId xmlns:a16="http://schemas.microsoft.com/office/drawing/2014/main" id="{8EBA29E9-DA5F-1DBF-1F31-14BAB8184FAB}"/>
              </a:ext>
            </a:extLst>
          </p:cNvPr>
          <p:cNvSpPr txBox="1"/>
          <p:nvPr/>
        </p:nvSpPr>
        <p:spPr>
          <a:xfrm>
            <a:off x="797375" y="5049449"/>
            <a:ext cx="6702989" cy="2437270"/>
          </a:xfrm>
          <a:prstGeom prst="rect">
            <a:avLst/>
          </a:prstGeom>
        </p:spPr>
        <p:txBody>
          <a:bodyPr vert="horz" wrap="square" lIns="0" tIns="12700" rIns="0" bIns="0" rtlCol="0">
            <a:spAutoFit/>
          </a:bodyPr>
          <a:lstStyle/>
          <a:p>
            <a:pPr marL="355591" marR="146047" indent="-342891">
              <a:lnSpc>
                <a:spcPct val="150000"/>
              </a:lnSpc>
              <a:spcBef>
                <a:spcPts val="100"/>
              </a:spcBef>
              <a:buBlip>
                <a:blip r:embed="rId9">
                  <a:extLst>
                    <a:ext uri="{96DAC541-7B7A-43D3-8B79-37D633B846F1}">
                      <asvg:svgBlip xmlns:asvg="http://schemas.microsoft.com/office/drawing/2016/SVG/main" r:embed="rId10"/>
                    </a:ext>
                  </a:extLst>
                </a:blip>
              </a:buBlip>
            </a:pPr>
            <a:r>
              <a:rPr lang="en-US" sz="3600" spc="-20">
                <a:solidFill>
                  <a:srgbClr val="09226C"/>
                </a:solidFill>
                <a:latin typeface="Metropolis"/>
                <a:cs typeface="Metropolis"/>
              </a:rPr>
              <a:t> Create an Asset DNA</a:t>
            </a:r>
          </a:p>
          <a:p>
            <a:pPr marL="355591" marR="146047" indent="-342891">
              <a:lnSpc>
                <a:spcPct val="150000"/>
              </a:lnSpc>
              <a:spcBef>
                <a:spcPts val="100"/>
              </a:spcBef>
              <a:buBlip>
                <a:blip r:embed="rId9">
                  <a:extLst>
                    <a:ext uri="{96DAC541-7B7A-43D3-8B79-37D633B846F1}">
                      <asvg:svgBlip xmlns:asvg="http://schemas.microsoft.com/office/drawing/2016/SVG/main" r:embed="rId10"/>
                    </a:ext>
                  </a:extLst>
                </a:blip>
              </a:buBlip>
            </a:pPr>
            <a:r>
              <a:rPr lang="en-US" sz="3600" spc="-20">
                <a:solidFill>
                  <a:srgbClr val="09226C"/>
                </a:solidFill>
                <a:latin typeface="Metropolis"/>
                <a:cs typeface="Metropolis"/>
              </a:rPr>
              <a:t> Risk assessment</a:t>
            </a:r>
          </a:p>
          <a:p>
            <a:pPr marL="355591" marR="146047" indent="-342891">
              <a:lnSpc>
                <a:spcPct val="150000"/>
              </a:lnSpc>
              <a:spcBef>
                <a:spcPts val="100"/>
              </a:spcBef>
              <a:buBlip>
                <a:blip r:embed="rId9">
                  <a:extLst>
                    <a:ext uri="{96DAC541-7B7A-43D3-8B79-37D633B846F1}">
                      <asvg:svgBlip xmlns:asvg="http://schemas.microsoft.com/office/drawing/2016/SVG/main" r:embed="rId10"/>
                    </a:ext>
                  </a:extLst>
                </a:blip>
              </a:buBlip>
            </a:pPr>
            <a:r>
              <a:rPr lang="en-US" sz="3600" spc="-20">
                <a:solidFill>
                  <a:srgbClr val="09226C"/>
                </a:solidFill>
                <a:latin typeface="Metropolis"/>
                <a:cs typeface="Metropolis"/>
              </a:rPr>
              <a:t> Asset mapping</a:t>
            </a:r>
            <a:endParaRPr sz="3600">
              <a:latin typeface="Metropolis"/>
              <a:cs typeface="Metropolis"/>
            </a:endParaRPr>
          </a:p>
        </p:txBody>
      </p:sp>
    </p:spTree>
    <p:extLst>
      <p:ext uri="{BB962C8B-B14F-4D97-AF65-F5344CB8AC3E}">
        <p14:creationId xmlns:p14="http://schemas.microsoft.com/office/powerpoint/2010/main" val="1619255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648485" y="738312"/>
            <a:ext cx="14703996" cy="833580"/>
          </a:xfrm>
        </p:spPr>
        <p:txBody>
          <a:bodyPr/>
          <a:lstStyle/>
          <a:p>
            <a:r>
              <a:rPr lang="en-US" sz="4600" b="0" dirty="0">
                <a:solidFill>
                  <a:srgbClr val="0A236D"/>
                </a:solidFill>
                <a:latin typeface="Metropolis Extra Light" panose="00000500000000000000" charset="0"/>
              </a:rPr>
              <a:t>Questions our FSI customers ask themselves -</a:t>
            </a:r>
            <a:endParaRPr lang="en-IL" sz="4600" b="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1955800" y="2993495"/>
            <a:ext cx="13031129" cy="5097047"/>
          </a:xfrm>
        </p:spPr>
        <p:txBody>
          <a:bodyPr/>
          <a:lstStyle/>
          <a:p>
            <a:pPr>
              <a:buClr>
                <a:srgbClr val="23B589"/>
              </a:buClr>
            </a:pPr>
            <a:r>
              <a:rPr lang="en-US" sz="4000" dirty="0">
                <a:solidFill>
                  <a:srgbClr val="0A236D"/>
                </a:solidFill>
                <a:ea typeface="+mn-lt"/>
                <a:cs typeface="+mn-lt"/>
              </a:rPr>
              <a:t>Are all my assets listed?</a:t>
            </a:r>
          </a:p>
          <a:p>
            <a:pPr>
              <a:buClr>
                <a:srgbClr val="23B589"/>
              </a:buClr>
            </a:pPr>
            <a:endParaRPr lang="en-US" sz="4000" dirty="0">
              <a:solidFill>
                <a:srgbClr val="0A236D"/>
              </a:solidFill>
              <a:latin typeface="Metropolis Extra Light" panose="00000500000000000000" charset="0"/>
              <a:ea typeface="+mn-lt"/>
              <a:cs typeface="+mn-lt"/>
            </a:endParaRPr>
          </a:p>
          <a:p>
            <a:pPr>
              <a:buClr>
                <a:srgbClr val="23B589"/>
              </a:buClr>
            </a:pPr>
            <a:r>
              <a:rPr lang="en-US" sz="4000" dirty="0">
                <a:solidFill>
                  <a:srgbClr val="0A236D"/>
                </a:solidFill>
                <a:ea typeface="+mn-lt"/>
                <a:cs typeface="+mn-lt"/>
              </a:rPr>
              <a:t>Where are my assets located?</a:t>
            </a:r>
          </a:p>
          <a:p>
            <a:pPr>
              <a:buClr>
                <a:srgbClr val="23B589"/>
              </a:buClr>
            </a:pPr>
            <a:endParaRPr lang="en-US" sz="4000" dirty="0">
              <a:solidFill>
                <a:srgbClr val="0A236D"/>
              </a:solidFill>
              <a:latin typeface="Metropolis Extra Light" panose="00000500000000000000" charset="0"/>
              <a:ea typeface="+mn-lt"/>
              <a:cs typeface="+mn-lt"/>
            </a:endParaRPr>
          </a:p>
          <a:p>
            <a:pPr>
              <a:buClr>
                <a:srgbClr val="23B589"/>
              </a:buClr>
            </a:pPr>
            <a:r>
              <a:rPr lang="en-US" sz="4000" dirty="0">
                <a:solidFill>
                  <a:srgbClr val="0A236D"/>
                </a:solidFill>
                <a:ea typeface="+mn-lt"/>
                <a:cs typeface="+mn-lt"/>
              </a:rPr>
              <a:t>Are there any vulnerable assets that put us at risk?</a:t>
            </a:r>
          </a:p>
          <a:p>
            <a:pPr>
              <a:buClr>
                <a:srgbClr val="23B589"/>
              </a:buClr>
            </a:pPr>
            <a:endParaRPr lang="en-US" sz="4000" dirty="0">
              <a:solidFill>
                <a:srgbClr val="0A236D"/>
              </a:solidFill>
              <a:latin typeface="Metropolis Extra Light" panose="00000500000000000000" charset="0"/>
              <a:ea typeface="+mn-lt"/>
              <a:cs typeface="+mn-lt"/>
            </a:endParaRPr>
          </a:p>
          <a:p>
            <a:pPr>
              <a:buClr>
                <a:srgbClr val="23B589"/>
              </a:buClr>
            </a:pPr>
            <a:r>
              <a:rPr lang="en-US" sz="4000" dirty="0">
                <a:solidFill>
                  <a:srgbClr val="0A236D"/>
                </a:solidFill>
                <a:ea typeface="+mn-lt"/>
                <a:cs typeface="+mn-lt"/>
              </a:rPr>
              <a:t>Are my assets verified, and can I trust them?</a:t>
            </a:r>
          </a:p>
          <a:p>
            <a:pPr>
              <a:buClr>
                <a:srgbClr val="23B589"/>
              </a:buClr>
            </a:pPr>
            <a:endParaRPr lang="en-US" sz="4000" dirty="0">
              <a:solidFill>
                <a:srgbClr val="0A236D"/>
              </a:solidFill>
              <a:ea typeface="+mn-lt"/>
              <a:cs typeface="+mn-lt"/>
            </a:endParaRPr>
          </a:p>
          <a:p>
            <a:pPr>
              <a:buClr>
                <a:srgbClr val="23B589"/>
              </a:buClr>
            </a:pPr>
            <a:r>
              <a:rPr lang="en-US" sz="4000" dirty="0">
                <a:solidFill>
                  <a:srgbClr val="0A236D"/>
                </a:solidFill>
                <a:ea typeface="+mn-lt"/>
                <a:cs typeface="+mn-lt"/>
              </a:rPr>
              <a:t>Where are my regulatory compliance gaps?</a:t>
            </a:r>
          </a:p>
          <a:p>
            <a:pPr>
              <a:buClr>
                <a:srgbClr val="23B589"/>
              </a:buClr>
            </a:pPr>
            <a:endParaRPr lang="en-US" sz="5333" dirty="0">
              <a:solidFill>
                <a:srgbClr val="0A236D"/>
              </a:solidFill>
              <a:latin typeface="Metropolis Extra Light" panose="00000500000000000000" charset="0"/>
              <a:ea typeface="+mn-lt"/>
              <a:cs typeface="+mn-lt"/>
            </a:endParaRPr>
          </a:p>
        </p:txBody>
      </p:sp>
      <p:pic>
        <p:nvPicPr>
          <p:cNvPr id="6" name="Graphic 5" descr="Help outline">
            <a:extLst>
              <a:ext uri="{FF2B5EF4-FFF2-40B4-BE49-F238E27FC236}">
                <a16:creationId xmlns:a16="http://schemas.microsoft.com/office/drawing/2014/main" id="{BF02FB2E-B256-AEEF-DEF1-31B7C892E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732" y="2359084"/>
            <a:ext cx="778494" cy="778494"/>
          </a:xfrm>
          <a:prstGeom prst="rect">
            <a:avLst/>
          </a:prstGeom>
        </p:spPr>
      </p:pic>
      <p:pic>
        <p:nvPicPr>
          <p:cNvPr id="8" name="Graphic 7" descr="Help outline">
            <a:extLst>
              <a:ext uri="{FF2B5EF4-FFF2-40B4-BE49-F238E27FC236}">
                <a16:creationId xmlns:a16="http://schemas.microsoft.com/office/drawing/2014/main" id="{A2CA1E98-4807-ED30-700B-23715E0EDE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742" y="3535523"/>
            <a:ext cx="778494" cy="778494"/>
          </a:xfrm>
          <a:prstGeom prst="rect">
            <a:avLst/>
          </a:prstGeom>
        </p:spPr>
      </p:pic>
      <p:pic>
        <p:nvPicPr>
          <p:cNvPr id="9" name="Graphic 8" descr="Help outline">
            <a:extLst>
              <a:ext uri="{FF2B5EF4-FFF2-40B4-BE49-F238E27FC236}">
                <a16:creationId xmlns:a16="http://schemas.microsoft.com/office/drawing/2014/main" id="{AE9D1B59-0A64-4762-F619-1CEC16278E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742" y="4763524"/>
            <a:ext cx="778494" cy="778494"/>
          </a:xfrm>
          <a:prstGeom prst="rect">
            <a:avLst/>
          </a:prstGeom>
        </p:spPr>
      </p:pic>
      <p:pic>
        <p:nvPicPr>
          <p:cNvPr id="11" name="Graphic 10" descr="Help outline">
            <a:extLst>
              <a:ext uri="{FF2B5EF4-FFF2-40B4-BE49-F238E27FC236}">
                <a16:creationId xmlns:a16="http://schemas.microsoft.com/office/drawing/2014/main" id="{702C5E77-FA11-1A3E-C339-0604316DA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742" y="5991525"/>
            <a:ext cx="778494" cy="778494"/>
          </a:xfrm>
          <a:prstGeom prst="rect">
            <a:avLst/>
          </a:prstGeom>
        </p:spPr>
      </p:pic>
      <p:pic>
        <p:nvPicPr>
          <p:cNvPr id="4" name="Graphic 3" descr="Help outline">
            <a:extLst>
              <a:ext uri="{FF2B5EF4-FFF2-40B4-BE49-F238E27FC236}">
                <a16:creationId xmlns:a16="http://schemas.microsoft.com/office/drawing/2014/main" id="{88EF2D65-5838-A14F-5AFF-358391727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732" y="7219526"/>
            <a:ext cx="778494" cy="778494"/>
          </a:xfrm>
          <a:prstGeom prst="rect">
            <a:avLst/>
          </a:prstGeom>
        </p:spPr>
      </p:pic>
    </p:spTree>
    <p:extLst>
      <p:ext uri="{BB962C8B-B14F-4D97-AF65-F5344CB8AC3E}">
        <p14:creationId xmlns:p14="http://schemas.microsoft.com/office/powerpoint/2010/main" val="1579265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695496" y="2812992"/>
            <a:ext cx="14865009" cy="1765293"/>
          </a:xfrm>
        </p:spPr>
        <p:txBody>
          <a:bodyPr/>
          <a:lstStyle/>
          <a:p>
            <a:pPr marL="0" indent="0" algn="ctr">
              <a:buClr>
                <a:srgbClr val="23B589"/>
              </a:buClr>
              <a:buNone/>
            </a:pPr>
            <a:r>
              <a:rPr lang="en-US" sz="12800" b="1" dirty="0">
                <a:solidFill>
                  <a:srgbClr val="0C385A"/>
                </a:solidFill>
                <a:latin typeface="Metropolis Semi Bold"/>
              </a:rPr>
              <a:t>Asset DNA</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695494" y="836324"/>
            <a:ext cx="14865009" cy="1231893"/>
          </a:xfrm>
          <a:prstGeom prst="rect">
            <a:avLst/>
          </a:prstGeom>
        </p:spPr>
        <p:txBody>
          <a:bodyPr vert="horz" lIns="121920" tIns="60960" rIns="121920" bIns="6096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r>
              <a:rPr lang="en-US" sz="5333" b="1">
                <a:solidFill>
                  <a:srgbClr val="0C385A"/>
                </a:solidFill>
                <a:latin typeface="Metropolis Semi Bold"/>
              </a:rPr>
              <a:t>How do we do it? </a:t>
            </a:r>
          </a:p>
        </p:txBody>
      </p:sp>
      <p:pic>
        <p:nvPicPr>
          <p:cNvPr id="3" name="Graphic 2">
            <a:extLst>
              <a:ext uri="{FF2B5EF4-FFF2-40B4-BE49-F238E27FC236}">
                <a16:creationId xmlns:a16="http://schemas.microsoft.com/office/drawing/2014/main" id="{70B4EB77-CA92-B3DC-649E-CDAFBAB914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0200" y="5334000"/>
            <a:ext cx="11376212" cy="2106706"/>
          </a:xfrm>
          <a:prstGeom prst="rect">
            <a:avLst/>
          </a:prstGeom>
        </p:spPr>
      </p:pic>
    </p:spTree>
    <p:extLst>
      <p:ext uri="{BB962C8B-B14F-4D97-AF65-F5344CB8AC3E}">
        <p14:creationId xmlns:p14="http://schemas.microsoft.com/office/powerpoint/2010/main" val="1301309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BF8F91-ECEF-17B6-90C8-571C1867122D}"/>
              </a:ext>
            </a:extLst>
          </p:cNvPr>
          <p:cNvPicPr>
            <a:picLocks noChangeAspect="1"/>
          </p:cNvPicPr>
          <p:nvPr/>
        </p:nvPicPr>
        <p:blipFill>
          <a:blip r:embed="rId3"/>
          <a:stretch>
            <a:fillRect/>
          </a:stretch>
        </p:blipFill>
        <p:spPr>
          <a:xfrm>
            <a:off x="0" y="1853"/>
            <a:ext cx="16256000" cy="9140294"/>
          </a:xfrm>
          <a:prstGeom prst="rect">
            <a:avLst/>
          </a:prstGeom>
        </p:spPr>
      </p:pic>
    </p:spTree>
    <p:extLst>
      <p:ext uri="{BB962C8B-B14F-4D97-AF65-F5344CB8AC3E}">
        <p14:creationId xmlns:p14="http://schemas.microsoft.com/office/powerpoint/2010/main" val="310479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1C1FA-D176-4E3F-B320-1B4E9B4F3F32}"/>
              </a:ext>
            </a:extLst>
          </p:cNvPr>
          <p:cNvSpPr>
            <a:spLocks noGrp="1"/>
          </p:cNvSpPr>
          <p:nvPr>
            <p:ph type="body" sz="quarter" idx="10"/>
          </p:nvPr>
        </p:nvSpPr>
        <p:spPr>
          <a:xfrm>
            <a:off x="609603" y="2636216"/>
            <a:ext cx="15172821" cy="2725531"/>
          </a:xfrm>
        </p:spPr>
        <p:txBody>
          <a:bodyPr/>
          <a:lstStyle/>
          <a:p>
            <a:pPr algn="l"/>
            <a:r>
              <a:rPr lang="en-US" sz="5867" b="0">
                <a:solidFill>
                  <a:srgbClr val="DD3333"/>
                </a:solidFill>
                <a:latin typeface="Metropolis" panose="020B0604020202020204" charset="0"/>
                <a:sym typeface="Arial"/>
              </a:rPr>
              <a:t>Asset DNA </a:t>
            </a:r>
            <a:r>
              <a:rPr lang="en-US" sz="5867" b="0">
                <a:solidFill>
                  <a:srgbClr val="0A236D"/>
                </a:solidFill>
                <a:latin typeface="Metropolis" panose="020B0604020202020204" charset="0"/>
                <a:sym typeface="Arial"/>
              </a:rPr>
              <a:t>provides a single source of truth, focusing on </a:t>
            </a:r>
            <a:r>
              <a:rPr lang="en-US" sz="5867" b="0">
                <a:solidFill>
                  <a:srgbClr val="DD3333"/>
                </a:solidFill>
                <a:latin typeface="Metropolis" panose="020B0604020202020204" charset="0"/>
                <a:sym typeface="Arial"/>
              </a:rPr>
              <a:t>EXISTENCE</a:t>
            </a:r>
            <a:r>
              <a:rPr lang="en-US" sz="5867" b="0">
                <a:solidFill>
                  <a:srgbClr val="0C385A"/>
                </a:solidFill>
                <a:latin typeface="Metropolis" panose="020B0604020202020204" charset="0"/>
                <a:sym typeface="Arial"/>
              </a:rPr>
              <a:t> </a:t>
            </a:r>
            <a:r>
              <a:rPr lang="en-US" sz="5867" b="0">
                <a:solidFill>
                  <a:srgbClr val="0A236D"/>
                </a:solidFill>
                <a:latin typeface="Metropolis" panose="020B0604020202020204" charset="0"/>
                <a:sym typeface="Arial"/>
              </a:rPr>
              <a:t>– rather than ACTIVITY. </a:t>
            </a:r>
          </a:p>
          <a:p>
            <a:pPr algn="l"/>
            <a:endParaRPr lang="en-US" sz="5867" b="0">
              <a:solidFill>
                <a:srgbClr val="0A236D"/>
              </a:solidFill>
              <a:latin typeface="Metropolis" panose="020B0604020202020204" charset="0"/>
              <a:sym typeface="Arial"/>
            </a:endParaRPr>
          </a:p>
          <a:p>
            <a:pPr algn="l"/>
            <a:r>
              <a:rPr lang="en-US" sz="5867" b="0">
                <a:solidFill>
                  <a:srgbClr val="0A236D"/>
                </a:solidFill>
                <a:latin typeface="Metropolis" panose="020B0604020202020204" charset="0"/>
                <a:sym typeface="Arial"/>
              </a:rPr>
              <a:t>With our patented technology, we now harness a new data source –</a:t>
            </a:r>
            <a:r>
              <a:rPr lang="en-US" sz="5867" b="0">
                <a:solidFill>
                  <a:srgbClr val="0C385A"/>
                </a:solidFill>
                <a:latin typeface="Metropolis" panose="020B0604020202020204" charset="0"/>
                <a:sym typeface="Arial"/>
              </a:rPr>
              <a:t> </a:t>
            </a:r>
            <a:r>
              <a:rPr lang="en-US" sz="5867" b="0">
                <a:solidFill>
                  <a:srgbClr val="DD3333"/>
                </a:solidFill>
                <a:latin typeface="Metropolis" panose="020B0604020202020204" charset="0"/>
                <a:sym typeface="Arial"/>
              </a:rPr>
              <a:t>physical layer </a:t>
            </a:r>
            <a:r>
              <a:rPr lang="en-US" sz="5867" b="0">
                <a:solidFill>
                  <a:srgbClr val="0A236D"/>
                </a:solidFill>
                <a:latin typeface="Metropolis" panose="020B0604020202020204" charset="0"/>
                <a:sym typeface="Arial"/>
              </a:rPr>
              <a:t>to accurately identify and classify your assets.</a:t>
            </a:r>
          </a:p>
        </p:txBody>
      </p:sp>
    </p:spTree>
    <p:extLst>
      <p:ext uri="{BB962C8B-B14F-4D97-AF65-F5344CB8AC3E}">
        <p14:creationId xmlns:p14="http://schemas.microsoft.com/office/powerpoint/2010/main" val="2108777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365;p7">
            <a:extLst>
              <a:ext uri="{FF2B5EF4-FFF2-40B4-BE49-F238E27FC236}">
                <a16:creationId xmlns:a16="http://schemas.microsoft.com/office/drawing/2014/main" id="{4A1AE234-DD27-291F-30D8-08D9552EE235}"/>
              </a:ext>
            </a:extLst>
          </p:cNvPr>
          <p:cNvSpPr txBox="1"/>
          <p:nvPr/>
        </p:nvSpPr>
        <p:spPr>
          <a:xfrm>
            <a:off x="3645412" y="1925505"/>
            <a:ext cx="12484275" cy="2831490"/>
          </a:xfrm>
          <a:prstGeom prst="rect">
            <a:avLst/>
          </a:prstGeom>
          <a:noFill/>
          <a:ln>
            <a:noFill/>
          </a:ln>
        </p:spPr>
        <p:txBody>
          <a:bodyPr spcFirstLastPara="1" wrap="square" lIns="121900" tIns="60933" rIns="121900" bIns="60933" anchor="t" anchorCtr="0">
            <a:spAutoFit/>
          </a:bodyPr>
          <a:lstStyle/>
          <a:p>
            <a:r>
              <a:rPr lang="en-US" sz="8800">
                <a:solidFill>
                  <a:srgbClr val="FD6445"/>
                </a:solidFill>
                <a:latin typeface="Arial"/>
                <a:ea typeface="Arial"/>
                <a:cs typeface="Arial"/>
                <a:sym typeface="Arial"/>
              </a:rPr>
              <a:t>Passive </a:t>
            </a:r>
            <a:r>
              <a:rPr lang="en-US" sz="8800">
                <a:solidFill>
                  <a:srgbClr val="FD6445"/>
                </a:solidFill>
              </a:rPr>
              <a:t>network probing </a:t>
            </a:r>
            <a:r>
              <a:rPr lang="en-US" sz="8800">
                <a:solidFill>
                  <a:srgbClr val="0A236D"/>
                </a:solidFill>
                <a:latin typeface="Arial"/>
                <a:ea typeface="Arial"/>
                <a:cs typeface="Arial"/>
                <a:sym typeface="Arial"/>
              </a:rPr>
              <a:t>is an IT/OT nightmare</a:t>
            </a:r>
            <a:endParaRPr sz="8800">
              <a:solidFill>
                <a:srgbClr val="0A236D"/>
              </a:solidFill>
              <a:latin typeface="Arial"/>
              <a:ea typeface="Arial"/>
              <a:cs typeface="Arial"/>
              <a:sym typeface="Arial"/>
            </a:endParaRPr>
          </a:p>
        </p:txBody>
      </p:sp>
      <p:sp>
        <p:nvSpPr>
          <p:cNvPr id="13" name="Google Shape;366;p7">
            <a:extLst>
              <a:ext uri="{FF2B5EF4-FFF2-40B4-BE49-F238E27FC236}">
                <a16:creationId xmlns:a16="http://schemas.microsoft.com/office/drawing/2014/main" id="{DAA8434C-6F2F-F47E-8DAE-9602A75EAD15}"/>
              </a:ext>
            </a:extLst>
          </p:cNvPr>
          <p:cNvSpPr txBox="1"/>
          <p:nvPr/>
        </p:nvSpPr>
        <p:spPr>
          <a:xfrm>
            <a:off x="10353855" y="1723731"/>
            <a:ext cx="4935943" cy="861775"/>
          </a:xfrm>
          <a:prstGeom prst="rect">
            <a:avLst/>
          </a:prstGeom>
          <a:noFill/>
          <a:ln>
            <a:noFill/>
          </a:ln>
        </p:spPr>
        <p:txBody>
          <a:bodyPr spcFirstLastPara="1" wrap="square" lIns="121900" tIns="60933" rIns="121900" bIns="60933" anchor="t" anchorCtr="0">
            <a:noAutofit/>
          </a:bodyPr>
          <a:lstStyle/>
          <a:p>
            <a:pPr>
              <a:lnSpc>
                <a:spcPct val="166666"/>
              </a:lnSpc>
              <a:spcBef>
                <a:spcPts val="1333"/>
              </a:spcBef>
              <a:buClr>
                <a:schemeClr val="dk1"/>
              </a:buClr>
              <a:buSzPts val="1800"/>
            </a:pPr>
            <a:endParaRPr sz="2400">
              <a:solidFill>
                <a:schemeClr val="lt1"/>
              </a:solidFill>
              <a:latin typeface="Arial"/>
              <a:ea typeface="Arial"/>
              <a:cs typeface="Arial"/>
              <a:sym typeface="Arial"/>
            </a:endParaRPr>
          </a:p>
          <a:p>
            <a:pPr>
              <a:lnSpc>
                <a:spcPct val="62500"/>
              </a:lnSpc>
              <a:spcBef>
                <a:spcPts val="1333"/>
              </a:spcBef>
              <a:buClr>
                <a:schemeClr val="dk1"/>
              </a:buClr>
              <a:buSzPts val="4800"/>
            </a:pPr>
            <a:endParaRPr sz="6400">
              <a:solidFill>
                <a:schemeClr val="lt1"/>
              </a:solidFill>
              <a:latin typeface="Arial"/>
              <a:ea typeface="Arial"/>
              <a:cs typeface="Arial"/>
              <a:sym typeface="Arial"/>
            </a:endParaRPr>
          </a:p>
        </p:txBody>
      </p:sp>
      <p:pic>
        <p:nvPicPr>
          <p:cNvPr id="14" name="Google Shape;373;p7" descr="Maze outline">
            <a:extLst>
              <a:ext uri="{FF2B5EF4-FFF2-40B4-BE49-F238E27FC236}">
                <a16:creationId xmlns:a16="http://schemas.microsoft.com/office/drawing/2014/main" id="{849980D5-C953-F0C1-C5FF-6F99A2735913}"/>
              </a:ext>
            </a:extLst>
          </p:cNvPr>
          <p:cNvPicPr preferRelativeResize="0"/>
          <p:nvPr/>
        </p:nvPicPr>
        <p:blipFill rotWithShape="1">
          <a:blip r:embed="rId3">
            <a:alphaModFix/>
          </a:blip>
          <a:srcRect/>
          <a:stretch/>
        </p:blipFill>
        <p:spPr>
          <a:xfrm>
            <a:off x="1" y="1569382"/>
            <a:ext cx="3954729" cy="3954729"/>
          </a:xfrm>
          <a:prstGeom prst="rect">
            <a:avLst/>
          </a:prstGeom>
          <a:noFill/>
          <a:ln>
            <a:noFill/>
          </a:ln>
        </p:spPr>
      </p:pic>
      <p:sp>
        <p:nvSpPr>
          <p:cNvPr id="15" name="Subtitle 2">
            <a:extLst>
              <a:ext uri="{FF2B5EF4-FFF2-40B4-BE49-F238E27FC236}">
                <a16:creationId xmlns:a16="http://schemas.microsoft.com/office/drawing/2014/main" id="{1DD7CC69-5F75-5AA8-8F18-A30BFBC2D637}"/>
              </a:ext>
            </a:extLst>
          </p:cNvPr>
          <p:cNvSpPr>
            <a:spLocks noGrp="1"/>
          </p:cNvSpPr>
          <p:nvPr/>
        </p:nvSpPr>
        <p:spPr>
          <a:xfrm>
            <a:off x="618752" y="5710017"/>
            <a:ext cx="14225832" cy="2911891"/>
          </a:xfrm>
          <a:prstGeom prst="rect">
            <a:avLst/>
          </a:prstGeom>
        </p:spPr>
        <p:txBody>
          <a:bodyPr vert="horz" lIns="121920" tIns="60960" rIns="121920" bIns="609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267"/>
              </a:lnSpc>
            </a:pPr>
            <a:r>
              <a:rPr lang="en-US" sz="4267" err="1">
                <a:solidFill>
                  <a:srgbClr val="0A236D"/>
                </a:solidFill>
                <a:latin typeface="Metropolis Thin" panose="00000500000000000000" pitchFamily="50" charset="0"/>
                <a:ea typeface="Calibri" panose="020F0502020204030204" pitchFamily="34" charset="0"/>
                <a:cs typeface="Arial" panose="020B0604020202020204" pitchFamily="34" charset="0"/>
              </a:rPr>
              <a:t>Sepio’s</a:t>
            </a:r>
            <a:r>
              <a:rPr lang="en-US" sz="4267">
                <a:solidFill>
                  <a:srgbClr val="0A236D"/>
                </a:solidFill>
                <a:latin typeface="Metropolis Thin" panose="00000500000000000000" pitchFamily="50" charset="0"/>
                <a:ea typeface="Calibri" panose="020F0502020204030204" pitchFamily="34" charset="0"/>
                <a:cs typeface="Arial" panose="020B0604020202020204" pitchFamily="34" charset="0"/>
              </a:rPr>
              <a:t> trafficless solution avoids cumbersome deployments and privacy issues, vertical, type and protocol indifferent, </a:t>
            </a:r>
            <a:r>
              <a:rPr lang="en-US" sz="4267">
                <a:solidFill>
                  <a:srgbClr val="FD6445"/>
                </a:solidFill>
                <a:latin typeface="Metropolis Thin" panose="00000500000000000000" pitchFamily="50" charset="0"/>
                <a:ea typeface="Calibri" panose="020F0502020204030204" pitchFamily="34" charset="0"/>
                <a:cs typeface="Arial" panose="020B0604020202020204" pitchFamily="34" charset="0"/>
              </a:rPr>
              <a:t>at any scale</a:t>
            </a:r>
            <a:r>
              <a:rPr lang="en-US" sz="4267">
                <a:solidFill>
                  <a:srgbClr val="0A236D"/>
                </a:solidFill>
                <a:latin typeface="Metropolis Thin" panose="00000500000000000000" pitchFamily="50" charset="0"/>
                <a:ea typeface="Calibri" panose="020F0502020204030204" pitchFamily="34" charset="0"/>
                <a:cs typeface="Arial" panose="020B0604020202020204" pitchFamily="34" charset="0"/>
              </a:rPr>
              <a:t>, without effecting the network performance. </a:t>
            </a:r>
          </a:p>
        </p:txBody>
      </p:sp>
    </p:spTree>
    <p:extLst>
      <p:ext uri="{BB962C8B-B14F-4D97-AF65-F5344CB8AC3E}">
        <p14:creationId xmlns:p14="http://schemas.microsoft.com/office/powerpoint/2010/main" val="3562427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81;p8">
            <a:extLst>
              <a:ext uri="{FF2B5EF4-FFF2-40B4-BE49-F238E27FC236}">
                <a16:creationId xmlns:a16="http://schemas.microsoft.com/office/drawing/2014/main" id="{9B5C7B3D-64E7-8FB8-93CD-ACD3A9180F17}"/>
              </a:ext>
            </a:extLst>
          </p:cNvPr>
          <p:cNvSpPr txBox="1"/>
          <p:nvPr/>
        </p:nvSpPr>
        <p:spPr>
          <a:xfrm>
            <a:off x="3602869" y="1879477"/>
            <a:ext cx="11851315" cy="4185707"/>
          </a:xfrm>
          <a:prstGeom prst="rect">
            <a:avLst/>
          </a:prstGeom>
          <a:noFill/>
          <a:ln>
            <a:noFill/>
          </a:ln>
        </p:spPr>
        <p:txBody>
          <a:bodyPr spcFirstLastPara="1" wrap="square" lIns="121900" tIns="60933" rIns="121900" bIns="60933" anchor="t" anchorCtr="0">
            <a:spAutoFit/>
          </a:bodyPr>
          <a:lstStyle/>
          <a:p>
            <a:r>
              <a:rPr lang="en-US" sz="8800">
                <a:solidFill>
                  <a:srgbClr val="FD6445"/>
                </a:solidFill>
                <a:latin typeface="Arial"/>
                <a:ea typeface="Arial"/>
                <a:cs typeface="Arial"/>
                <a:sym typeface="Arial"/>
              </a:rPr>
              <a:t>XDR/EDR</a:t>
            </a:r>
            <a:endParaRPr sz="2400"/>
          </a:p>
          <a:p>
            <a:r>
              <a:rPr lang="en-US" sz="8800">
                <a:solidFill>
                  <a:srgbClr val="0A236D"/>
                </a:solidFill>
                <a:latin typeface="Arial"/>
                <a:ea typeface="Arial"/>
                <a:cs typeface="Arial"/>
                <a:sym typeface="Arial"/>
              </a:rPr>
              <a:t>device control</a:t>
            </a:r>
            <a:endParaRPr sz="2400">
              <a:solidFill>
                <a:srgbClr val="0A236D"/>
              </a:solidFill>
            </a:endParaRPr>
          </a:p>
          <a:p>
            <a:r>
              <a:rPr lang="en-US" sz="8800">
                <a:solidFill>
                  <a:srgbClr val="0A236D"/>
                </a:solidFill>
                <a:latin typeface="Arial"/>
                <a:ea typeface="Arial"/>
                <a:cs typeface="Arial"/>
                <a:sym typeface="Arial"/>
              </a:rPr>
              <a:t>still has blind spots</a:t>
            </a:r>
            <a:endParaRPr sz="8800">
              <a:solidFill>
                <a:srgbClr val="0A236D"/>
              </a:solidFill>
              <a:latin typeface="Arial"/>
              <a:ea typeface="Arial"/>
              <a:cs typeface="Arial"/>
              <a:sym typeface="Arial"/>
            </a:endParaRPr>
          </a:p>
        </p:txBody>
      </p:sp>
      <p:pic>
        <p:nvPicPr>
          <p:cNvPr id="6" name="Google Shape;386;p8" descr="Icon&#10;&#10;Description automatically generated">
            <a:extLst>
              <a:ext uri="{FF2B5EF4-FFF2-40B4-BE49-F238E27FC236}">
                <a16:creationId xmlns:a16="http://schemas.microsoft.com/office/drawing/2014/main" id="{D9EDF94D-149F-DAE3-DE7E-2FBE9BD41650}"/>
              </a:ext>
            </a:extLst>
          </p:cNvPr>
          <p:cNvPicPr preferRelativeResize="0"/>
          <p:nvPr/>
        </p:nvPicPr>
        <p:blipFill rotWithShape="1">
          <a:blip r:embed="rId3">
            <a:alphaModFix/>
          </a:blip>
          <a:srcRect/>
          <a:stretch/>
        </p:blipFill>
        <p:spPr>
          <a:xfrm>
            <a:off x="510629" y="2061673"/>
            <a:ext cx="3047568" cy="2517556"/>
          </a:xfrm>
          <a:prstGeom prst="rect">
            <a:avLst/>
          </a:prstGeom>
          <a:noFill/>
          <a:ln>
            <a:noFill/>
          </a:ln>
        </p:spPr>
      </p:pic>
      <p:sp>
        <p:nvSpPr>
          <p:cNvPr id="10" name="Subtitle 2">
            <a:extLst>
              <a:ext uri="{FF2B5EF4-FFF2-40B4-BE49-F238E27FC236}">
                <a16:creationId xmlns:a16="http://schemas.microsoft.com/office/drawing/2014/main" id="{F96A728D-F917-7224-5D32-CA7DA98337B5}"/>
              </a:ext>
            </a:extLst>
          </p:cNvPr>
          <p:cNvSpPr>
            <a:spLocks noGrp="1"/>
          </p:cNvSpPr>
          <p:nvPr/>
        </p:nvSpPr>
        <p:spPr>
          <a:xfrm>
            <a:off x="1047120" y="6638402"/>
            <a:ext cx="12192000" cy="1672623"/>
          </a:xfrm>
          <a:prstGeom prst="rect">
            <a:avLst/>
          </a:prstGeom>
        </p:spPr>
        <p:txBody>
          <a:bodyPr vert="horz" lIns="121920" tIns="60960" rIns="121920" bIns="609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267"/>
              </a:lnSpc>
            </a:pPr>
            <a:r>
              <a:rPr lang="en-US" sz="4267" err="1">
                <a:solidFill>
                  <a:srgbClr val="0A236D"/>
                </a:solidFill>
                <a:latin typeface="Metropolis Thin" panose="00000500000000000000" pitchFamily="50" charset="0"/>
                <a:cs typeface="Arial" panose="020B0604020202020204" pitchFamily="34" charset="0"/>
              </a:rPr>
              <a:t>Sepio’s</a:t>
            </a:r>
            <a:r>
              <a:rPr lang="en-US" sz="4267">
                <a:solidFill>
                  <a:srgbClr val="0A236D"/>
                </a:solidFill>
                <a:latin typeface="Metropolis Thin" panose="00000500000000000000" pitchFamily="50" charset="0"/>
                <a:cs typeface="Arial" panose="020B0604020202020204" pitchFamily="34" charset="0"/>
              </a:rPr>
              <a:t> enhanced visibility provides unmatched rogue device mitigation, while supporting USB entitlement at scale.</a:t>
            </a:r>
            <a:endParaRPr lang="he-IL" sz="4267">
              <a:solidFill>
                <a:srgbClr val="0A236D"/>
              </a:solidFill>
              <a:latin typeface="Metropolis Thin" panose="00000500000000000000" pitchFamily="50" charset="0"/>
              <a:cs typeface="Arial" panose="020B0604020202020204" pitchFamily="34" charset="0"/>
            </a:endParaRPr>
          </a:p>
          <a:p>
            <a:pPr algn="l">
              <a:lnSpc>
                <a:spcPts val="4267"/>
              </a:lnSpc>
            </a:pPr>
            <a:r>
              <a:rPr lang="en-US" sz="2667">
                <a:solidFill>
                  <a:schemeClr val="bg1"/>
                </a:solidFill>
                <a:latin typeface="Metropolis Thin" panose="00000500000000000000" pitchFamily="50" charset="0"/>
                <a:ea typeface="Calibri" panose="020F0502020204030204" pitchFamily="34" charset="0"/>
                <a:cs typeface="Arial" panose="020B0604020202020204" pitchFamily="34" charset="0"/>
              </a:rPr>
              <a:t> </a:t>
            </a:r>
            <a:endParaRPr lang="en-US" sz="2667">
              <a:solidFill>
                <a:schemeClr val="bg1"/>
              </a:solidFill>
              <a:latin typeface="Metropolis Semi Bold" panose="00000700000000000000" pitchFamily="50"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70000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9;p6">
            <a:extLst>
              <a:ext uri="{FF2B5EF4-FFF2-40B4-BE49-F238E27FC236}">
                <a16:creationId xmlns:a16="http://schemas.microsoft.com/office/drawing/2014/main" id="{02FD86D1-6E62-9E13-5E28-8778E42513FE}"/>
              </a:ext>
            </a:extLst>
          </p:cNvPr>
          <p:cNvSpPr txBox="1"/>
          <p:nvPr/>
        </p:nvSpPr>
        <p:spPr>
          <a:xfrm>
            <a:off x="10772173" y="1508081"/>
            <a:ext cx="5191569" cy="861775"/>
          </a:xfrm>
          <a:prstGeom prst="rect">
            <a:avLst/>
          </a:prstGeom>
          <a:noFill/>
          <a:ln>
            <a:noFill/>
          </a:ln>
        </p:spPr>
        <p:txBody>
          <a:bodyPr spcFirstLastPara="1" wrap="square" lIns="121900" tIns="60933" rIns="121900" bIns="60933" anchor="t" anchorCtr="0">
            <a:noAutofit/>
          </a:bodyPr>
          <a:lstStyle/>
          <a:p>
            <a:pPr>
              <a:lnSpc>
                <a:spcPct val="111111"/>
              </a:lnSpc>
              <a:spcBef>
                <a:spcPts val="1333"/>
              </a:spcBef>
              <a:buClr>
                <a:schemeClr val="dk1"/>
              </a:buClr>
              <a:buSzPts val="1800"/>
            </a:pPr>
            <a:endParaRPr sz="2400">
              <a:solidFill>
                <a:schemeClr val="lt1"/>
              </a:solidFill>
              <a:latin typeface="Arial"/>
              <a:ea typeface="Arial"/>
              <a:cs typeface="Arial"/>
              <a:sym typeface="Arial"/>
            </a:endParaRPr>
          </a:p>
          <a:p>
            <a:pPr>
              <a:lnSpc>
                <a:spcPct val="138888"/>
              </a:lnSpc>
              <a:spcBef>
                <a:spcPts val="1333"/>
              </a:spcBef>
              <a:buClr>
                <a:schemeClr val="dk1"/>
              </a:buClr>
              <a:buSzPts val="1800"/>
            </a:pPr>
            <a:endParaRPr sz="2400">
              <a:solidFill>
                <a:schemeClr val="lt1"/>
              </a:solidFill>
              <a:latin typeface="Arial"/>
              <a:ea typeface="Arial"/>
              <a:cs typeface="Arial"/>
              <a:sym typeface="Arial"/>
            </a:endParaRPr>
          </a:p>
        </p:txBody>
      </p:sp>
      <p:sp>
        <p:nvSpPr>
          <p:cNvPr id="6" name="Google Shape;350;p6">
            <a:extLst>
              <a:ext uri="{FF2B5EF4-FFF2-40B4-BE49-F238E27FC236}">
                <a16:creationId xmlns:a16="http://schemas.microsoft.com/office/drawing/2014/main" id="{9B9E14E8-9BFC-2024-F457-93AE17485BD0}"/>
              </a:ext>
            </a:extLst>
          </p:cNvPr>
          <p:cNvSpPr txBox="1"/>
          <p:nvPr/>
        </p:nvSpPr>
        <p:spPr>
          <a:xfrm>
            <a:off x="3738888" y="1508081"/>
            <a:ext cx="12006483" cy="2831490"/>
          </a:xfrm>
          <a:prstGeom prst="rect">
            <a:avLst/>
          </a:prstGeom>
          <a:noFill/>
          <a:ln>
            <a:noFill/>
          </a:ln>
        </p:spPr>
        <p:txBody>
          <a:bodyPr spcFirstLastPara="1" wrap="square" lIns="121900" tIns="60933" rIns="121900" bIns="60933" anchor="t" anchorCtr="0">
            <a:spAutoFit/>
          </a:bodyPr>
          <a:lstStyle/>
          <a:p>
            <a:r>
              <a:rPr lang="en-US" sz="8800">
                <a:solidFill>
                  <a:srgbClr val="0A236D"/>
                </a:solidFill>
                <a:latin typeface="Arial"/>
                <a:ea typeface="Arial"/>
                <a:cs typeface="Arial"/>
                <a:sym typeface="Arial"/>
              </a:rPr>
              <a:t>Go beyond legacy</a:t>
            </a:r>
            <a:r>
              <a:rPr lang="en-US" sz="8800">
                <a:solidFill>
                  <a:srgbClr val="1A4464"/>
                </a:solidFill>
                <a:latin typeface="Arial"/>
                <a:ea typeface="Arial"/>
                <a:cs typeface="Arial"/>
                <a:sym typeface="Arial"/>
              </a:rPr>
              <a:t> </a:t>
            </a:r>
          </a:p>
          <a:p>
            <a:r>
              <a:rPr lang="en-US" sz="8800">
                <a:solidFill>
                  <a:srgbClr val="FD6445"/>
                </a:solidFill>
                <a:latin typeface="Arial"/>
                <a:ea typeface="Arial"/>
                <a:cs typeface="Arial"/>
                <a:sym typeface="Arial"/>
              </a:rPr>
              <a:t>NAC</a:t>
            </a:r>
            <a:r>
              <a:rPr lang="en-US" sz="8800">
                <a:solidFill>
                  <a:schemeClr val="lt1"/>
                </a:solidFill>
                <a:latin typeface="Arial"/>
                <a:ea typeface="Arial"/>
                <a:cs typeface="Arial"/>
                <a:sym typeface="Arial"/>
              </a:rPr>
              <a:t> </a:t>
            </a:r>
            <a:r>
              <a:rPr lang="en-US" sz="8800">
                <a:solidFill>
                  <a:srgbClr val="0A236D"/>
                </a:solidFill>
                <a:latin typeface="Arial"/>
                <a:ea typeface="Arial"/>
                <a:cs typeface="Arial"/>
                <a:sym typeface="Arial"/>
              </a:rPr>
              <a:t>solutions</a:t>
            </a:r>
            <a:endParaRPr sz="8800">
              <a:solidFill>
                <a:srgbClr val="0A236D"/>
              </a:solidFill>
              <a:latin typeface="Arial"/>
              <a:ea typeface="Arial"/>
              <a:cs typeface="Arial"/>
              <a:sym typeface="Arial"/>
            </a:endParaRPr>
          </a:p>
        </p:txBody>
      </p:sp>
      <p:sp>
        <p:nvSpPr>
          <p:cNvPr id="11" name="Subtitle 2">
            <a:extLst>
              <a:ext uri="{FF2B5EF4-FFF2-40B4-BE49-F238E27FC236}">
                <a16:creationId xmlns:a16="http://schemas.microsoft.com/office/drawing/2014/main" id="{ABBCC7C1-1DE0-B568-3E30-79AD2084C10C}"/>
              </a:ext>
            </a:extLst>
          </p:cNvPr>
          <p:cNvSpPr>
            <a:spLocks noGrp="1"/>
          </p:cNvSpPr>
          <p:nvPr/>
        </p:nvSpPr>
        <p:spPr>
          <a:xfrm>
            <a:off x="618751" y="5710017"/>
            <a:ext cx="14819724" cy="2911891"/>
          </a:xfrm>
          <a:prstGeom prst="rect">
            <a:avLst/>
          </a:prstGeom>
        </p:spPr>
        <p:txBody>
          <a:bodyPr vert="horz" lIns="121920" tIns="60960" rIns="121920" bIns="609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267"/>
              </a:lnSpc>
            </a:pPr>
            <a:r>
              <a:rPr lang="en-US" sz="4267">
                <a:solidFill>
                  <a:srgbClr val="0A236D"/>
                </a:solidFill>
                <a:latin typeface="Metropolis Thin" panose="00000500000000000000" pitchFamily="50" charset="0"/>
                <a:ea typeface="Calibri" panose="020F0502020204030204" pitchFamily="34" charset="0"/>
                <a:cs typeface="Arial" panose="020B0604020202020204" pitchFamily="34" charset="0"/>
              </a:rPr>
              <a:t>Embrace </a:t>
            </a:r>
            <a:r>
              <a:rPr lang="en-US" sz="4267" err="1">
                <a:solidFill>
                  <a:srgbClr val="0A236D"/>
                </a:solidFill>
                <a:latin typeface="Metropolis Thin" panose="00000500000000000000" pitchFamily="50" charset="0"/>
                <a:ea typeface="Calibri" panose="020F0502020204030204" pitchFamily="34" charset="0"/>
                <a:cs typeface="Arial" panose="020B0604020202020204" pitchFamily="34" charset="0"/>
              </a:rPr>
              <a:t>Sepio’s</a:t>
            </a:r>
            <a:r>
              <a:rPr lang="en-US" sz="4267">
                <a:solidFill>
                  <a:srgbClr val="0A236D"/>
                </a:solidFill>
                <a:latin typeface="Metropolis Thin" panose="00000500000000000000" pitchFamily="50" charset="0"/>
                <a:ea typeface="Calibri" panose="020F0502020204030204" pitchFamily="34" charset="0"/>
                <a:cs typeface="Arial" panose="020B0604020202020204" pitchFamily="34" charset="0"/>
              </a:rPr>
              <a:t> Zero Trust Hardware Access (ZTHA) to </a:t>
            </a:r>
            <a:r>
              <a:rPr lang="en-US" sz="4267">
                <a:solidFill>
                  <a:srgbClr val="FD6445"/>
                </a:solidFill>
                <a:latin typeface="Metropolis Thin" panose="00000500000000000000" pitchFamily="50" charset="0"/>
                <a:ea typeface="Calibri" panose="020F0502020204030204" pitchFamily="34" charset="0"/>
                <a:cs typeface="Arial" panose="020B0604020202020204" pitchFamily="34" charset="0"/>
              </a:rPr>
              <a:t>augment your ZTNA</a:t>
            </a:r>
            <a:r>
              <a:rPr lang="en-US" sz="4267">
                <a:solidFill>
                  <a:schemeClr val="bg1"/>
                </a:solidFill>
                <a:latin typeface="Metropolis Thin" panose="00000500000000000000" pitchFamily="50" charset="0"/>
                <a:ea typeface="Calibri" panose="020F0502020204030204" pitchFamily="34" charset="0"/>
                <a:cs typeface="Arial" panose="020B0604020202020204" pitchFamily="34" charset="0"/>
              </a:rPr>
              <a:t> </a:t>
            </a:r>
            <a:r>
              <a:rPr lang="en-US" sz="4267">
                <a:solidFill>
                  <a:srgbClr val="0A236D"/>
                </a:solidFill>
                <a:latin typeface="Metropolis Thin" panose="00000500000000000000" pitchFamily="50" charset="0"/>
                <a:ea typeface="Calibri" panose="020F0502020204030204" pitchFamily="34" charset="0"/>
                <a:cs typeface="Arial" panose="020B0604020202020204" pitchFamily="34" charset="0"/>
              </a:rPr>
              <a:t>initiatives across all your assets (IT/IoT/OT).</a:t>
            </a:r>
          </a:p>
          <a:p>
            <a:pPr algn="l">
              <a:lnSpc>
                <a:spcPts val="4267"/>
              </a:lnSpc>
            </a:pPr>
            <a:r>
              <a:rPr lang="en-US" sz="4267">
                <a:solidFill>
                  <a:srgbClr val="0A236D"/>
                </a:solidFill>
                <a:latin typeface="Metropolis Thin" panose="00000500000000000000" pitchFamily="50" charset="0"/>
                <a:ea typeface="Calibri" panose="020F0502020204030204" pitchFamily="34" charset="0"/>
                <a:cs typeface="Arial" panose="020B0604020202020204" pitchFamily="34" charset="0"/>
              </a:rPr>
              <a:t>Establish</a:t>
            </a:r>
            <a:r>
              <a:rPr lang="en-US" sz="4267">
                <a:solidFill>
                  <a:srgbClr val="FD6445"/>
                </a:solidFill>
                <a:latin typeface="Metropolis Thin" panose="00000500000000000000" pitchFamily="50" charset="0"/>
                <a:ea typeface="Calibri" panose="020F0502020204030204" pitchFamily="34" charset="0"/>
                <a:cs typeface="Arial" panose="020B0604020202020204" pitchFamily="34" charset="0"/>
              </a:rPr>
              <a:t> trust</a:t>
            </a:r>
            <a:r>
              <a:rPr lang="en-US" sz="4267">
                <a:solidFill>
                  <a:schemeClr val="bg1"/>
                </a:solidFill>
                <a:latin typeface="Metropolis Thin" panose="00000500000000000000" pitchFamily="50" charset="0"/>
                <a:ea typeface="Calibri" panose="020F0502020204030204" pitchFamily="34" charset="0"/>
                <a:cs typeface="Arial" panose="020B0604020202020204" pitchFamily="34" charset="0"/>
              </a:rPr>
              <a:t>, </a:t>
            </a:r>
            <a:r>
              <a:rPr lang="en-US" sz="4267">
                <a:solidFill>
                  <a:srgbClr val="0A236D"/>
                </a:solidFill>
                <a:latin typeface="Metropolis Thin" panose="00000500000000000000" pitchFamily="50" charset="0"/>
                <a:ea typeface="Calibri" panose="020F0502020204030204" pitchFamily="34" charset="0"/>
                <a:cs typeface="Arial" panose="020B0604020202020204" pitchFamily="34" charset="0"/>
              </a:rPr>
              <a:t>validate assets, enforce regulatory compliance with a single low TCO solution. </a:t>
            </a:r>
            <a:endParaRPr lang="en-US" sz="2667">
              <a:solidFill>
                <a:srgbClr val="0A236D"/>
              </a:solidFill>
              <a:latin typeface="Metropolis Semi Bold" panose="00000700000000000000" pitchFamily="50" charset="0"/>
              <a:ea typeface="Calibri" panose="020F0502020204030204" pitchFamily="34" charset="0"/>
              <a:cs typeface="Arial" panose="020B0604020202020204" pitchFamily="34" charset="0"/>
            </a:endParaRPr>
          </a:p>
        </p:txBody>
      </p:sp>
      <p:pic>
        <p:nvPicPr>
          <p:cNvPr id="15" name="Picture 14" descr="A red and blue line art of a telephone&#10;&#10;Description automatically generated">
            <a:extLst>
              <a:ext uri="{FF2B5EF4-FFF2-40B4-BE49-F238E27FC236}">
                <a16:creationId xmlns:a16="http://schemas.microsoft.com/office/drawing/2014/main" id="{827258E1-6A2E-3BF4-58E6-72C36D5BE1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53" b="95753" l="7258" r="92339">
                        <a14:foregroundMark x1="39516" y1="10811" x2="39516" y2="10811"/>
                        <a14:foregroundMark x1="47984" y1="12355" x2="61694" y2="11197"/>
                        <a14:foregroundMark x1="37097" y1="11583" x2="12097" y2="14672"/>
                        <a14:foregroundMark x1="21256" y1="32975" x2="21371" y2="33205"/>
                        <a14:foregroundMark x1="19521" y1="29508" x2="19926" y2="30318"/>
                        <a14:foregroundMark x1="19052" y1="28571" x2="19437" y2="29341"/>
                        <a14:foregroundMark x1="12097" y1="14672" x2="18666" y2="27799"/>
                        <a14:foregroundMark x1="21371" y1="33205" x2="22018" y2="32679"/>
                        <a14:foregroundMark x1="92339" y1="32046" x2="91935" y2="22394"/>
                        <a14:foregroundMark x1="91129" y1="90347" x2="58597" y2="93809"/>
                        <a14:foregroundMark x1="16704" y1="93822" x2="7258" y2="93050"/>
                        <a14:foregroundMark x1="7258" y1="86100" x2="7258" y2="86100"/>
                        <a14:foregroundMark x1="49194" y1="80309" x2="74597" y2="79151"/>
                        <a14:foregroundMark x1="74597" y1="79151" x2="79839" y2="59459"/>
                        <a14:foregroundMark x1="79839" y1="59459" x2="76210" y2="51737"/>
                        <a14:foregroundMark x1="68548" y1="66795" x2="68548" y2="66795"/>
                        <a14:backgroundMark x1="30645" y1="31660" x2="31855" y2="28571"/>
                        <a14:backgroundMark x1="66935" y1="31660" x2="68952" y2="30502"/>
                        <a14:backgroundMark x1="33468" y1="24710" x2="30242" y2="27027"/>
                        <a14:backgroundMark x1="29435" y1="25483" x2="33468" y2="24710"/>
                        <a14:backgroundMark x1="28629" y1="28185" x2="28629" y2="28571"/>
                        <a14:backgroundMark x1="28629" y1="27799" x2="28629" y2="28185"/>
                        <a14:backgroundMark x1="27765" y1="28185" x2="28629" y2="30116"/>
                        <a14:backgroundMark x1="27592" y1="27799" x2="27765" y2="28185"/>
                        <a14:backgroundMark x1="27419" y1="27413" x2="27592" y2="27799"/>
                        <a14:backgroundMark x1="6048" y1="93822" x2="6048" y2="93822"/>
                        <a14:backgroundMark x1="6855" y1="93822" x2="6048" y2="91892"/>
                        <a14:backgroundMark x1="31855" y1="98069" x2="56048" y2="97683"/>
                        <a14:backgroundMark x1="56048" y1="97683" x2="56048" y2="97683"/>
                        <a14:backgroundMark x1="42742" y1="96525" x2="19355" y2="97683"/>
                        <a14:backgroundMark x1="30645" y1="26641" x2="29435" y2="31660"/>
                        <a14:backgroundMark x1="31452" y1="24324" x2="30242" y2="30888"/>
                        <a14:backgroundMark x1="30645" y1="27027" x2="29032" y2="31660"/>
                        <a14:backgroundMark x1="29032" y1="26641" x2="29032" y2="28571"/>
                      </a14:backgroundRemoval>
                    </a14:imgEffect>
                  </a14:imgLayer>
                </a14:imgProps>
              </a:ext>
            </a:extLst>
          </a:blip>
          <a:stretch>
            <a:fillRect/>
          </a:stretch>
        </p:blipFill>
        <p:spPr>
          <a:xfrm>
            <a:off x="510630" y="1508080"/>
            <a:ext cx="2940039" cy="3070443"/>
          </a:xfrm>
          <a:prstGeom prst="rect">
            <a:avLst/>
          </a:prstGeom>
        </p:spPr>
      </p:pic>
    </p:spTree>
    <p:extLst>
      <p:ext uri="{BB962C8B-B14F-4D97-AF65-F5344CB8AC3E}">
        <p14:creationId xmlns:p14="http://schemas.microsoft.com/office/powerpoint/2010/main" val="1517242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695494" y="3340107"/>
            <a:ext cx="14865009" cy="1231893"/>
          </a:xfrm>
        </p:spPr>
        <p:txBody>
          <a:bodyPr/>
          <a:lstStyle/>
          <a:p>
            <a:pPr marL="0" indent="0" algn="ctr">
              <a:buClr>
                <a:srgbClr val="23B589"/>
              </a:buClr>
              <a:buNone/>
            </a:pPr>
            <a:r>
              <a:rPr lang="en-US" sz="6000" dirty="0" err="1">
                <a:solidFill>
                  <a:srgbClr val="0C385A"/>
                </a:solidFill>
                <a:latin typeface="Metropolis Semi Bold"/>
              </a:rPr>
              <a:t>Sepio’s</a:t>
            </a:r>
            <a:r>
              <a:rPr lang="en-US" sz="6000" dirty="0">
                <a:solidFill>
                  <a:srgbClr val="0C385A"/>
                </a:solidFill>
                <a:latin typeface="Metropolis Semi Bold"/>
              </a:rPr>
              <a:t> proven value for FSI</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695494" y="836324"/>
            <a:ext cx="14865009" cy="1231893"/>
          </a:xfrm>
          <a:prstGeom prst="rect">
            <a:avLst/>
          </a:prstGeom>
        </p:spPr>
        <p:txBody>
          <a:bodyPr vert="horz" lIns="121920" tIns="60960" rIns="121920" bIns="6096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5333" b="1" dirty="0">
              <a:solidFill>
                <a:srgbClr val="0C385A"/>
              </a:solidFill>
              <a:latin typeface="Metropolis Semi Bold"/>
            </a:endParaRPr>
          </a:p>
        </p:txBody>
      </p:sp>
    </p:spTree>
    <p:extLst>
      <p:ext uri="{BB962C8B-B14F-4D97-AF65-F5344CB8AC3E}">
        <p14:creationId xmlns:p14="http://schemas.microsoft.com/office/powerpoint/2010/main" val="387983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93;p15">
            <a:extLst>
              <a:ext uri="{FF2B5EF4-FFF2-40B4-BE49-F238E27FC236}">
                <a16:creationId xmlns:a16="http://schemas.microsoft.com/office/drawing/2014/main" id="{5E39BA48-E070-8A12-7594-D78C46B109B7}"/>
              </a:ext>
            </a:extLst>
          </p:cNvPr>
          <p:cNvSpPr txBox="1"/>
          <p:nvPr/>
        </p:nvSpPr>
        <p:spPr>
          <a:xfrm>
            <a:off x="3041924" y="1033532"/>
            <a:ext cx="5027552" cy="2587962"/>
          </a:xfrm>
          <a:prstGeom prst="rect">
            <a:avLst/>
          </a:prstGeom>
          <a:noFill/>
          <a:ln>
            <a:noFill/>
          </a:ln>
        </p:spPr>
        <p:txBody>
          <a:bodyPr spcFirstLastPara="1" wrap="square" lIns="121900" tIns="60933" rIns="121900" bIns="60933" anchor="t" anchorCtr="0">
            <a:spAutoFit/>
          </a:bodyPr>
          <a:lstStyle/>
          <a:p>
            <a:pPr>
              <a:lnSpc>
                <a:spcPct val="90909"/>
              </a:lnSpc>
            </a:pPr>
            <a:r>
              <a:rPr lang="en-US" sz="5867" dirty="0">
                <a:solidFill>
                  <a:srgbClr val="0A236D"/>
                </a:solidFill>
                <a:latin typeface="Arial"/>
                <a:ea typeface="Arial"/>
                <a:cs typeface="Arial"/>
                <a:sym typeface="Arial"/>
              </a:rPr>
              <a:t>Finance</a:t>
            </a:r>
            <a:endParaRPr sz="2400" dirty="0">
              <a:solidFill>
                <a:srgbClr val="0A236D"/>
              </a:solidFill>
            </a:endParaRPr>
          </a:p>
          <a:p>
            <a:pPr>
              <a:lnSpc>
                <a:spcPct val="90909"/>
              </a:lnSpc>
            </a:pPr>
            <a:r>
              <a:rPr lang="en-US" sz="5867" dirty="0">
                <a:solidFill>
                  <a:srgbClr val="0A236D"/>
                </a:solidFill>
                <a:latin typeface="Arial"/>
                <a:ea typeface="Arial"/>
                <a:cs typeface="Arial"/>
                <a:sym typeface="Arial"/>
              </a:rPr>
              <a:t>Business</a:t>
            </a:r>
            <a:endParaRPr sz="2400" dirty="0">
              <a:solidFill>
                <a:srgbClr val="0A236D"/>
              </a:solidFill>
            </a:endParaRPr>
          </a:p>
          <a:p>
            <a:pPr>
              <a:lnSpc>
                <a:spcPct val="90909"/>
              </a:lnSpc>
            </a:pPr>
            <a:r>
              <a:rPr lang="en-US" sz="5867" dirty="0">
                <a:solidFill>
                  <a:srgbClr val="0A236D"/>
                </a:solidFill>
                <a:latin typeface="Arial"/>
                <a:ea typeface="Arial"/>
                <a:cs typeface="Arial"/>
                <a:sym typeface="Arial"/>
              </a:rPr>
              <a:t>Benefits</a:t>
            </a:r>
            <a:endParaRPr sz="5867" dirty="0">
              <a:solidFill>
                <a:srgbClr val="0A236D"/>
              </a:solidFill>
              <a:latin typeface="Arial"/>
              <a:ea typeface="Arial"/>
              <a:cs typeface="Arial"/>
              <a:sym typeface="Arial"/>
            </a:endParaRPr>
          </a:p>
        </p:txBody>
      </p:sp>
      <p:sp>
        <p:nvSpPr>
          <p:cNvPr id="8" name="Google Shape;294;p15">
            <a:extLst>
              <a:ext uri="{FF2B5EF4-FFF2-40B4-BE49-F238E27FC236}">
                <a16:creationId xmlns:a16="http://schemas.microsoft.com/office/drawing/2014/main" id="{E8C23882-AC67-65A8-9710-B590FC19B744}"/>
              </a:ext>
            </a:extLst>
          </p:cNvPr>
          <p:cNvSpPr txBox="1"/>
          <p:nvPr/>
        </p:nvSpPr>
        <p:spPr>
          <a:xfrm>
            <a:off x="8909524" y="1033532"/>
            <a:ext cx="7706700" cy="7511232"/>
          </a:xfrm>
          <a:prstGeom prst="rect">
            <a:avLst/>
          </a:prstGeom>
          <a:noFill/>
          <a:ln>
            <a:noFill/>
          </a:ln>
        </p:spPr>
        <p:txBody>
          <a:bodyPr spcFirstLastPara="1" wrap="square" lIns="121900" tIns="60933" rIns="121900" bIns="60933" anchor="t" anchorCtr="0">
            <a:spAutoFit/>
          </a:bodyPr>
          <a:lstStyle/>
          <a:p>
            <a:pPr>
              <a:lnSpc>
                <a:spcPct val="150000"/>
              </a:lnSpc>
            </a:pPr>
            <a:r>
              <a:rPr lang="en-US" sz="2667" dirty="0">
                <a:solidFill>
                  <a:srgbClr val="0A236D"/>
                </a:solidFill>
                <a:latin typeface="Arial"/>
                <a:ea typeface="Arial"/>
                <a:cs typeface="Arial"/>
                <a:sym typeface="Arial"/>
              </a:rPr>
              <a:t>Complete asset visibility</a:t>
            </a:r>
            <a:endParaRPr sz="2400" dirty="0">
              <a:solidFill>
                <a:srgbClr val="0A236D"/>
              </a:solidFill>
            </a:endParaRPr>
          </a:p>
          <a:p>
            <a:pPr>
              <a:lnSpc>
                <a:spcPct val="150000"/>
              </a:lnSpc>
            </a:pPr>
            <a:endParaRPr sz="2667" dirty="0">
              <a:solidFill>
                <a:srgbClr val="0A236D"/>
              </a:solidFill>
              <a:latin typeface="Arial"/>
              <a:ea typeface="Arial"/>
              <a:cs typeface="Arial"/>
              <a:sym typeface="Arial"/>
            </a:endParaRPr>
          </a:p>
          <a:p>
            <a:pPr>
              <a:lnSpc>
                <a:spcPct val="150000"/>
              </a:lnSpc>
            </a:pPr>
            <a:r>
              <a:rPr lang="en-US" sz="2667" dirty="0">
                <a:solidFill>
                  <a:srgbClr val="0A236D"/>
                </a:solidFill>
                <a:latin typeface="Arial"/>
                <a:ea typeface="Arial"/>
                <a:cs typeface="Arial"/>
                <a:sym typeface="Arial"/>
              </a:rPr>
              <a:t>Mitigate rogue devices and supply chain risks.</a:t>
            </a:r>
            <a:endParaRPr lang="en-US" sz="2400" dirty="0">
              <a:solidFill>
                <a:srgbClr val="0A236D"/>
              </a:solidFill>
            </a:endParaRPr>
          </a:p>
          <a:p>
            <a:pPr>
              <a:lnSpc>
                <a:spcPct val="150000"/>
              </a:lnSpc>
            </a:pPr>
            <a:endParaRPr sz="2667" dirty="0">
              <a:solidFill>
                <a:srgbClr val="0A236D"/>
              </a:solidFill>
              <a:latin typeface="Arial"/>
              <a:ea typeface="Arial"/>
              <a:cs typeface="Arial"/>
              <a:sym typeface="Arial"/>
            </a:endParaRPr>
          </a:p>
          <a:p>
            <a:pPr>
              <a:lnSpc>
                <a:spcPct val="150000"/>
              </a:lnSpc>
            </a:pPr>
            <a:r>
              <a:rPr lang="en-US" sz="2667" dirty="0">
                <a:solidFill>
                  <a:srgbClr val="0A236D"/>
                </a:solidFill>
                <a:latin typeface="Arial"/>
                <a:ea typeface="Arial"/>
                <a:cs typeface="Arial"/>
                <a:sym typeface="Arial"/>
              </a:rPr>
              <a:t>Close NAC gaps and fortify micro segmentation</a:t>
            </a:r>
          </a:p>
          <a:p>
            <a:pPr>
              <a:lnSpc>
                <a:spcPct val="150000"/>
              </a:lnSpc>
            </a:pPr>
            <a:endParaRPr sz="2667" dirty="0">
              <a:solidFill>
                <a:srgbClr val="0A236D"/>
              </a:solidFill>
              <a:latin typeface="Arial"/>
              <a:ea typeface="Arial"/>
              <a:cs typeface="Arial"/>
              <a:sym typeface="Arial"/>
            </a:endParaRPr>
          </a:p>
          <a:p>
            <a:pPr>
              <a:lnSpc>
                <a:spcPct val="150000"/>
              </a:lnSpc>
            </a:pPr>
            <a:r>
              <a:rPr lang="en-US" sz="2667" dirty="0">
                <a:solidFill>
                  <a:srgbClr val="0A236D"/>
                </a:solidFill>
                <a:latin typeface="Arial"/>
                <a:ea typeface="Arial"/>
                <a:cs typeface="Arial"/>
                <a:sym typeface="Arial"/>
              </a:rPr>
              <a:t>Support regulatory compliance</a:t>
            </a:r>
          </a:p>
          <a:p>
            <a:pPr>
              <a:lnSpc>
                <a:spcPct val="150000"/>
              </a:lnSpc>
            </a:pPr>
            <a:endParaRPr sz="2667" dirty="0">
              <a:solidFill>
                <a:srgbClr val="0A236D"/>
              </a:solidFill>
              <a:latin typeface="Arial"/>
              <a:ea typeface="Arial"/>
              <a:cs typeface="Arial"/>
              <a:sym typeface="Arial"/>
            </a:endParaRPr>
          </a:p>
          <a:p>
            <a:pPr>
              <a:lnSpc>
                <a:spcPct val="150000"/>
              </a:lnSpc>
            </a:pPr>
            <a:r>
              <a:rPr lang="en-US" sz="2667" dirty="0">
                <a:solidFill>
                  <a:srgbClr val="0A236D"/>
                </a:solidFill>
                <a:latin typeface="Arial"/>
                <a:ea typeface="Arial"/>
                <a:cs typeface="Arial"/>
                <a:sym typeface="Arial"/>
              </a:rPr>
              <a:t>Budget and resource planning</a:t>
            </a:r>
            <a:endParaRPr lang="en-US" sz="2400" dirty="0">
              <a:solidFill>
                <a:srgbClr val="0A236D"/>
              </a:solidFill>
            </a:endParaRPr>
          </a:p>
          <a:p>
            <a:pPr>
              <a:lnSpc>
                <a:spcPct val="150000"/>
              </a:lnSpc>
            </a:pPr>
            <a:endParaRPr lang="en-US" sz="2667" dirty="0">
              <a:solidFill>
                <a:srgbClr val="0A236D"/>
              </a:solidFill>
              <a:latin typeface="Arial"/>
              <a:cs typeface="Arial"/>
              <a:sym typeface="Arial"/>
            </a:endParaRPr>
          </a:p>
          <a:p>
            <a:pPr>
              <a:lnSpc>
                <a:spcPct val="150000"/>
              </a:lnSpc>
            </a:pPr>
            <a:r>
              <a:rPr lang="en-US" sz="2667" dirty="0">
                <a:solidFill>
                  <a:srgbClr val="0A236D"/>
                </a:solidFill>
                <a:latin typeface="Arial"/>
                <a:cs typeface="Arial"/>
                <a:sym typeface="Arial"/>
              </a:rPr>
              <a:t>Apply assets usage policy entitlement, at scale.</a:t>
            </a:r>
            <a:endParaRPr lang="en-US" sz="2400" dirty="0">
              <a:solidFill>
                <a:srgbClr val="0A236D"/>
              </a:solidFill>
            </a:endParaRPr>
          </a:p>
          <a:p>
            <a:pPr>
              <a:lnSpc>
                <a:spcPct val="150000"/>
              </a:lnSpc>
            </a:pPr>
            <a:endParaRPr sz="2667" dirty="0">
              <a:solidFill>
                <a:srgbClr val="0A236D"/>
              </a:solidFill>
              <a:latin typeface="Arial"/>
              <a:ea typeface="Arial"/>
              <a:cs typeface="Arial"/>
              <a:sym typeface="Arial"/>
            </a:endParaRPr>
          </a:p>
        </p:txBody>
      </p:sp>
      <p:sp>
        <p:nvSpPr>
          <p:cNvPr id="9" name="Google Shape;295;p15">
            <a:extLst>
              <a:ext uri="{FF2B5EF4-FFF2-40B4-BE49-F238E27FC236}">
                <a16:creationId xmlns:a16="http://schemas.microsoft.com/office/drawing/2014/main" id="{7877C155-3522-7D6B-1D3F-746247513F0B}"/>
              </a:ext>
            </a:extLst>
          </p:cNvPr>
          <p:cNvSpPr txBox="1"/>
          <p:nvPr/>
        </p:nvSpPr>
        <p:spPr>
          <a:xfrm>
            <a:off x="801689" y="4572000"/>
            <a:ext cx="6090000" cy="3077711"/>
          </a:xfrm>
          <a:prstGeom prst="rect">
            <a:avLst/>
          </a:prstGeom>
          <a:noFill/>
          <a:ln>
            <a:noFill/>
          </a:ln>
        </p:spPr>
        <p:txBody>
          <a:bodyPr spcFirstLastPara="1" wrap="square" lIns="121900" tIns="60933" rIns="121900" bIns="60933" anchor="t" anchorCtr="0">
            <a:spAutoFit/>
          </a:bodyPr>
          <a:lstStyle/>
          <a:p>
            <a:r>
              <a:rPr lang="en-US" sz="3200" i="1" dirty="0">
                <a:solidFill>
                  <a:srgbClr val="0A236D"/>
                </a:solidFill>
                <a:latin typeface="Arial"/>
                <a:ea typeface="Arial"/>
                <a:cs typeface="Arial"/>
                <a:sym typeface="Arial"/>
              </a:rPr>
              <a:t>Sepio sheds light on items I couldn’t identify and now I can make better decisions; I can contextualize what a device is where I wouldn’t have had visibility otherwise.</a:t>
            </a:r>
          </a:p>
        </p:txBody>
      </p:sp>
      <p:pic>
        <p:nvPicPr>
          <p:cNvPr id="13" name="Google Shape;299;p15">
            <a:extLst>
              <a:ext uri="{FF2B5EF4-FFF2-40B4-BE49-F238E27FC236}">
                <a16:creationId xmlns:a16="http://schemas.microsoft.com/office/drawing/2014/main" id="{8594B404-D9E5-9761-79B7-067D80D4F380}"/>
              </a:ext>
            </a:extLst>
          </p:cNvPr>
          <p:cNvPicPr preferRelativeResize="0"/>
          <p:nvPr/>
        </p:nvPicPr>
        <p:blipFill rotWithShape="1">
          <a:blip r:embed="rId3">
            <a:alphaModFix/>
          </a:blip>
          <a:srcRect/>
          <a:stretch/>
        </p:blipFill>
        <p:spPr>
          <a:xfrm>
            <a:off x="8450440" y="5048544"/>
            <a:ext cx="145909" cy="145909"/>
          </a:xfrm>
          <a:prstGeom prst="rect">
            <a:avLst/>
          </a:prstGeom>
          <a:noFill/>
          <a:ln>
            <a:noFill/>
          </a:ln>
        </p:spPr>
      </p:pic>
      <p:pic>
        <p:nvPicPr>
          <p:cNvPr id="14" name="Google Shape;300;p15">
            <a:extLst>
              <a:ext uri="{FF2B5EF4-FFF2-40B4-BE49-F238E27FC236}">
                <a16:creationId xmlns:a16="http://schemas.microsoft.com/office/drawing/2014/main" id="{1C94D162-DB8D-ECB5-3490-AE0B7E034F23}"/>
              </a:ext>
            </a:extLst>
          </p:cNvPr>
          <p:cNvPicPr preferRelativeResize="0"/>
          <p:nvPr/>
        </p:nvPicPr>
        <p:blipFill rotWithShape="1">
          <a:blip r:embed="rId3">
            <a:alphaModFix/>
          </a:blip>
          <a:srcRect/>
          <a:stretch/>
        </p:blipFill>
        <p:spPr>
          <a:xfrm>
            <a:off x="8450440" y="3815352"/>
            <a:ext cx="145909" cy="145909"/>
          </a:xfrm>
          <a:prstGeom prst="rect">
            <a:avLst/>
          </a:prstGeom>
          <a:noFill/>
          <a:ln>
            <a:noFill/>
          </a:ln>
        </p:spPr>
      </p:pic>
      <p:pic>
        <p:nvPicPr>
          <p:cNvPr id="15" name="Google Shape;301;p15">
            <a:extLst>
              <a:ext uri="{FF2B5EF4-FFF2-40B4-BE49-F238E27FC236}">
                <a16:creationId xmlns:a16="http://schemas.microsoft.com/office/drawing/2014/main" id="{C0553F97-35DF-3111-D3FA-01242F437CC7}"/>
              </a:ext>
            </a:extLst>
          </p:cNvPr>
          <p:cNvPicPr preferRelativeResize="0"/>
          <p:nvPr/>
        </p:nvPicPr>
        <p:blipFill rotWithShape="1">
          <a:blip r:embed="rId3">
            <a:alphaModFix/>
          </a:blip>
          <a:srcRect/>
          <a:stretch/>
        </p:blipFill>
        <p:spPr>
          <a:xfrm>
            <a:off x="8450440" y="2582160"/>
            <a:ext cx="145909" cy="145909"/>
          </a:xfrm>
          <a:prstGeom prst="rect">
            <a:avLst/>
          </a:prstGeom>
          <a:noFill/>
          <a:ln>
            <a:noFill/>
          </a:ln>
        </p:spPr>
      </p:pic>
      <p:pic>
        <p:nvPicPr>
          <p:cNvPr id="16" name="Google Shape;302;p15">
            <a:extLst>
              <a:ext uri="{FF2B5EF4-FFF2-40B4-BE49-F238E27FC236}">
                <a16:creationId xmlns:a16="http://schemas.microsoft.com/office/drawing/2014/main" id="{057479AD-39F6-1528-E7E8-0513BF29A181}"/>
              </a:ext>
            </a:extLst>
          </p:cNvPr>
          <p:cNvPicPr preferRelativeResize="0"/>
          <p:nvPr/>
        </p:nvPicPr>
        <p:blipFill rotWithShape="1">
          <a:blip r:embed="rId3">
            <a:alphaModFix/>
          </a:blip>
          <a:srcRect/>
          <a:stretch/>
        </p:blipFill>
        <p:spPr>
          <a:xfrm>
            <a:off x="8450440" y="1348968"/>
            <a:ext cx="145909" cy="145909"/>
          </a:xfrm>
          <a:prstGeom prst="rect">
            <a:avLst/>
          </a:prstGeom>
          <a:noFill/>
          <a:ln>
            <a:noFill/>
          </a:ln>
        </p:spPr>
      </p:pic>
      <p:pic>
        <p:nvPicPr>
          <p:cNvPr id="18" name="Google Shape;304;p15">
            <a:extLst>
              <a:ext uri="{FF2B5EF4-FFF2-40B4-BE49-F238E27FC236}">
                <a16:creationId xmlns:a16="http://schemas.microsoft.com/office/drawing/2014/main" id="{C28FA689-D8F7-4719-8466-187D4FEFDAC4}"/>
              </a:ext>
            </a:extLst>
          </p:cNvPr>
          <p:cNvPicPr preferRelativeResize="0"/>
          <p:nvPr/>
        </p:nvPicPr>
        <p:blipFill rotWithShape="1">
          <a:blip r:embed="rId3">
            <a:alphaModFix/>
          </a:blip>
          <a:srcRect/>
          <a:stretch/>
        </p:blipFill>
        <p:spPr>
          <a:xfrm>
            <a:off x="8446109" y="6247560"/>
            <a:ext cx="145909" cy="145909"/>
          </a:xfrm>
          <a:prstGeom prst="rect">
            <a:avLst/>
          </a:prstGeom>
          <a:noFill/>
          <a:ln>
            <a:noFill/>
          </a:ln>
        </p:spPr>
      </p:pic>
      <p:pic>
        <p:nvPicPr>
          <p:cNvPr id="20" name="Graphic 19" descr="Open quotation mark outline">
            <a:extLst>
              <a:ext uri="{FF2B5EF4-FFF2-40B4-BE49-F238E27FC236}">
                <a16:creationId xmlns:a16="http://schemas.microsoft.com/office/drawing/2014/main" id="{A47227F5-D218-8B01-531F-9FE6A6D235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01" y="4078520"/>
            <a:ext cx="1219200" cy="1219200"/>
          </a:xfrm>
          <a:prstGeom prst="rect">
            <a:avLst/>
          </a:prstGeom>
        </p:spPr>
      </p:pic>
      <p:pic>
        <p:nvPicPr>
          <p:cNvPr id="21" name="Graphic 20" descr="Open quotation mark outline">
            <a:extLst>
              <a:ext uri="{FF2B5EF4-FFF2-40B4-BE49-F238E27FC236}">
                <a16:creationId xmlns:a16="http://schemas.microsoft.com/office/drawing/2014/main" id="{8F75D69E-8FC4-3E93-7EC3-CDF7734871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076563" y="6781800"/>
            <a:ext cx="1219200" cy="1219200"/>
          </a:xfrm>
          <a:prstGeom prst="rect">
            <a:avLst/>
          </a:prstGeom>
        </p:spPr>
      </p:pic>
      <p:pic>
        <p:nvPicPr>
          <p:cNvPr id="2" name="Google Shape;259;p13" descr="Money outline">
            <a:extLst>
              <a:ext uri="{FF2B5EF4-FFF2-40B4-BE49-F238E27FC236}">
                <a16:creationId xmlns:a16="http://schemas.microsoft.com/office/drawing/2014/main" id="{839BEF05-1246-44F1-B20B-271991A37144}"/>
              </a:ext>
            </a:extLst>
          </p:cNvPr>
          <p:cNvPicPr preferRelativeResize="0"/>
          <p:nvPr/>
        </p:nvPicPr>
        <p:blipFill rotWithShape="1">
          <a:blip r:embed="rId6">
            <a:alphaModFix/>
          </a:blip>
          <a:srcRect/>
          <a:stretch/>
        </p:blipFill>
        <p:spPr>
          <a:xfrm>
            <a:off x="516799" y="1496681"/>
            <a:ext cx="2186240" cy="2186240"/>
          </a:xfrm>
          <a:prstGeom prst="rect">
            <a:avLst/>
          </a:prstGeom>
          <a:noFill/>
          <a:ln>
            <a:noFill/>
          </a:ln>
        </p:spPr>
      </p:pic>
      <p:sp>
        <p:nvSpPr>
          <p:cNvPr id="3" name="Google Shape;256;p13">
            <a:extLst>
              <a:ext uri="{FF2B5EF4-FFF2-40B4-BE49-F238E27FC236}">
                <a16:creationId xmlns:a16="http://schemas.microsoft.com/office/drawing/2014/main" id="{44D218D2-CAF3-3D69-59EF-4F171FA2C5E1}"/>
              </a:ext>
            </a:extLst>
          </p:cNvPr>
          <p:cNvSpPr txBox="1"/>
          <p:nvPr/>
        </p:nvSpPr>
        <p:spPr>
          <a:xfrm>
            <a:off x="801688" y="7848600"/>
            <a:ext cx="7768951" cy="943024"/>
          </a:xfrm>
          <a:prstGeom prst="rect">
            <a:avLst/>
          </a:prstGeom>
          <a:noFill/>
          <a:ln>
            <a:noFill/>
          </a:ln>
        </p:spPr>
        <p:txBody>
          <a:bodyPr spcFirstLastPara="1" wrap="square" lIns="121900" tIns="60933" rIns="121900" bIns="60933" anchor="t" anchorCtr="0">
            <a:spAutoFit/>
          </a:bodyPr>
          <a:lstStyle/>
          <a:p>
            <a:pPr>
              <a:lnSpc>
                <a:spcPct val="111111"/>
              </a:lnSpc>
            </a:pPr>
            <a:r>
              <a:rPr lang="en-US" sz="2400" dirty="0">
                <a:solidFill>
                  <a:srgbClr val="0A236D"/>
                </a:solidFill>
                <a:latin typeface="Arial"/>
                <a:ea typeface="Arial"/>
                <a:cs typeface="Arial"/>
                <a:sym typeface="Arial"/>
              </a:rPr>
              <a:t>Director of Network Architecture and Engineering,</a:t>
            </a:r>
            <a:endParaRPr sz="2400" dirty="0">
              <a:solidFill>
                <a:srgbClr val="0A236D"/>
              </a:solidFill>
            </a:endParaRPr>
          </a:p>
          <a:p>
            <a:pPr>
              <a:lnSpc>
                <a:spcPct val="111111"/>
              </a:lnSpc>
            </a:pPr>
            <a:r>
              <a:rPr lang="en-US" sz="2400" b="1" dirty="0">
                <a:solidFill>
                  <a:srgbClr val="0A236D"/>
                </a:solidFill>
                <a:latin typeface="Arial"/>
                <a:ea typeface="Arial"/>
                <a:cs typeface="Arial"/>
                <a:sym typeface="Arial"/>
              </a:rPr>
              <a:t>Tier 1 Financial Institution</a:t>
            </a:r>
            <a:endParaRPr sz="2400" dirty="0">
              <a:solidFill>
                <a:srgbClr val="0A236D"/>
              </a:solidFill>
            </a:endParaRPr>
          </a:p>
        </p:txBody>
      </p:sp>
      <p:pic>
        <p:nvPicPr>
          <p:cNvPr id="4" name="Google Shape;304;p15">
            <a:extLst>
              <a:ext uri="{FF2B5EF4-FFF2-40B4-BE49-F238E27FC236}">
                <a16:creationId xmlns:a16="http://schemas.microsoft.com/office/drawing/2014/main" id="{610E4C26-2BA8-A0AB-DAD8-0427E0EFC459}"/>
              </a:ext>
            </a:extLst>
          </p:cNvPr>
          <p:cNvPicPr preferRelativeResize="0"/>
          <p:nvPr/>
        </p:nvPicPr>
        <p:blipFill rotWithShape="1">
          <a:blip r:embed="rId3">
            <a:alphaModFix/>
          </a:blip>
          <a:srcRect/>
          <a:stretch/>
        </p:blipFill>
        <p:spPr>
          <a:xfrm>
            <a:off x="8446109" y="7446576"/>
            <a:ext cx="145909" cy="145909"/>
          </a:xfrm>
          <a:prstGeom prst="rect">
            <a:avLst/>
          </a:prstGeom>
          <a:noFill/>
          <a:ln>
            <a:noFill/>
          </a:ln>
        </p:spPr>
      </p:pic>
    </p:spTree>
    <p:extLst>
      <p:ext uri="{BB962C8B-B14F-4D97-AF65-F5344CB8AC3E}">
        <p14:creationId xmlns:p14="http://schemas.microsoft.com/office/powerpoint/2010/main" val="4085720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3;p11">
            <a:extLst>
              <a:ext uri="{FF2B5EF4-FFF2-40B4-BE49-F238E27FC236}">
                <a16:creationId xmlns:a16="http://schemas.microsoft.com/office/drawing/2014/main" id="{2C02AC33-8D82-AE7E-C2A2-C2BDF29F2712}"/>
              </a:ext>
            </a:extLst>
          </p:cNvPr>
          <p:cNvSpPr txBox="1"/>
          <p:nvPr/>
        </p:nvSpPr>
        <p:spPr>
          <a:xfrm>
            <a:off x="1116721" y="1836080"/>
            <a:ext cx="5347311" cy="697509"/>
          </a:xfrm>
          <a:prstGeom prst="rect">
            <a:avLst/>
          </a:prstGeom>
          <a:noFill/>
          <a:ln>
            <a:noFill/>
          </a:ln>
        </p:spPr>
        <p:txBody>
          <a:bodyPr spcFirstLastPara="1" wrap="square" lIns="121900" tIns="60933" rIns="121900" bIns="60933" anchor="t" anchorCtr="0">
            <a:spAutoFit/>
          </a:bodyPr>
          <a:lstStyle/>
          <a:p>
            <a:r>
              <a:rPr lang="en-US" sz="3733" b="1" dirty="0">
                <a:solidFill>
                  <a:srgbClr val="002060"/>
                </a:solidFill>
                <a:latin typeface="Metropolis" panose="020B0604020202020204"/>
              </a:rPr>
              <a:t>SIEM/SOAR</a:t>
            </a:r>
            <a:endParaRPr sz="2400" b="1" dirty="0">
              <a:solidFill>
                <a:srgbClr val="002060"/>
              </a:solidFill>
              <a:latin typeface="Metropolis" panose="020B0604020202020204"/>
            </a:endParaRPr>
          </a:p>
        </p:txBody>
      </p:sp>
      <p:sp>
        <p:nvSpPr>
          <p:cNvPr id="7" name="Google Shape;204;p11">
            <a:extLst>
              <a:ext uri="{FF2B5EF4-FFF2-40B4-BE49-F238E27FC236}">
                <a16:creationId xmlns:a16="http://schemas.microsoft.com/office/drawing/2014/main" id="{D18CC642-98CD-CFD9-F474-3586A288ADE9}"/>
              </a:ext>
            </a:extLst>
          </p:cNvPr>
          <p:cNvSpPr txBox="1"/>
          <p:nvPr/>
        </p:nvSpPr>
        <p:spPr>
          <a:xfrm>
            <a:off x="9036579" y="1808409"/>
            <a:ext cx="4882621" cy="697509"/>
          </a:xfrm>
          <a:prstGeom prst="rect">
            <a:avLst/>
          </a:prstGeom>
          <a:noFill/>
          <a:ln>
            <a:noFill/>
          </a:ln>
        </p:spPr>
        <p:txBody>
          <a:bodyPr spcFirstLastPara="1" wrap="square" lIns="121900" tIns="60933" rIns="121900" bIns="60933" anchor="t" anchorCtr="0">
            <a:spAutoFit/>
          </a:bodyPr>
          <a:lstStyle/>
          <a:p>
            <a:r>
              <a:rPr lang="en-US" sz="3733" b="1" dirty="0">
                <a:solidFill>
                  <a:srgbClr val="002060"/>
                </a:solidFill>
                <a:latin typeface="Metropolis" panose="020B0604020202020204"/>
              </a:rPr>
              <a:t>ITAM &amp; CMDB</a:t>
            </a:r>
            <a:endParaRPr sz="2400" b="1" dirty="0">
              <a:solidFill>
                <a:srgbClr val="002060"/>
              </a:solidFill>
              <a:latin typeface="Metropolis" panose="020B0604020202020204"/>
            </a:endParaRPr>
          </a:p>
        </p:txBody>
      </p:sp>
      <p:sp>
        <p:nvSpPr>
          <p:cNvPr id="8" name="Google Shape;205;p11">
            <a:extLst>
              <a:ext uri="{FF2B5EF4-FFF2-40B4-BE49-F238E27FC236}">
                <a16:creationId xmlns:a16="http://schemas.microsoft.com/office/drawing/2014/main" id="{44773382-3949-273D-CA86-E4DF714DAA70}"/>
              </a:ext>
            </a:extLst>
          </p:cNvPr>
          <p:cNvSpPr txBox="1"/>
          <p:nvPr/>
        </p:nvSpPr>
        <p:spPr>
          <a:xfrm>
            <a:off x="991519" y="5462262"/>
            <a:ext cx="4669200" cy="697509"/>
          </a:xfrm>
          <a:prstGeom prst="rect">
            <a:avLst/>
          </a:prstGeom>
          <a:noFill/>
          <a:ln>
            <a:noFill/>
          </a:ln>
        </p:spPr>
        <p:txBody>
          <a:bodyPr spcFirstLastPara="1" wrap="square" lIns="121900" tIns="60933" rIns="121900" bIns="60933" anchor="t" anchorCtr="0">
            <a:spAutoFit/>
          </a:bodyPr>
          <a:lstStyle/>
          <a:p>
            <a:r>
              <a:rPr lang="en-US" sz="3733" b="1" dirty="0">
                <a:solidFill>
                  <a:srgbClr val="002060"/>
                </a:solidFill>
                <a:latin typeface="Metropolis" panose="020B0604020202020204"/>
              </a:rPr>
              <a:t>Security team</a:t>
            </a:r>
            <a:endParaRPr sz="2400" b="1" dirty="0">
              <a:solidFill>
                <a:srgbClr val="002060"/>
              </a:solidFill>
              <a:latin typeface="Metropolis" panose="020B0604020202020204"/>
            </a:endParaRPr>
          </a:p>
        </p:txBody>
      </p:sp>
      <p:sp>
        <p:nvSpPr>
          <p:cNvPr id="9" name="Google Shape;206;p11">
            <a:extLst>
              <a:ext uri="{FF2B5EF4-FFF2-40B4-BE49-F238E27FC236}">
                <a16:creationId xmlns:a16="http://schemas.microsoft.com/office/drawing/2014/main" id="{69F0D44C-4C2D-310F-9C02-8E61781ABB8F}"/>
              </a:ext>
            </a:extLst>
          </p:cNvPr>
          <p:cNvSpPr txBox="1"/>
          <p:nvPr/>
        </p:nvSpPr>
        <p:spPr>
          <a:xfrm>
            <a:off x="9036579" y="5462262"/>
            <a:ext cx="5337807" cy="697509"/>
          </a:xfrm>
          <a:prstGeom prst="rect">
            <a:avLst/>
          </a:prstGeom>
          <a:noFill/>
          <a:ln>
            <a:noFill/>
          </a:ln>
        </p:spPr>
        <p:txBody>
          <a:bodyPr spcFirstLastPara="1" wrap="square" lIns="121900" tIns="60933" rIns="121900" bIns="60933" anchor="t" anchorCtr="0">
            <a:spAutoFit/>
          </a:bodyPr>
          <a:lstStyle/>
          <a:p>
            <a:r>
              <a:rPr lang="en-US" sz="3733" b="1" dirty="0">
                <a:solidFill>
                  <a:srgbClr val="002060"/>
                </a:solidFill>
                <a:latin typeface="Metropolis" panose="020B0604020202020204"/>
              </a:rPr>
              <a:t>CAASM</a:t>
            </a:r>
            <a:endParaRPr sz="2400" b="1" dirty="0">
              <a:solidFill>
                <a:srgbClr val="002060"/>
              </a:solidFill>
              <a:latin typeface="Metropolis" panose="020B0604020202020204"/>
            </a:endParaRPr>
          </a:p>
        </p:txBody>
      </p:sp>
      <p:sp>
        <p:nvSpPr>
          <p:cNvPr id="10" name="Google Shape;207;p11">
            <a:extLst>
              <a:ext uri="{FF2B5EF4-FFF2-40B4-BE49-F238E27FC236}">
                <a16:creationId xmlns:a16="http://schemas.microsoft.com/office/drawing/2014/main" id="{240A6CB4-C350-45ED-1911-936C68425457}"/>
              </a:ext>
            </a:extLst>
          </p:cNvPr>
          <p:cNvSpPr txBox="1"/>
          <p:nvPr/>
        </p:nvSpPr>
        <p:spPr>
          <a:xfrm>
            <a:off x="1170200" y="2608452"/>
            <a:ext cx="6535200" cy="2743261"/>
          </a:xfrm>
          <a:prstGeom prst="rect">
            <a:avLst/>
          </a:prstGeom>
          <a:noFill/>
          <a:ln>
            <a:noFill/>
          </a:ln>
        </p:spPr>
        <p:txBody>
          <a:bodyPr spcFirstLastPara="1" wrap="square" lIns="121900" tIns="60933" rIns="121900" bIns="60933" anchor="t" anchorCtr="0">
            <a:spAutoFit/>
          </a:bodyPr>
          <a:lstStyle/>
          <a:p>
            <a:pPr>
              <a:lnSpc>
                <a:spcPct val="114285"/>
              </a:lnSpc>
            </a:pPr>
            <a:r>
              <a:rPr lang="en-US" sz="1867" dirty="0">
                <a:solidFill>
                  <a:srgbClr val="002060"/>
                </a:solidFill>
                <a:latin typeface="Metropolis" panose="020B0604020202020204"/>
                <a:sym typeface="Arial"/>
              </a:rPr>
              <a:t>Instant alerts when unwanted or rogue devices are connected, eliminating unnecessary noise</a:t>
            </a:r>
            <a:endParaRPr sz="2400"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a:p>
            <a:pPr>
              <a:lnSpc>
                <a:spcPct val="114285"/>
              </a:lnSpc>
            </a:pPr>
            <a:r>
              <a:rPr lang="en-US" sz="1867" dirty="0">
                <a:solidFill>
                  <a:srgbClr val="002060"/>
                </a:solidFill>
                <a:latin typeface="Metropolis" panose="020B0604020202020204"/>
                <a:sym typeface="Arial"/>
              </a:rPr>
              <a:t>Contextual information, </a:t>
            </a:r>
            <a:r>
              <a:rPr lang="en-US" sz="1867" dirty="0">
                <a:solidFill>
                  <a:srgbClr val="002060"/>
                </a:solidFill>
                <a:latin typeface="Metropolis" panose="020B0604020202020204"/>
              </a:rPr>
              <a:t>i.e.</a:t>
            </a:r>
            <a:r>
              <a:rPr lang="en-US" sz="1867" dirty="0">
                <a:solidFill>
                  <a:srgbClr val="002060"/>
                </a:solidFill>
                <a:latin typeface="Metropolis" panose="020B0604020202020204"/>
                <a:sym typeface="Arial"/>
              </a:rPr>
              <a:t> asset location, expedites response time to prevent crises</a:t>
            </a:r>
            <a:endParaRPr sz="1867"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a:p>
            <a:pPr>
              <a:lnSpc>
                <a:spcPct val="114285"/>
              </a:lnSpc>
            </a:pPr>
            <a:r>
              <a:rPr lang="en-US" sz="1867" dirty="0">
                <a:solidFill>
                  <a:srgbClr val="002060"/>
                </a:solidFill>
                <a:latin typeface="Metropolis" panose="020B0604020202020204"/>
                <a:sym typeface="Arial"/>
              </a:rPr>
              <a:t>Publicly recognized asset vulnerability module (OSINT and </a:t>
            </a:r>
            <a:r>
              <a:rPr lang="en-US" sz="1867" dirty="0">
                <a:solidFill>
                  <a:srgbClr val="002060"/>
                </a:solidFill>
                <a:latin typeface="Metropolis" panose="020B0604020202020204"/>
              </a:rPr>
              <a:t>proprietary) </a:t>
            </a:r>
            <a:r>
              <a:rPr lang="en-US" sz="1867" dirty="0">
                <a:solidFill>
                  <a:srgbClr val="002060"/>
                </a:solidFill>
                <a:latin typeface="Metropolis" panose="020B0604020202020204"/>
                <a:sym typeface="Arial"/>
              </a:rPr>
              <a:t>for an immediate mitigation</a:t>
            </a:r>
            <a:endParaRPr sz="1867" dirty="0">
              <a:solidFill>
                <a:srgbClr val="002060"/>
              </a:solidFill>
              <a:latin typeface="Metropolis" panose="020B0604020202020204"/>
            </a:endParaRPr>
          </a:p>
        </p:txBody>
      </p:sp>
      <p:sp>
        <p:nvSpPr>
          <p:cNvPr id="11" name="Google Shape;208;p11">
            <a:extLst>
              <a:ext uri="{FF2B5EF4-FFF2-40B4-BE49-F238E27FC236}">
                <a16:creationId xmlns:a16="http://schemas.microsoft.com/office/drawing/2014/main" id="{1971C4C1-2095-A584-A52A-FC5FF4829E71}"/>
              </a:ext>
            </a:extLst>
          </p:cNvPr>
          <p:cNvSpPr txBox="1"/>
          <p:nvPr/>
        </p:nvSpPr>
        <p:spPr>
          <a:xfrm>
            <a:off x="1222279" y="6243741"/>
            <a:ext cx="7388592" cy="3164273"/>
          </a:xfrm>
          <a:prstGeom prst="rect">
            <a:avLst/>
          </a:prstGeom>
          <a:noFill/>
          <a:ln>
            <a:noFill/>
          </a:ln>
        </p:spPr>
        <p:txBody>
          <a:bodyPr spcFirstLastPara="1" wrap="square" lIns="121900" tIns="60933" rIns="121900" bIns="60933" anchor="t" anchorCtr="0">
            <a:spAutoFit/>
          </a:bodyPr>
          <a:lstStyle/>
          <a:p>
            <a:pPr>
              <a:lnSpc>
                <a:spcPct val="114285"/>
              </a:lnSpc>
            </a:pPr>
            <a:r>
              <a:rPr lang="en-US" sz="1867" dirty="0">
                <a:solidFill>
                  <a:srgbClr val="002060"/>
                </a:solidFill>
                <a:latin typeface="Metropolis" panose="020B0604020202020204"/>
                <a:sym typeface="Arial"/>
              </a:rPr>
              <a:t>Understand what needs attention with actionable data</a:t>
            </a:r>
            <a:endParaRPr sz="2400"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a:p>
            <a:pPr>
              <a:lnSpc>
                <a:spcPct val="114285"/>
              </a:lnSpc>
            </a:pPr>
            <a:r>
              <a:rPr lang="en-US" sz="1867" dirty="0">
                <a:solidFill>
                  <a:srgbClr val="002060"/>
                </a:solidFill>
                <a:latin typeface="Metropolis" panose="020B0604020202020204"/>
                <a:sym typeface="Arial"/>
              </a:rPr>
              <a:t>Enforce organization policies and establ</a:t>
            </a:r>
            <a:r>
              <a:rPr lang="en-US" sz="1867" dirty="0">
                <a:solidFill>
                  <a:srgbClr val="002060"/>
                </a:solidFill>
                <a:latin typeface="Metropolis" panose="020B0604020202020204"/>
              </a:rPr>
              <a:t>ish</a:t>
            </a:r>
            <a:r>
              <a:rPr lang="en-US" sz="1867" dirty="0">
                <a:solidFill>
                  <a:srgbClr val="002060"/>
                </a:solidFill>
                <a:latin typeface="Metropolis" panose="020B0604020202020204"/>
                <a:sym typeface="Arial"/>
              </a:rPr>
              <a:t> trust at the asset level</a:t>
            </a:r>
            <a:endParaRPr sz="1867"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a:p>
            <a:pPr>
              <a:lnSpc>
                <a:spcPct val="114285"/>
              </a:lnSpc>
            </a:pPr>
            <a:r>
              <a:rPr lang="en-US" sz="1867" dirty="0">
                <a:solidFill>
                  <a:srgbClr val="002060"/>
                </a:solidFill>
                <a:latin typeface="Metropolis" panose="020B0604020202020204"/>
                <a:sym typeface="Arial"/>
              </a:rPr>
              <a:t>Greater ROI by radically improving the efficacy of existing tools</a:t>
            </a:r>
            <a:endParaRPr sz="1867" dirty="0">
              <a:solidFill>
                <a:srgbClr val="002060"/>
              </a:solidFill>
              <a:latin typeface="Metropolis" panose="020B0604020202020204"/>
              <a:sym typeface="Arial"/>
            </a:endParaRPr>
          </a:p>
          <a:p>
            <a:pPr>
              <a:lnSpc>
                <a:spcPct val="114285"/>
              </a:lnSpc>
            </a:pPr>
            <a:endParaRPr sz="1867" dirty="0">
              <a:solidFill>
                <a:srgbClr val="002060"/>
              </a:solidFill>
              <a:latin typeface="Metropolis" panose="020B0604020202020204"/>
              <a:sym typeface="Arial"/>
            </a:endParaRPr>
          </a:p>
          <a:p>
            <a:pPr>
              <a:lnSpc>
                <a:spcPct val="114285"/>
              </a:lnSpc>
            </a:pPr>
            <a:endParaRPr sz="1867" dirty="0">
              <a:solidFill>
                <a:srgbClr val="002060"/>
              </a:solidFill>
              <a:latin typeface="Metropolis" panose="020B0604020202020204"/>
              <a:sym typeface="Arial"/>
            </a:endParaRPr>
          </a:p>
        </p:txBody>
      </p:sp>
      <p:sp>
        <p:nvSpPr>
          <p:cNvPr id="12" name="Google Shape;209;p11">
            <a:extLst>
              <a:ext uri="{FF2B5EF4-FFF2-40B4-BE49-F238E27FC236}">
                <a16:creationId xmlns:a16="http://schemas.microsoft.com/office/drawing/2014/main" id="{208F8D43-B01D-BAA1-F9B8-B0D1177E9C98}"/>
              </a:ext>
            </a:extLst>
          </p:cNvPr>
          <p:cNvSpPr txBox="1"/>
          <p:nvPr/>
        </p:nvSpPr>
        <p:spPr>
          <a:xfrm>
            <a:off x="961392" y="880010"/>
            <a:ext cx="10883475" cy="520344"/>
          </a:xfrm>
          <a:prstGeom prst="rect">
            <a:avLst/>
          </a:prstGeom>
          <a:noFill/>
          <a:ln>
            <a:noFill/>
          </a:ln>
        </p:spPr>
        <p:txBody>
          <a:bodyPr spcFirstLastPara="1" wrap="square" lIns="121900" tIns="60933" rIns="121900" bIns="60933" anchor="t" anchorCtr="0">
            <a:spAutoFit/>
          </a:bodyPr>
          <a:lstStyle/>
          <a:p>
            <a:pPr>
              <a:lnSpc>
                <a:spcPct val="44444"/>
              </a:lnSpc>
            </a:pPr>
            <a:r>
              <a:rPr lang="en-US" sz="5867" b="1" dirty="0">
                <a:solidFill>
                  <a:srgbClr val="0A236D"/>
                </a:solidFill>
                <a:latin typeface="Metropolis Extra Light" panose="00000500000000000000" charset="0"/>
                <a:cs typeface="Calibri"/>
              </a:rPr>
              <a:t>Who benefits from our data?</a:t>
            </a:r>
            <a:endParaRPr sz="5867" b="1" dirty="0">
              <a:solidFill>
                <a:srgbClr val="0A236D"/>
              </a:solidFill>
              <a:latin typeface="Metropolis Extra Light" panose="00000500000000000000" charset="0"/>
              <a:cs typeface="Calibri"/>
            </a:endParaRPr>
          </a:p>
        </p:txBody>
      </p:sp>
      <p:sp>
        <p:nvSpPr>
          <p:cNvPr id="13" name="Google Shape;210;p11">
            <a:extLst>
              <a:ext uri="{FF2B5EF4-FFF2-40B4-BE49-F238E27FC236}">
                <a16:creationId xmlns:a16="http://schemas.microsoft.com/office/drawing/2014/main" id="{DFCDB902-6568-68A7-CF7A-9E770B370F36}"/>
              </a:ext>
            </a:extLst>
          </p:cNvPr>
          <p:cNvSpPr txBox="1"/>
          <p:nvPr/>
        </p:nvSpPr>
        <p:spPr>
          <a:xfrm>
            <a:off x="9265177" y="6324948"/>
            <a:ext cx="6952712" cy="2415735"/>
          </a:xfrm>
          <a:prstGeom prst="rect">
            <a:avLst/>
          </a:prstGeom>
          <a:noFill/>
          <a:ln>
            <a:noFill/>
          </a:ln>
        </p:spPr>
        <p:txBody>
          <a:bodyPr spcFirstLastPara="1" wrap="square" lIns="121900" tIns="60933" rIns="121900" bIns="60933" anchor="t" anchorCtr="0">
            <a:spAutoFit/>
          </a:bodyPr>
          <a:lstStyle/>
          <a:p>
            <a:pPr>
              <a:lnSpc>
                <a:spcPct val="114285"/>
              </a:lnSpc>
            </a:pPr>
            <a:r>
              <a:rPr lang="en-US" sz="1867" dirty="0">
                <a:solidFill>
                  <a:srgbClr val="002060"/>
                </a:solidFill>
                <a:latin typeface="Metropolis" panose="020B0604020202020204"/>
                <a:sym typeface="Arial"/>
              </a:rPr>
              <a:t>Augment existing data sources</a:t>
            </a:r>
            <a:endParaRPr sz="2400"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a:p>
            <a:pPr>
              <a:lnSpc>
                <a:spcPct val="114285"/>
              </a:lnSpc>
            </a:pPr>
            <a:r>
              <a:rPr lang="en-US" sz="1867" dirty="0">
                <a:solidFill>
                  <a:srgbClr val="002060"/>
                </a:solidFill>
                <a:latin typeface="Metropolis" panose="020B0604020202020204"/>
                <a:sym typeface="Arial"/>
              </a:rPr>
              <a:t>Validate security controls</a:t>
            </a:r>
            <a:endParaRPr sz="2400"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a:p>
            <a:pPr>
              <a:lnSpc>
                <a:spcPct val="114285"/>
              </a:lnSpc>
            </a:pPr>
            <a:r>
              <a:rPr lang="en-US" sz="1867" dirty="0">
                <a:solidFill>
                  <a:srgbClr val="002060"/>
                </a:solidFill>
                <a:latin typeface="Metropolis" panose="020B0604020202020204"/>
                <a:sym typeface="Arial"/>
              </a:rPr>
              <a:t>Remediate issues</a:t>
            </a:r>
            <a:endParaRPr sz="2400"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a:p>
            <a:pPr>
              <a:lnSpc>
                <a:spcPct val="114285"/>
              </a:lnSpc>
            </a:pPr>
            <a:endParaRPr sz="1867" dirty="0">
              <a:solidFill>
                <a:srgbClr val="002060"/>
              </a:solidFill>
              <a:latin typeface="Metropolis" panose="020B0604020202020204"/>
              <a:sym typeface="Arial"/>
            </a:endParaRPr>
          </a:p>
        </p:txBody>
      </p:sp>
      <p:pic>
        <p:nvPicPr>
          <p:cNvPr id="14" name="Google Shape;211;p11">
            <a:extLst>
              <a:ext uri="{FF2B5EF4-FFF2-40B4-BE49-F238E27FC236}">
                <a16:creationId xmlns:a16="http://schemas.microsoft.com/office/drawing/2014/main" id="{A086CBDB-1616-6B4E-EFF1-509F36A0CC63}"/>
              </a:ext>
            </a:extLst>
          </p:cNvPr>
          <p:cNvPicPr preferRelativeResize="0"/>
          <p:nvPr/>
        </p:nvPicPr>
        <p:blipFill rotWithShape="1">
          <a:blip r:embed="rId3">
            <a:alphaModFix/>
          </a:blip>
          <a:srcRect/>
          <a:stretch/>
        </p:blipFill>
        <p:spPr>
          <a:xfrm>
            <a:off x="9161018" y="2777189"/>
            <a:ext cx="104161" cy="104161"/>
          </a:xfrm>
          <a:prstGeom prst="rect">
            <a:avLst/>
          </a:prstGeom>
          <a:noFill/>
          <a:ln>
            <a:noFill/>
          </a:ln>
        </p:spPr>
      </p:pic>
      <p:pic>
        <p:nvPicPr>
          <p:cNvPr id="15" name="Google Shape;212;p11">
            <a:extLst>
              <a:ext uri="{FF2B5EF4-FFF2-40B4-BE49-F238E27FC236}">
                <a16:creationId xmlns:a16="http://schemas.microsoft.com/office/drawing/2014/main" id="{E475BED0-4E0B-3D68-2736-82C5F32D80C6}"/>
              </a:ext>
            </a:extLst>
          </p:cNvPr>
          <p:cNvPicPr preferRelativeResize="0"/>
          <p:nvPr/>
        </p:nvPicPr>
        <p:blipFill rotWithShape="1">
          <a:blip r:embed="rId3">
            <a:alphaModFix/>
          </a:blip>
          <a:srcRect/>
          <a:stretch/>
        </p:blipFill>
        <p:spPr>
          <a:xfrm>
            <a:off x="9164054" y="3762396"/>
            <a:ext cx="104161" cy="104161"/>
          </a:xfrm>
          <a:prstGeom prst="rect">
            <a:avLst/>
          </a:prstGeom>
          <a:noFill/>
          <a:ln>
            <a:noFill/>
          </a:ln>
        </p:spPr>
      </p:pic>
      <p:pic>
        <p:nvPicPr>
          <p:cNvPr id="16" name="Google Shape;213;p11">
            <a:extLst>
              <a:ext uri="{FF2B5EF4-FFF2-40B4-BE49-F238E27FC236}">
                <a16:creationId xmlns:a16="http://schemas.microsoft.com/office/drawing/2014/main" id="{71766809-4280-F9DE-FEBC-7C0048C96086}"/>
              </a:ext>
            </a:extLst>
          </p:cNvPr>
          <p:cNvPicPr preferRelativeResize="0"/>
          <p:nvPr/>
        </p:nvPicPr>
        <p:blipFill rotWithShape="1">
          <a:blip r:embed="rId3">
            <a:alphaModFix/>
          </a:blip>
          <a:srcRect/>
          <a:stretch/>
        </p:blipFill>
        <p:spPr>
          <a:xfrm>
            <a:off x="9161017" y="4404969"/>
            <a:ext cx="104161" cy="104161"/>
          </a:xfrm>
          <a:prstGeom prst="rect">
            <a:avLst/>
          </a:prstGeom>
          <a:noFill/>
          <a:ln>
            <a:noFill/>
          </a:ln>
        </p:spPr>
      </p:pic>
      <p:grpSp>
        <p:nvGrpSpPr>
          <p:cNvPr id="2" name="Group 1">
            <a:extLst>
              <a:ext uri="{FF2B5EF4-FFF2-40B4-BE49-F238E27FC236}">
                <a16:creationId xmlns:a16="http://schemas.microsoft.com/office/drawing/2014/main" id="{988F046A-412E-0E63-E5DE-FB7419238110}"/>
              </a:ext>
            </a:extLst>
          </p:cNvPr>
          <p:cNvGrpSpPr/>
          <p:nvPr/>
        </p:nvGrpSpPr>
        <p:grpSpPr>
          <a:xfrm>
            <a:off x="9161016" y="6464093"/>
            <a:ext cx="104161" cy="1411299"/>
            <a:chOff x="9161017" y="6219984"/>
            <a:chExt cx="104161" cy="1411299"/>
          </a:xfrm>
        </p:grpSpPr>
        <p:pic>
          <p:nvPicPr>
            <p:cNvPr id="17" name="Google Shape;214;p11">
              <a:extLst>
                <a:ext uri="{FF2B5EF4-FFF2-40B4-BE49-F238E27FC236}">
                  <a16:creationId xmlns:a16="http://schemas.microsoft.com/office/drawing/2014/main" id="{A4745FBC-A641-5DF6-E724-D7AE0B224C71}"/>
                </a:ext>
              </a:extLst>
            </p:cNvPr>
            <p:cNvPicPr preferRelativeResize="0"/>
            <p:nvPr/>
          </p:nvPicPr>
          <p:blipFill rotWithShape="1">
            <a:blip r:embed="rId3">
              <a:alphaModFix/>
            </a:blip>
            <a:srcRect/>
            <a:stretch/>
          </p:blipFill>
          <p:spPr>
            <a:xfrm>
              <a:off x="9161017" y="6219984"/>
              <a:ext cx="104161" cy="104161"/>
            </a:xfrm>
            <a:prstGeom prst="rect">
              <a:avLst/>
            </a:prstGeom>
            <a:noFill/>
            <a:ln>
              <a:noFill/>
            </a:ln>
          </p:spPr>
        </p:pic>
        <p:pic>
          <p:nvPicPr>
            <p:cNvPr id="18" name="Google Shape;215;p11">
              <a:extLst>
                <a:ext uri="{FF2B5EF4-FFF2-40B4-BE49-F238E27FC236}">
                  <a16:creationId xmlns:a16="http://schemas.microsoft.com/office/drawing/2014/main" id="{DCC45FF2-938C-A2C2-9364-30D72EDBBB86}"/>
                </a:ext>
              </a:extLst>
            </p:cNvPr>
            <p:cNvPicPr preferRelativeResize="0"/>
            <p:nvPr/>
          </p:nvPicPr>
          <p:blipFill rotWithShape="1">
            <a:blip r:embed="rId3">
              <a:alphaModFix/>
            </a:blip>
            <a:srcRect/>
            <a:stretch/>
          </p:blipFill>
          <p:spPr>
            <a:xfrm>
              <a:off x="9161017" y="6873553"/>
              <a:ext cx="104161" cy="104161"/>
            </a:xfrm>
            <a:prstGeom prst="rect">
              <a:avLst/>
            </a:prstGeom>
            <a:noFill/>
            <a:ln>
              <a:noFill/>
            </a:ln>
          </p:spPr>
        </p:pic>
        <p:pic>
          <p:nvPicPr>
            <p:cNvPr id="19" name="Google Shape;216;p11">
              <a:extLst>
                <a:ext uri="{FF2B5EF4-FFF2-40B4-BE49-F238E27FC236}">
                  <a16:creationId xmlns:a16="http://schemas.microsoft.com/office/drawing/2014/main" id="{D54F471F-4EA4-F34A-8AF4-DCC92796A454}"/>
                </a:ext>
              </a:extLst>
            </p:cNvPr>
            <p:cNvPicPr preferRelativeResize="0"/>
            <p:nvPr/>
          </p:nvPicPr>
          <p:blipFill rotWithShape="1">
            <a:blip r:embed="rId3">
              <a:alphaModFix/>
            </a:blip>
            <a:srcRect/>
            <a:stretch/>
          </p:blipFill>
          <p:spPr>
            <a:xfrm>
              <a:off x="9161017" y="7527122"/>
              <a:ext cx="104161" cy="104161"/>
            </a:xfrm>
            <a:prstGeom prst="rect">
              <a:avLst/>
            </a:prstGeom>
            <a:noFill/>
            <a:ln>
              <a:noFill/>
            </a:ln>
          </p:spPr>
        </p:pic>
      </p:grpSp>
      <p:pic>
        <p:nvPicPr>
          <p:cNvPr id="20" name="Google Shape;217;p11">
            <a:extLst>
              <a:ext uri="{FF2B5EF4-FFF2-40B4-BE49-F238E27FC236}">
                <a16:creationId xmlns:a16="http://schemas.microsoft.com/office/drawing/2014/main" id="{A4A6F559-5EF1-2171-8985-D718E96016D4}"/>
              </a:ext>
            </a:extLst>
          </p:cNvPr>
          <p:cNvPicPr preferRelativeResize="0"/>
          <p:nvPr/>
        </p:nvPicPr>
        <p:blipFill rotWithShape="1">
          <a:blip r:embed="rId3">
            <a:alphaModFix/>
          </a:blip>
          <a:srcRect/>
          <a:stretch/>
        </p:blipFill>
        <p:spPr>
          <a:xfrm>
            <a:off x="1118120" y="2761253"/>
            <a:ext cx="104161" cy="104161"/>
          </a:xfrm>
          <a:prstGeom prst="rect">
            <a:avLst/>
          </a:prstGeom>
          <a:noFill/>
          <a:ln>
            <a:noFill/>
          </a:ln>
        </p:spPr>
      </p:pic>
      <p:pic>
        <p:nvPicPr>
          <p:cNvPr id="21" name="Google Shape;218;p11">
            <a:extLst>
              <a:ext uri="{FF2B5EF4-FFF2-40B4-BE49-F238E27FC236}">
                <a16:creationId xmlns:a16="http://schemas.microsoft.com/office/drawing/2014/main" id="{A1F1C3EA-4F21-8C62-9C7C-4604FD47C15E}"/>
              </a:ext>
            </a:extLst>
          </p:cNvPr>
          <p:cNvPicPr preferRelativeResize="0"/>
          <p:nvPr/>
        </p:nvPicPr>
        <p:blipFill rotWithShape="1">
          <a:blip r:embed="rId3">
            <a:alphaModFix/>
          </a:blip>
          <a:srcRect/>
          <a:stretch/>
        </p:blipFill>
        <p:spPr>
          <a:xfrm>
            <a:off x="1118116" y="3752036"/>
            <a:ext cx="104161" cy="104161"/>
          </a:xfrm>
          <a:prstGeom prst="rect">
            <a:avLst/>
          </a:prstGeom>
          <a:noFill/>
          <a:ln>
            <a:noFill/>
          </a:ln>
        </p:spPr>
      </p:pic>
      <p:pic>
        <p:nvPicPr>
          <p:cNvPr id="22" name="Google Shape;219;p11">
            <a:extLst>
              <a:ext uri="{FF2B5EF4-FFF2-40B4-BE49-F238E27FC236}">
                <a16:creationId xmlns:a16="http://schemas.microsoft.com/office/drawing/2014/main" id="{A5EB4D16-1F36-23BB-606F-5C482F0F8901}"/>
              </a:ext>
            </a:extLst>
          </p:cNvPr>
          <p:cNvPicPr preferRelativeResize="0"/>
          <p:nvPr/>
        </p:nvPicPr>
        <p:blipFill rotWithShape="1">
          <a:blip r:embed="rId3">
            <a:alphaModFix/>
          </a:blip>
          <a:srcRect/>
          <a:stretch/>
        </p:blipFill>
        <p:spPr>
          <a:xfrm>
            <a:off x="1118116" y="4723120"/>
            <a:ext cx="104161" cy="104161"/>
          </a:xfrm>
          <a:prstGeom prst="rect">
            <a:avLst/>
          </a:prstGeom>
          <a:noFill/>
          <a:ln>
            <a:noFill/>
          </a:ln>
        </p:spPr>
      </p:pic>
      <p:pic>
        <p:nvPicPr>
          <p:cNvPr id="23" name="Google Shape;220;p11">
            <a:extLst>
              <a:ext uri="{FF2B5EF4-FFF2-40B4-BE49-F238E27FC236}">
                <a16:creationId xmlns:a16="http://schemas.microsoft.com/office/drawing/2014/main" id="{D12E989C-9F28-888B-5E16-1528F5DADC27}"/>
              </a:ext>
            </a:extLst>
          </p:cNvPr>
          <p:cNvPicPr preferRelativeResize="0"/>
          <p:nvPr/>
        </p:nvPicPr>
        <p:blipFill rotWithShape="1">
          <a:blip r:embed="rId3">
            <a:alphaModFix/>
          </a:blip>
          <a:srcRect/>
          <a:stretch/>
        </p:blipFill>
        <p:spPr>
          <a:xfrm>
            <a:off x="1118116" y="6412013"/>
            <a:ext cx="104161" cy="104161"/>
          </a:xfrm>
          <a:prstGeom prst="rect">
            <a:avLst/>
          </a:prstGeom>
          <a:noFill/>
          <a:ln>
            <a:noFill/>
          </a:ln>
        </p:spPr>
      </p:pic>
      <p:pic>
        <p:nvPicPr>
          <p:cNvPr id="24" name="Google Shape;221;p11">
            <a:extLst>
              <a:ext uri="{FF2B5EF4-FFF2-40B4-BE49-F238E27FC236}">
                <a16:creationId xmlns:a16="http://schemas.microsoft.com/office/drawing/2014/main" id="{9B32312B-601F-4E37-16C4-05D81F4C1447}"/>
              </a:ext>
            </a:extLst>
          </p:cNvPr>
          <p:cNvPicPr preferRelativeResize="0"/>
          <p:nvPr/>
        </p:nvPicPr>
        <p:blipFill rotWithShape="1">
          <a:blip r:embed="rId3">
            <a:alphaModFix/>
          </a:blip>
          <a:srcRect/>
          <a:stretch/>
        </p:blipFill>
        <p:spPr>
          <a:xfrm>
            <a:off x="1116721" y="7059624"/>
            <a:ext cx="104161" cy="104161"/>
          </a:xfrm>
          <a:prstGeom prst="rect">
            <a:avLst/>
          </a:prstGeom>
          <a:noFill/>
          <a:ln>
            <a:noFill/>
          </a:ln>
        </p:spPr>
      </p:pic>
      <p:pic>
        <p:nvPicPr>
          <p:cNvPr id="25" name="Google Shape;222;p11">
            <a:extLst>
              <a:ext uri="{FF2B5EF4-FFF2-40B4-BE49-F238E27FC236}">
                <a16:creationId xmlns:a16="http://schemas.microsoft.com/office/drawing/2014/main" id="{672E9AF4-1289-519D-BDFB-07E2FEE15E1F}"/>
              </a:ext>
            </a:extLst>
          </p:cNvPr>
          <p:cNvPicPr preferRelativeResize="0"/>
          <p:nvPr/>
        </p:nvPicPr>
        <p:blipFill rotWithShape="1">
          <a:blip r:embed="rId3">
            <a:alphaModFix/>
          </a:blip>
          <a:srcRect/>
          <a:stretch/>
        </p:blipFill>
        <p:spPr>
          <a:xfrm>
            <a:off x="1116721" y="7729056"/>
            <a:ext cx="104161" cy="104161"/>
          </a:xfrm>
          <a:prstGeom prst="rect">
            <a:avLst/>
          </a:prstGeom>
          <a:noFill/>
          <a:ln>
            <a:noFill/>
          </a:ln>
        </p:spPr>
      </p:pic>
      <p:sp>
        <p:nvSpPr>
          <p:cNvPr id="27" name="Google Shape;224;p11">
            <a:extLst>
              <a:ext uri="{FF2B5EF4-FFF2-40B4-BE49-F238E27FC236}">
                <a16:creationId xmlns:a16="http://schemas.microsoft.com/office/drawing/2014/main" id="{D5937CE3-CAA3-BAD2-75E6-0A017CA4CEF8}"/>
              </a:ext>
            </a:extLst>
          </p:cNvPr>
          <p:cNvSpPr txBox="1"/>
          <p:nvPr/>
        </p:nvSpPr>
        <p:spPr>
          <a:xfrm>
            <a:off x="9265179" y="2615993"/>
            <a:ext cx="5680000" cy="2415735"/>
          </a:xfrm>
          <a:prstGeom prst="rect">
            <a:avLst/>
          </a:prstGeom>
          <a:noFill/>
          <a:ln>
            <a:noFill/>
          </a:ln>
        </p:spPr>
        <p:txBody>
          <a:bodyPr spcFirstLastPara="1" wrap="square" lIns="121900" tIns="60933" rIns="121900" bIns="60933" anchor="t" anchorCtr="0">
            <a:spAutoFit/>
          </a:bodyPr>
          <a:lstStyle/>
          <a:p>
            <a:pPr>
              <a:lnSpc>
                <a:spcPct val="114285"/>
              </a:lnSpc>
            </a:pPr>
            <a:r>
              <a:rPr lang="en-US" sz="1867" dirty="0">
                <a:solidFill>
                  <a:srgbClr val="002060"/>
                </a:solidFill>
                <a:latin typeface="Metropolis" panose="020B0604020202020204"/>
                <a:sym typeface="Arial"/>
              </a:rPr>
              <a:t>Reduce complexity with a consolidated source of asset visibility across all environments</a:t>
            </a:r>
            <a:endParaRPr sz="2400"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a:p>
            <a:pPr>
              <a:lnSpc>
                <a:spcPct val="114285"/>
              </a:lnSpc>
            </a:pPr>
            <a:r>
              <a:rPr lang="en-US" sz="1867" dirty="0">
                <a:solidFill>
                  <a:srgbClr val="002060"/>
                </a:solidFill>
                <a:latin typeface="Metropolis" panose="020B0604020202020204"/>
                <a:sym typeface="Arial"/>
              </a:rPr>
              <a:t>Reduce hardware clutter</a:t>
            </a:r>
            <a:endParaRPr sz="2400" dirty="0">
              <a:solidFill>
                <a:srgbClr val="002060"/>
              </a:solidFill>
              <a:latin typeface="Metropolis" panose="020B0604020202020204"/>
            </a:endParaRPr>
          </a:p>
          <a:p>
            <a:pPr>
              <a:lnSpc>
                <a:spcPct val="114285"/>
              </a:lnSpc>
            </a:pPr>
            <a:r>
              <a:rPr lang="en-US" sz="1867" dirty="0">
                <a:solidFill>
                  <a:srgbClr val="002060"/>
                </a:solidFill>
                <a:latin typeface="Metropolis" panose="020B0604020202020204"/>
                <a:sym typeface="Arial"/>
              </a:rPr>
              <a:t> </a:t>
            </a:r>
            <a:endParaRPr sz="2400" dirty="0">
              <a:solidFill>
                <a:srgbClr val="002060"/>
              </a:solidFill>
              <a:latin typeface="Metropolis" panose="020B0604020202020204"/>
            </a:endParaRPr>
          </a:p>
          <a:p>
            <a:pPr>
              <a:lnSpc>
                <a:spcPct val="114285"/>
              </a:lnSpc>
            </a:pPr>
            <a:r>
              <a:rPr lang="en-US" sz="1867" dirty="0">
                <a:solidFill>
                  <a:srgbClr val="002060"/>
                </a:solidFill>
                <a:latin typeface="Metropolis" panose="020B0604020202020204"/>
                <a:sym typeface="Arial"/>
              </a:rPr>
              <a:t>Ensure operational efficiency of assets</a:t>
            </a:r>
            <a:endParaRPr sz="2400" dirty="0">
              <a:solidFill>
                <a:srgbClr val="002060"/>
              </a:solidFill>
              <a:latin typeface="Metropolis" panose="020B0604020202020204"/>
            </a:endParaRPr>
          </a:p>
          <a:p>
            <a:pPr>
              <a:lnSpc>
                <a:spcPct val="114285"/>
              </a:lnSpc>
            </a:pPr>
            <a:endParaRPr sz="1867" dirty="0">
              <a:solidFill>
                <a:srgbClr val="002060"/>
              </a:solidFill>
              <a:latin typeface="Metropolis" panose="020B0604020202020204"/>
              <a:sym typeface="Arial"/>
            </a:endParaRPr>
          </a:p>
        </p:txBody>
      </p:sp>
    </p:spTree>
    <p:extLst>
      <p:ext uri="{BB962C8B-B14F-4D97-AF65-F5344CB8AC3E}">
        <p14:creationId xmlns:p14="http://schemas.microsoft.com/office/powerpoint/2010/main" val="350330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695494" y="3340107"/>
            <a:ext cx="14865009" cy="1231893"/>
          </a:xfrm>
        </p:spPr>
        <p:txBody>
          <a:bodyPr/>
          <a:lstStyle/>
          <a:p>
            <a:pPr marL="0" indent="0" algn="ctr">
              <a:buClr>
                <a:srgbClr val="23B589"/>
              </a:buClr>
              <a:buNone/>
            </a:pPr>
            <a:r>
              <a:rPr lang="en-US" sz="6000" dirty="0">
                <a:solidFill>
                  <a:srgbClr val="0C385A"/>
                </a:solidFill>
                <a:latin typeface="Metropolis Semi Bold"/>
              </a:rPr>
              <a:t>Architecture and Deployment aspects</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695494" y="836324"/>
            <a:ext cx="14865009" cy="1231893"/>
          </a:xfrm>
          <a:prstGeom prst="rect">
            <a:avLst/>
          </a:prstGeom>
        </p:spPr>
        <p:txBody>
          <a:bodyPr vert="horz" lIns="121920" tIns="60960" rIns="121920" bIns="6096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5333" b="1" dirty="0">
              <a:solidFill>
                <a:srgbClr val="0C385A"/>
              </a:solidFill>
              <a:latin typeface="Metropolis Semi Bold"/>
            </a:endParaRPr>
          </a:p>
        </p:txBody>
      </p:sp>
    </p:spTree>
    <p:extLst>
      <p:ext uri="{BB962C8B-B14F-4D97-AF65-F5344CB8AC3E}">
        <p14:creationId xmlns:p14="http://schemas.microsoft.com/office/powerpoint/2010/main" val="1218255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6256000" cy="9144000"/>
          </a:xfrm>
          <a:prstGeom prst="rect">
            <a:avLst/>
          </a:prstGeom>
        </p:spPr>
      </p:pic>
      <p:sp>
        <p:nvSpPr>
          <p:cNvPr id="3" name="object 3"/>
          <p:cNvSpPr txBox="1">
            <a:spLocks noGrp="1"/>
          </p:cNvSpPr>
          <p:nvPr>
            <p:ph type="title"/>
          </p:nvPr>
        </p:nvSpPr>
        <p:spPr>
          <a:xfrm>
            <a:off x="749300" y="577077"/>
            <a:ext cx="15151100" cy="733534"/>
          </a:xfrm>
          <a:prstGeom prst="rect">
            <a:avLst/>
          </a:prstGeom>
        </p:spPr>
        <p:txBody>
          <a:bodyPr vert="horz" wrap="square" lIns="0" tIns="40640" rIns="0" bIns="0" rtlCol="0">
            <a:spAutoFit/>
          </a:bodyPr>
          <a:lstStyle/>
          <a:p>
            <a:pPr marL="12700" marR="5080" algn="l">
              <a:lnSpc>
                <a:spcPts val="5400"/>
              </a:lnSpc>
              <a:spcBef>
                <a:spcPts val="320"/>
              </a:spcBef>
              <a:tabLst>
                <a:tab pos="1663700" algn="l"/>
                <a:tab pos="2235200" algn="l"/>
                <a:tab pos="2383790" algn="l"/>
                <a:tab pos="3571875" algn="l"/>
                <a:tab pos="3828415" algn="l"/>
              </a:tabLst>
            </a:pPr>
            <a:r>
              <a:rPr lang="en-US" dirty="0">
                <a:solidFill>
                  <a:srgbClr val="09226C"/>
                </a:solidFill>
              </a:rPr>
              <a:t>Hardware assets pose major security concerns</a:t>
            </a:r>
            <a:endParaRPr dirty="0">
              <a:solidFill>
                <a:srgbClr val="09226C"/>
              </a:solidFill>
            </a:endParaRPr>
          </a:p>
        </p:txBody>
      </p:sp>
      <p:sp>
        <p:nvSpPr>
          <p:cNvPr id="4" name="object 4"/>
          <p:cNvSpPr txBox="1"/>
          <p:nvPr/>
        </p:nvSpPr>
        <p:spPr>
          <a:xfrm>
            <a:off x="12369800" y="4721040"/>
            <a:ext cx="2795270" cy="1793875"/>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09226C"/>
                </a:solidFill>
                <a:latin typeface="Metropolis Extra Light"/>
                <a:cs typeface="Metropolis Extra Light"/>
              </a:rPr>
              <a:t>4</a:t>
            </a:r>
            <a:endParaRPr sz="3000">
              <a:latin typeface="Metropolis Extra Light"/>
              <a:cs typeface="Metropolis Extra Light"/>
            </a:endParaRPr>
          </a:p>
          <a:p>
            <a:pPr marL="12700" marR="5080">
              <a:lnSpc>
                <a:spcPct val="116700"/>
              </a:lnSpc>
              <a:spcBef>
                <a:spcPts val="1920"/>
              </a:spcBef>
            </a:pPr>
            <a:r>
              <a:rPr sz="2000" b="1" spc="-20" dirty="0">
                <a:solidFill>
                  <a:srgbClr val="09226C"/>
                </a:solidFill>
                <a:latin typeface="Metropolis Semi Bold"/>
                <a:cs typeface="Metropolis Semi Bold"/>
              </a:rPr>
              <a:t>Detection</a:t>
            </a:r>
            <a:r>
              <a:rPr sz="2000" b="1" spc="-80" dirty="0">
                <a:solidFill>
                  <a:srgbClr val="09226C"/>
                </a:solidFill>
                <a:latin typeface="Metropolis Semi Bold"/>
                <a:cs typeface="Metropolis Semi Bold"/>
              </a:rPr>
              <a:t> </a:t>
            </a:r>
            <a:r>
              <a:rPr sz="2000" b="1" spc="-10" dirty="0">
                <a:solidFill>
                  <a:srgbClr val="09226C"/>
                </a:solidFill>
                <a:latin typeface="Metropolis Semi Bold"/>
                <a:cs typeface="Metropolis Semi Bold"/>
              </a:rPr>
              <a:t>of</a:t>
            </a:r>
            <a:r>
              <a:rPr sz="2000" b="1" spc="-80"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Hardware </a:t>
            </a:r>
            <a:r>
              <a:rPr sz="2000" b="1" spc="-560"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Manipulation</a:t>
            </a:r>
            <a:endParaRPr sz="2000">
              <a:latin typeface="Metropolis Semi Bold"/>
              <a:cs typeface="Metropolis Semi Bold"/>
            </a:endParaRPr>
          </a:p>
          <a:p>
            <a:pPr marL="12700">
              <a:lnSpc>
                <a:spcPct val="100000"/>
              </a:lnSpc>
              <a:spcBef>
                <a:spcPts val="400"/>
              </a:spcBef>
            </a:pPr>
            <a:r>
              <a:rPr sz="2000" spc="-20" dirty="0">
                <a:solidFill>
                  <a:srgbClr val="09226C"/>
                </a:solidFill>
                <a:latin typeface="Metropolis"/>
                <a:cs typeface="Metropolis"/>
              </a:rPr>
              <a:t>within</a:t>
            </a:r>
            <a:r>
              <a:rPr sz="2000" spc="-55" dirty="0">
                <a:solidFill>
                  <a:srgbClr val="09226C"/>
                </a:solidFill>
                <a:latin typeface="Metropolis"/>
                <a:cs typeface="Metropolis"/>
              </a:rPr>
              <a:t> </a:t>
            </a:r>
            <a:r>
              <a:rPr sz="2000" spc="-15" dirty="0">
                <a:solidFill>
                  <a:srgbClr val="09226C"/>
                </a:solidFill>
                <a:latin typeface="Metropolis"/>
                <a:cs typeface="Metropolis"/>
              </a:rPr>
              <a:t>the</a:t>
            </a:r>
            <a:r>
              <a:rPr sz="2000" spc="-55" dirty="0">
                <a:solidFill>
                  <a:srgbClr val="09226C"/>
                </a:solidFill>
                <a:latin typeface="Metropolis"/>
                <a:cs typeface="Metropolis"/>
              </a:rPr>
              <a:t> </a:t>
            </a:r>
            <a:r>
              <a:rPr sz="2000" spc="-20" dirty="0">
                <a:solidFill>
                  <a:srgbClr val="09226C"/>
                </a:solidFill>
                <a:latin typeface="Metropolis"/>
                <a:cs typeface="Metropolis"/>
              </a:rPr>
              <a:t>supply</a:t>
            </a:r>
            <a:r>
              <a:rPr sz="2000" spc="-55" dirty="0">
                <a:solidFill>
                  <a:srgbClr val="09226C"/>
                </a:solidFill>
                <a:latin typeface="Metropolis"/>
                <a:cs typeface="Metropolis"/>
              </a:rPr>
              <a:t> </a:t>
            </a:r>
            <a:r>
              <a:rPr sz="2000" spc="-20" dirty="0">
                <a:solidFill>
                  <a:srgbClr val="09226C"/>
                </a:solidFill>
                <a:latin typeface="Metropolis"/>
                <a:cs typeface="Metropolis"/>
              </a:rPr>
              <a:t>chain</a:t>
            </a:r>
            <a:endParaRPr sz="2000">
              <a:latin typeface="Metropolis"/>
              <a:cs typeface="Metropolis"/>
            </a:endParaRPr>
          </a:p>
        </p:txBody>
      </p:sp>
      <p:sp>
        <p:nvSpPr>
          <p:cNvPr id="5" name="object 5"/>
          <p:cNvSpPr txBox="1"/>
          <p:nvPr/>
        </p:nvSpPr>
        <p:spPr>
          <a:xfrm>
            <a:off x="8496172" y="4721040"/>
            <a:ext cx="2997200" cy="2149475"/>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09226C"/>
                </a:solidFill>
                <a:latin typeface="Metropolis Extra Light"/>
                <a:cs typeface="Metropolis Extra Light"/>
              </a:rPr>
              <a:t>3</a:t>
            </a:r>
            <a:endParaRPr sz="3000">
              <a:latin typeface="Metropolis Extra Light"/>
              <a:cs typeface="Metropolis Extra Light"/>
            </a:endParaRPr>
          </a:p>
          <a:p>
            <a:pPr marL="12700" marR="5080">
              <a:lnSpc>
                <a:spcPct val="116700"/>
              </a:lnSpc>
              <a:spcBef>
                <a:spcPts val="1920"/>
              </a:spcBef>
            </a:pPr>
            <a:r>
              <a:rPr sz="2000" b="1" spc="-20" dirty="0">
                <a:solidFill>
                  <a:srgbClr val="09226C"/>
                </a:solidFill>
                <a:latin typeface="Metropolis Semi Bold"/>
                <a:cs typeface="Metropolis Semi Bold"/>
              </a:rPr>
              <a:t>Rogue</a:t>
            </a:r>
            <a:r>
              <a:rPr sz="2000" b="1" spc="-70"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Device</a:t>
            </a:r>
            <a:r>
              <a:rPr sz="2000" b="1" spc="-70"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Mitigation </a:t>
            </a:r>
            <a:r>
              <a:rPr sz="2000" b="1" spc="-560"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(RDM) </a:t>
            </a:r>
            <a:r>
              <a:rPr sz="2000" b="1" spc="-10" dirty="0">
                <a:solidFill>
                  <a:srgbClr val="09226C"/>
                </a:solidFill>
                <a:latin typeface="Metropolis Semi Bold"/>
                <a:cs typeface="Metropolis Semi Bold"/>
              </a:rPr>
              <a:t>of </a:t>
            </a:r>
            <a:r>
              <a:rPr sz="2000" b="1" spc="-20" dirty="0">
                <a:solidFill>
                  <a:srgbClr val="09226C"/>
                </a:solidFill>
                <a:latin typeface="Metropolis Semi Bold"/>
                <a:cs typeface="Metropolis Semi Bold"/>
              </a:rPr>
              <a:t>spoofed</a:t>
            </a:r>
            <a:r>
              <a:rPr sz="2000" spc="-20" dirty="0">
                <a:solidFill>
                  <a:srgbClr val="09226C"/>
                </a:solidFill>
                <a:latin typeface="Metropolis"/>
                <a:cs typeface="Metropolis"/>
              </a:rPr>
              <a:t>, </a:t>
            </a:r>
            <a:r>
              <a:rPr sz="2000" spc="-15" dirty="0">
                <a:solidFill>
                  <a:srgbClr val="09226C"/>
                </a:solidFill>
                <a:latin typeface="Metropolis"/>
                <a:cs typeface="Metropolis"/>
              </a:rPr>
              <a:t> </a:t>
            </a:r>
            <a:r>
              <a:rPr sz="2000" spc="-20" dirty="0">
                <a:solidFill>
                  <a:srgbClr val="09226C"/>
                </a:solidFill>
                <a:latin typeface="Metropolis"/>
                <a:cs typeface="Metropolis"/>
              </a:rPr>
              <a:t>manipulated devices, </a:t>
            </a:r>
            <a:r>
              <a:rPr sz="2000" spc="-15" dirty="0">
                <a:solidFill>
                  <a:srgbClr val="09226C"/>
                </a:solidFill>
                <a:latin typeface="Metropolis"/>
                <a:cs typeface="Metropolis"/>
              </a:rPr>
              <a:t> and</a:t>
            </a:r>
            <a:r>
              <a:rPr sz="2000" spc="-50" dirty="0">
                <a:solidFill>
                  <a:srgbClr val="09226C"/>
                </a:solidFill>
                <a:latin typeface="Metropolis"/>
                <a:cs typeface="Metropolis"/>
              </a:rPr>
              <a:t> </a:t>
            </a:r>
            <a:r>
              <a:rPr sz="2000" spc="-20" dirty="0">
                <a:solidFill>
                  <a:srgbClr val="09226C"/>
                </a:solidFill>
                <a:latin typeface="Metropolis"/>
                <a:cs typeface="Metropolis"/>
              </a:rPr>
              <a:t>hidden</a:t>
            </a:r>
            <a:r>
              <a:rPr sz="2000" spc="-45" dirty="0">
                <a:solidFill>
                  <a:srgbClr val="09226C"/>
                </a:solidFill>
                <a:latin typeface="Metropolis"/>
                <a:cs typeface="Metropolis"/>
              </a:rPr>
              <a:t> </a:t>
            </a:r>
            <a:r>
              <a:rPr sz="2000" spc="-20" dirty="0">
                <a:solidFill>
                  <a:srgbClr val="09226C"/>
                </a:solidFill>
                <a:latin typeface="Metropolis"/>
                <a:cs typeface="Metropolis"/>
              </a:rPr>
              <a:t>implants</a:t>
            </a:r>
            <a:endParaRPr sz="2000">
              <a:latin typeface="Metropolis"/>
              <a:cs typeface="Metropolis"/>
            </a:endParaRPr>
          </a:p>
        </p:txBody>
      </p:sp>
      <p:sp>
        <p:nvSpPr>
          <p:cNvPr id="6" name="object 6"/>
          <p:cNvSpPr txBox="1"/>
          <p:nvPr/>
        </p:nvSpPr>
        <p:spPr>
          <a:xfrm>
            <a:off x="4622546" y="4721040"/>
            <a:ext cx="3086100" cy="2851806"/>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09226C"/>
                </a:solidFill>
                <a:latin typeface="Metropolis Extra Light"/>
                <a:cs typeface="Metropolis Extra Light"/>
              </a:rPr>
              <a:t>2</a:t>
            </a:r>
            <a:endParaRPr sz="3000" dirty="0">
              <a:latin typeface="Metropolis Extra Light"/>
              <a:cs typeface="Metropolis Extra Light"/>
            </a:endParaRPr>
          </a:p>
          <a:p>
            <a:pPr marL="12700" marR="5080">
              <a:lnSpc>
                <a:spcPct val="116700"/>
              </a:lnSpc>
              <a:spcBef>
                <a:spcPts val="1920"/>
              </a:spcBef>
            </a:pPr>
            <a:r>
              <a:rPr sz="2000" b="1" spc="-20" dirty="0">
                <a:solidFill>
                  <a:srgbClr val="09226C"/>
                </a:solidFill>
                <a:latin typeface="Metropolis Semi Bold"/>
                <a:cs typeface="Metropolis Semi Bold"/>
              </a:rPr>
              <a:t>Hardware </a:t>
            </a:r>
            <a:r>
              <a:rPr sz="2000" b="1" spc="-25" dirty="0">
                <a:solidFill>
                  <a:srgbClr val="09226C"/>
                </a:solidFill>
                <a:latin typeface="Metropolis Semi Bold"/>
                <a:cs typeface="Metropolis Semi Bold"/>
              </a:rPr>
              <a:t>Zero </a:t>
            </a:r>
            <a:r>
              <a:rPr sz="2000" b="1" spc="-20" dirty="0">
                <a:solidFill>
                  <a:srgbClr val="09226C"/>
                </a:solidFill>
                <a:latin typeface="Metropolis Semi Bold"/>
                <a:cs typeface="Metropolis Semi Bold"/>
              </a:rPr>
              <a:t>Trust </a:t>
            </a:r>
            <a:r>
              <a:rPr sz="2000" b="1" spc="-15" dirty="0">
                <a:solidFill>
                  <a:srgbClr val="09226C"/>
                </a:solidFill>
                <a:latin typeface="Metropolis Semi Bold"/>
                <a:cs typeface="Metropolis Semi Bold"/>
              </a:rPr>
              <a:t> </a:t>
            </a:r>
            <a:r>
              <a:rPr sz="2000" spc="-25" dirty="0">
                <a:solidFill>
                  <a:srgbClr val="09226C"/>
                </a:solidFill>
                <a:latin typeface="Metropolis"/>
                <a:cs typeface="Metropolis"/>
              </a:rPr>
              <a:t>Control </a:t>
            </a:r>
            <a:r>
              <a:rPr lang="en-US" sz="2000" spc="-20" dirty="0">
                <a:solidFill>
                  <a:srgbClr val="09226C"/>
                </a:solidFill>
                <a:latin typeface="Metropolis"/>
                <a:cs typeface="Metropolis"/>
              </a:rPr>
              <a:t>a</a:t>
            </a:r>
            <a:r>
              <a:rPr sz="2000" spc="-20" dirty="0">
                <a:solidFill>
                  <a:srgbClr val="09226C"/>
                </a:solidFill>
                <a:latin typeface="Metropolis"/>
                <a:cs typeface="Metropolis"/>
              </a:rPr>
              <a:t>ccess </a:t>
            </a:r>
            <a:r>
              <a:rPr sz="2000" spc="-10" dirty="0">
                <a:solidFill>
                  <a:srgbClr val="09226C"/>
                </a:solidFill>
                <a:latin typeface="Metropolis"/>
                <a:cs typeface="Metropolis"/>
              </a:rPr>
              <a:t>to </a:t>
            </a:r>
            <a:r>
              <a:rPr sz="2000" spc="-20" dirty="0">
                <a:solidFill>
                  <a:srgbClr val="09226C"/>
                </a:solidFill>
                <a:latin typeface="Metropolis"/>
                <a:cs typeface="Metropolis"/>
              </a:rPr>
              <a:t>the </a:t>
            </a:r>
            <a:r>
              <a:rPr sz="2000" spc="-15" dirty="0">
                <a:solidFill>
                  <a:srgbClr val="09226C"/>
                </a:solidFill>
                <a:latin typeface="Metropolis"/>
                <a:cs typeface="Metropolis"/>
              </a:rPr>
              <a:t> </a:t>
            </a:r>
            <a:r>
              <a:rPr sz="2000" spc="-20" dirty="0">
                <a:solidFill>
                  <a:srgbClr val="09226C"/>
                </a:solidFill>
                <a:latin typeface="Metropolis"/>
                <a:cs typeface="Metropolis"/>
              </a:rPr>
              <a:t>enterprise </a:t>
            </a:r>
            <a:r>
              <a:rPr sz="2000" spc="-25" dirty="0">
                <a:solidFill>
                  <a:srgbClr val="09226C"/>
                </a:solidFill>
                <a:latin typeface="Metropolis"/>
                <a:cs typeface="Metropolis"/>
              </a:rPr>
              <a:t>through</a:t>
            </a:r>
            <a:r>
              <a:rPr sz="2000" b="1" spc="-25" dirty="0">
                <a:solidFill>
                  <a:srgbClr val="09226C"/>
                </a:solidFill>
                <a:latin typeface="Metropolis"/>
                <a:cs typeface="Metropolis"/>
              </a:rPr>
              <a:t> </a:t>
            </a:r>
            <a:r>
              <a:rPr lang="en-US" sz="2000" b="1" spc="-20" dirty="0">
                <a:solidFill>
                  <a:srgbClr val="09226C"/>
                </a:solidFill>
                <a:latin typeface="Metropolis Semi Bold"/>
              </a:rPr>
              <a:t>granular</a:t>
            </a:r>
            <a:r>
              <a:rPr lang="en-US" sz="2000" b="1" spc="-25" dirty="0">
                <a:solidFill>
                  <a:srgbClr val="09226C"/>
                </a:solidFill>
                <a:latin typeface="Metropolis"/>
                <a:cs typeface="Metropolis"/>
              </a:rPr>
              <a:t> </a:t>
            </a:r>
            <a:r>
              <a:rPr sz="2000" b="1" spc="-20" dirty="0">
                <a:solidFill>
                  <a:srgbClr val="09226C"/>
                </a:solidFill>
                <a:latin typeface="Metropolis Semi Bold"/>
                <a:cs typeface="Metropolis Semi Bold"/>
              </a:rPr>
              <a:t>policy </a:t>
            </a:r>
            <a:r>
              <a:rPr sz="2000" b="1" spc="-555" dirty="0">
                <a:solidFill>
                  <a:srgbClr val="09226C"/>
                </a:solidFill>
                <a:latin typeface="Metropolis Semi Bold"/>
                <a:cs typeface="Metropolis Semi Bold"/>
              </a:rPr>
              <a:t> </a:t>
            </a:r>
            <a:r>
              <a:rPr sz="2000" b="1" spc="-20" dirty="0">
                <a:solidFill>
                  <a:srgbClr val="09226C"/>
                </a:solidFill>
                <a:latin typeface="Metropolis Semi Bold"/>
                <a:cs typeface="Metropolis Semi Bold"/>
              </a:rPr>
              <a:t>enforcement</a:t>
            </a:r>
            <a:r>
              <a:rPr sz="2000" b="1" spc="-80" dirty="0">
                <a:solidFill>
                  <a:srgbClr val="09226C"/>
                </a:solidFill>
                <a:latin typeface="Metropolis Semi Bold"/>
                <a:cs typeface="Metropolis Semi Bold"/>
              </a:rPr>
              <a:t> </a:t>
            </a:r>
            <a:r>
              <a:rPr sz="2000" b="1" dirty="0">
                <a:solidFill>
                  <a:srgbClr val="09226C"/>
                </a:solidFill>
                <a:latin typeface="Metropolis Semi Bold"/>
                <a:cs typeface="Metropolis Semi Bold"/>
              </a:rPr>
              <a:t>&amp;</a:t>
            </a:r>
            <a:r>
              <a:rPr sz="2000" b="1" spc="-80" dirty="0">
                <a:solidFill>
                  <a:srgbClr val="09226C"/>
                </a:solidFill>
                <a:latin typeface="Metropolis Semi Bold"/>
                <a:cs typeface="Metropolis Semi Bold"/>
              </a:rPr>
              <a:t> </a:t>
            </a:r>
            <a:r>
              <a:rPr lang="en-US" sz="2000" b="1" spc="-20" dirty="0">
                <a:solidFill>
                  <a:srgbClr val="09226C"/>
                </a:solidFill>
                <a:latin typeface="Metropolis Semi Bold"/>
                <a:cs typeface="Metropolis Semi Bold"/>
              </a:rPr>
              <a:t>h</a:t>
            </a:r>
            <a:r>
              <a:rPr sz="2000" b="1" spc="-20" dirty="0">
                <a:solidFill>
                  <a:srgbClr val="09226C"/>
                </a:solidFill>
                <a:latin typeface="Metropolis Semi Bold"/>
                <a:cs typeface="Metropolis Semi Bold"/>
              </a:rPr>
              <a:t>ardware </a:t>
            </a:r>
            <a:r>
              <a:rPr sz="2000" b="1" spc="-560" dirty="0">
                <a:solidFill>
                  <a:srgbClr val="09226C"/>
                </a:solidFill>
                <a:latin typeface="Metropolis Semi Bold"/>
                <a:cs typeface="Metropolis Semi Bold"/>
              </a:rPr>
              <a:t> </a:t>
            </a:r>
            <a:r>
              <a:rPr lang="en-US" sz="2000" b="1" spc="-20" dirty="0">
                <a:solidFill>
                  <a:srgbClr val="09226C"/>
                </a:solidFill>
                <a:latin typeface="Metropolis Semi Bold"/>
                <a:cs typeface="Metropolis Semi Bold"/>
              </a:rPr>
              <a:t>i</a:t>
            </a:r>
            <a:r>
              <a:rPr sz="2000" b="1" spc="-20" dirty="0">
                <a:solidFill>
                  <a:srgbClr val="09226C"/>
                </a:solidFill>
                <a:latin typeface="Metropolis Semi Bold"/>
                <a:cs typeface="Metropolis Semi Bold"/>
              </a:rPr>
              <a:t>dentity</a:t>
            </a:r>
            <a:r>
              <a:rPr sz="2000" b="1" spc="-45" dirty="0">
                <a:solidFill>
                  <a:srgbClr val="09226C"/>
                </a:solidFill>
                <a:latin typeface="Metropolis Semi Bold"/>
                <a:cs typeface="Metropolis Semi Bold"/>
              </a:rPr>
              <a:t> </a:t>
            </a:r>
            <a:r>
              <a:rPr lang="en-US" sz="2000" b="1" spc="-30" dirty="0">
                <a:solidFill>
                  <a:srgbClr val="09226C"/>
                </a:solidFill>
                <a:latin typeface="Metropolis Semi Bold"/>
                <a:cs typeface="Metropolis Semi Bold"/>
              </a:rPr>
              <a:t>v</a:t>
            </a:r>
            <a:r>
              <a:rPr sz="2000" b="1" spc="-30" dirty="0">
                <a:solidFill>
                  <a:srgbClr val="09226C"/>
                </a:solidFill>
                <a:latin typeface="Metropolis Semi Bold"/>
                <a:cs typeface="Metropolis Semi Bold"/>
              </a:rPr>
              <a:t>alidation</a:t>
            </a:r>
            <a:endParaRPr sz="2000" dirty="0">
              <a:latin typeface="Metropolis Semi Bold"/>
              <a:cs typeface="Metropolis Semi Bold"/>
            </a:endParaRPr>
          </a:p>
        </p:txBody>
      </p:sp>
      <p:sp>
        <p:nvSpPr>
          <p:cNvPr id="7" name="object 7"/>
          <p:cNvSpPr txBox="1"/>
          <p:nvPr/>
        </p:nvSpPr>
        <p:spPr>
          <a:xfrm>
            <a:off x="748919" y="4721040"/>
            <a:ext cx="3056255" cy="3582776"/>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09226C"/>
                </a:solidFill>
                <a:latin typeface="Metropolis Extra Light"/>
                <a:cs typeface="Metropolis Extra Light"/>
              </a:rPr>
              <a:t>1</a:t>
            </a:r>
            <a:endParaRPr sz="3000" dirty="0">
              <a:latin typeface="Metropolis Extra Light"/>
              <a:cs typeface="Metropolis Extra Light"/>
            </a:endParaRPr>
          </a:p>
          <a:p>
            <a:pPr marL="12700" marR="5080">
              <a:lnSpc>
                <a:spcPct val="116700"/>
              </a:lnSpc>
              <a:spcBef>
                <a:spcPts val="1920"/>
              </a:spcBef>
            </a:pPr>
            <a:r>
              <a:rPr sz="2000" spc="-20" dirty="0">
                <a:solidFill>
                  <a:srgbClr val="09226C"/>
                </a:solidFill>
                <a:latin typeface="Metropolis"/>
                <a:cs typeface="Metropolis"/>
              </a:rPr>
              <a:t>Visibility</a:t>
            </a:r>
            <a:r>
              <a:rPr sz="2000" spc="-55" dirty="0">
                <a:solidFill>
                  <a:srgbClr val="09226C"/>
                </a:solidFill>
                <a:latin typeface="Metropolis"/>
                <a:cs typeface="Metropolis"/>
              </a:rPr>
              <a:t> </a:t>
            </a:r>
            <a:r>
              <a:rPr sz="2000" spc="-15" dirty="0">
                <a:solidFill>
                  <a:srgbClr val="09226C"/>
                </a:solidFill>
                <a:latin typeface="Metropolis"/>
                <a:cs typeface="Metropolis"/>
              </a:rPr>
              <a:t>and</a:t>
            </a:r>
            <a:r>
              <a:rPr sz="2000" spc="-50" dirty="0">
                <a:solidFill>
                  <a:srgbClr val="09226C"/>
                </a:solidFill>
                <a:latin typeface="Metropolis"/>
                <a:cs typeface="Metropolis"/>
              </a:rPr>
              <a:t> </a:t>
            </a:r>
            <a:r>
              <a:rPr sz="2000" spc="-30" dirty="0">
                <a:solidFill>
                  <a:srgbClr val="09226C"/>
                </a:solidFill>
                <a:latin typeface="Metropolis"/>
                <a:cs typeface="Metropolis"/>
              </a:rPr>
              <a:t>validation</a:t>
            </a:r>
            <a:r>
              <a:rPr sz="2000" spc="-50" dirty="0">
                <a:solidFill>
                  <a:srgbClr val="09226C"/>
                </a:solidFill>
                <a:latin typeface="Metropolis"/>
                <a:cs typeface="Metropolis"/>
              </a:rPr>
              <a:t> </a:t>
            </a:r>
            <a:r>
              <a:rPr sz="2000" spc="-20" dirty="0">
                <a:solidFill>
                  <a:srgbClr val="09226C"/>
                </a:solidFill>
                <a:latin typeface="Metropolis"/>
                <a:cs typeface="Metropolis"/>
              </a:rPr>
              <a:t>of </a:t>
            </a:r>
            <a:r>
              <a:rPr sz="2000" spc="-570" dirty="0">
                <a:solidFill>
                  <a:srgbClr val="09226C"/>
                </a:solidFill>
                <a:latin typeface="Metropolis"/>
                <a:cs typeface="Metropolis"/>
              </a:rPr>
              <a:t> </a:t>
            </a:r>
            <a:r>
              <a:rPr sz="2000" b="1" spc="-15" dirty="0">
                <a:solidFill>
                  <a:srgbClr val="09226C"/>
                </a:solidFill>
                <a:latin typeface="Metropolis Semi Bold"/>
                <a:cs typeface="Metropolis Semi Bold"/>
              </a:rPr>
              <a:t>all </a:t>
            </a:r>
            <a:r>
              <a:rPr sz="2000" b="1" spc="-20" dirty="0">
                <a:solidFill>
                  <a:srgbClr val="09226C"/>
                </a:solidFill>
                <a:latin typeface="Metropolis Semi Bold"/>
                <a:cs typeface="Metropolis Semi Bold"/>
              </a:rPr>
              <a:t>Hardware Assets </a:t>
            </a:r>
            <a:r>
              <a:rPr sz="2000" b="1" spc="-15" dirty="0">
                <a:solidFill>
                  <a:srgbClr val="09226C"/>
                </a:solidFill>
                <a:latin typeface="Metropolis Semi Bold"/>
                <a:cs typeface="Metropolis Semi Bold"/>
              </a:rPr>
              <a:t> </a:t>
            </a:r>
            <a:r>
              <a:rPr sz="2000" spc="-20" dirty="0">
                <a:solidFill>
                  <a:srgbClr val="09226C"/>
                </a:solidFill>
                <a:latin typeface="Metropolis"/>
                <a:cs typeface="Metropolis"/>
              </a:rPr>
              <a:t>including:</a:t>
            </a:r>
            <a:endParaRPr lang="en-US" sz="2000" dirty="0">
              <a:latin typeface="Metropolis"/>
              <a:cs typeface="Metropolis"/>
            </a:endParaRPr>
          </a:p>
          <a:p>
            <a:pPr marL="355600" marR="5080" indent="-342900">
              <a:lnSpc>
                <a:spcPct val="116700"/>
              </a:lnSpc>
              <a:spcBef>
                <a:spcPts val="1920"/>
              </a:spcBef>
              <a:buSzPct val="120000"/>
              <a:buBlip>
                <a:blip r:embed="rId3">
                  <a:extLst>
                    <a:ext uri="{96DAC541-7B7A-43D3-8B79-37D633B846F1}">
                      <asvg:svgBlip xmlns:asvg="http://schemas.microsoft.com/office/drawing/2016/SVG/main" r:embed="rId4"/>
                    </a:ext>
                  </a:extLst>
                </a:blip>
              </a:buBlip>
            </a:pPr>
            <a:r>
              <a:rPr sz="2000" spc="-20" dirty="0">
                <a:solidFill>
                  <a:srgbClr val="09226C"/>
                </a:solidFill>
                <a:latin typeface="Metropolis"/>
                <a:cs typeface="Metropolis"/>
              </a:rPr>
              <a:t>Peripheral devices </a:t>
            </a:r>
            <a:endParaRPr lang="en-US" sz="2000" spc="-15" dirty="0">
              <a:solidFill>
                <a:srgbClr val="09226C"/>
              </a:solidFill>
              <a:latin typeface="Metropolis"/>
              <a:cs typeface="Metropolis"/>
            </a:endParaRPr>
          </a:p>
          <a:p>
            <a:pPr marL="355600" marR="5080" indent="-342900">
              <a:lnSpc>
                <a:spcPct val="116700"/>
              </a:lnSpc>
              <a:spcBef>
                <a:spcPts val="1920"/>
              </a:spcBef>
              <a:buSzPct val="120000"/>
              <a:buBlip>
                <a:blip r:embed="rId3">
                  <a:extLst>
                    <a:ext uri="{96DAC541-7B7A-43D3-8B79-37D633B846F1}">
                      <asvg:svgBlip xmlns:asvg="http://schemas.microsoft.com/office/drawing/2016/SVG/main" r:embed="rId4"/>
                    </a:ext>
                  </a:extLst>
                </a:blip>
              </a:buBlip>
            </a:pPr>
            <a:r>
              <a:rPr sz="2000" spc="-20" dirty="0">
                <a:solidFill>
                  <a:srgbClr val="09226C"/>
                </a:solidFill>
                <a:latin typeface="Metropolis"/>
                <a:cs typeface="Metropolis"/>
              </a:rPr>
              <a:t>(MAC-less</a:t>
            </a:r>
            <a:r>
              <a:rPr sz="2000" spc="-120" dirty="0">
                <a:solidFill>
                  <a:srgbClr val="09226C"/>
                </a:solidFill>
                <a:latin typeface="Metropolis"/>
                <a:cs typeface="Metropolis"/>
              </a:rPr>
              <a:t> </a:t>
            </a:r>
            <a:r>
              <a:rPr sz="2000" spc="-20" dirty="0">
                <a:solidFill>
                  <a:srgbClr val="09226C"/>
                </a:solidFill>
                <a:latin typeface="Metropolis"/>
                <a:cs typeface="Metropolis"/>
              </a:rPr>
              <a:t>devices)</a:t>
            </a:r>
            <a:endParaRPr lang="en-US" sz="2000" spc="-20" dirty="0">
              <a:solidFill>
                <a:srgbClr val="09226C"/>
              </a:solidFill>
              <a:latin typeface="Metropolis"/>
              <a:cs typeface="Metropolis"/>
            </a:endParaRPr>
          </a:p>
          <a:p>
            <a:pPr marL="355600" marR="5080" indent="-342900">
              <a:lnSpc>
                <a:spcPct val="116700"/>
              </a:lnSpc>
              <a:spcBef>
                <a:spcPts val="1920"/>
              </a:spcBef>
              <a:buSzPct val="120000"/>
              <a:buBlip>
                <a:blip r:embed="rId3">
                  <a:extLst>
                    <a:ext uri="{96DAC541-7B7A-43D3-8B79-37D633B846F1}">
                      <asvg:svgBlip xmlns:asvg="http://schemas.microsoft.com/office/drawing/2016/SVG/main" r:embed="rId4"/>
                    </a:ext>
                  </a:extLst>
                </a:blip>
              </a:buBlip>
            </a:pPr>
            <a:r>
              <a:rPr lang="en-US" sz="2000" spc="-20" dirty="0">
                <a:solidFill>
                  <a:srgbClr val="09226C"/>
                </a:solidFill>
                <a:latin typeface="Metropolis"/>
                <a:cs typeface="Metropolis"/>
              </a:rPr>
              <a:t>Hardware BOM</a:t>
            </a:r>
            <a:endParaRPr sz="2000" dirty="0">
              <a:latin typeface="Metropolis"/>
              <a:cs typeface="Metropolis"/>
            </a:endParaRPr>
          </a:p>
        </p:txBody>
      </p:sp>
      <p:grpSp>
        <p:nvGrpSpPr>
          <p:cNvPr id="8" name="object 8"/>
          <p:cNvGrpSpPr/>
          <p:nvPr/>
        </p:nvGrpSpPr>
        <p:grpSpPr>
          <a:xfrm>
            <a:off x="1552854" y="3086341"/>
            <a:ext cx="13975719" cy="5525329"/>
            <a:chOff x="1552854" y="3086341"/>
            <a:chExt cx="13975719" cy="5525329"/>
          </a:xfrm>
        </p:grpSpPr>
        <p:sp>
          <p:nvSpPr>
            <p:cNvPr id="11" name="object 11"/>
            <p:cNvSpPr/>
            <p:nvPr/>
          </p:nvSpPr>
          <p:spPr>
            <a:xfrm>
              <a:off x="14545057"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a:p>
          </p:txBody>
        </p:sp>
        <p:pic>
          <p:nvPicPr>
            <p:cNvPr id="12" name="object 12"/>
            <p:cNvPicPr/>
            <p:nvPr/>
          </p:nvPicPr>
          <p:blipFill>
            <a:blip r:embed="rId5" cstate="print"/>
            <a:stretch>
              <a:fillRect/>
            </a:stretch>
          </p:blipFill>
          <p:spPr>
            <a:xfrm>
              <a:off x="14253046" y="8384716"/>
              <a:ext cx="216052" cy="179082"/>
            </a:xfrm>
            <a:prstGeom prst="rect">
              <a:avLst/>
            </a:prstGeom>
          </p:spPr>
        </p:pic>
        <p:pic>
          <p:nvPicPr>
            <p:cNvPr id="13" name="object 13"/>
            <p:cNvPicPr/>
            <p:nvPr/>
          </p:nvPicPr>
          <p:blipFill>
            <a:blip r:embed="rId6" cstate="print"/>
            <a:stretch>
              <a:fillRect/>
            </a:stretch>
          </p:blipFill>
          <p:spPr>
            <a:xfrm>
              <a:off x="14840485" y="8384715"/>
              <a:ext cx="227025" cy="179082"/>
            </a:xfrm>
            <a:prstGeom prst="rect">
              <a:avLst/>
            </a:prstGeom>
          </p:spPr>
        </p:pic>
        <p:sp>
          <p:nvSpPr>
            <p:cNvPr id="14" name="object 14"/>
            <p:cNvSpPr/>
            <p:nvPr/>
          </p:nvSpPr>
          <p:spPr>
            <a:xfrm>
              <a:off x="14544878"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a:p>
          </p:txBody>
        </p:sp>
        <p:pic>
          <p:nvPicPr>
            <p:cNvPr id="15" name="object 15"/>
            <p:cNvPicPr/>
            <p:nvPr/>
          </p:nvPicPr>
          <p:blipFill>
            <a:blip r:embed="rId7" cstate="print"/>
            <a:stretch>
              <a:fillRect/>
            </a:stretch>
          </p:blipFill>
          <p:spPr>
            <a:xfrm>
              <a:off x="15254066" y="8336006"/>
              <a:ext cx="274507" cy="275664"/>
            </a:xfrm>
            <a:prstGeom prst="rect">
              <a:avLst/>
            </a:prstGeom>
          </p:spPr>
        </p:pic>
        <p:sp>
          <p:nvSpPr>
            <p:cNvPr id="16" name="object 16"/>
            <p:cNvSpPr/>
            <p:nvPr/>
          </p:nvSpPr>
          <p:spPr>
            <a:xfrm>
              <a:off x="13159642" y="3416820"/>
              <a:ext cx="1293495" cy="444500"/>
            </a:xfrm>
            <a:custGeom>
              <a:avLst/>
              <a:gdLst/>
              <a:ahLst/>
              <a:cxnLst/>
              <a:rect l="l" t="t" r="r" b="b"/>
              <a:pathLst>
                <a:path w="1293494" h="444500">
                  <a:moveTo>
                    <a:pt x="2532" y="443975"/>
                  </a:moveTo>
                  <a:lnTo>
                    <a:pt x="4084" y="395791"/>
                  </a:lnTo>
                  <a:lnTo>
                    <a:pt x="30921" y="344361"/>
                  </a:lnTo>
                  <a:lnTo>
                    <a:pt x="80679" y="291247"/>
                  </a:lnTo>
                  <a:lnTo>
                    <a:pt x="113414" y="264548"/>
                  </a:lnTo>
                  <a:lnTo>
                    <a:pt x="150993" y="238014"/>
                  </a:lnTo>
                  <a:lnTo>
                    <a:pt x="193120" y="211841"/>
                  </a:lnTo>
                  <a:lnTo>
                    <a:pt x="239499" y="186224"/>
                  </a:lnTo>
                  <a:lnTo>
                    <a:pt x="289835" y="161360"/>
                  </a:lnTo>
                  <a:lnTo>
                    <a:pt x="343833" y="137442"/>
                  </a:lnTo>
                  <a:lnTo>
                    <a:pt x="401197" y="114667"/>
                  </a:lnTo>
                  <a:lnTo>
                    <a:pt x="461631" y="93230"/>
                  </a:lnTo>
                  <a:lnTo>
                    <a:pt x="524840" y="73326"/>
                  </a:lnTo>
                  <a:lnTo>
                    <a:pt x="590529" y="55152"/>
                  </a:lnTo>
                  <a:lnTo>
                    <a:pt x="656808" y="39275"/>
                  </a:lnTo>
                  <a:lnTo>
                    <a:pt x="721753" y="26111"/>
                  </a:lnTo>
                  <a:lnTo>
                    <a:pt x="785013" y="15631"/>
                  </a:lnTo>
                  <a:lnTo>
                    <a:pt x="846234" y="7808"/>
                  </a:lnTo>
                  <a:lnTo>
                    <a:pt x="905062" y="2614"/>
                  </a:lnTo>
                  <a:lnTo>
                    <a:pt x="961144" y="21"/>
                  </a:lnTo>
                  <a:lnTo>
                    <a:pt x="1014127" y="0"/>
                  </a:lnTo>
                  <a:lnTo>
                    <a:pt x="1063658" y="2523"/>
                  </a:lnTo>
                  <a:lnTo>
                    <a:pt x="1109383" y="7563"/>
                  </a:lnTo>
                  <a:lnTo>
                    <a:pt x="1150950" y="15091"/>
                  </a:lnTo>
                  <a:lnTo>
                    <a:pt x="1188004" y="25079"/>
                  </a:lnTo>
                  <a:lnTo>
                    <a:pt x="1247164" y="52324"/>
                  </a:lnTo>
                  <a:lnTo>
                    <a:pt x="1284037" y="89074"/>
                  </a:lnTo>
                  <a:lnTo>
                    <a:pt x="1293233" y="110943"/>
                  </a:lnTo>
                </a:path>
              </a:pathLst>
            </a:custGeom>
            <a:ln w="25400">
              <a:solidFill>
                <a:srgbClr val="EF5336"/>
              </a:solidFill>
            </a:ln>
          </p:spPr>
          <p:txBody>
            <a:bodyPr wrap="square" lIns="0" tIns="0" rIns="0" bIns="0" rtlCol="0"/>
            <a:lstStyle/>
            <a:p>
              <a:endParaRPr/>
            </a:p>
          </p:txBody>
        </p:sp>
        <p:pic>
          <p:nvPicPr>
            <p:cNvPr id="17" name="object 17"/>
            <p:cNvPicPr/>
            <p:nvPr/>
          </p:nvPicPr>
          <p:blipFill>
            <a:blip r:embed="rId8" cstate="print"/>
            <a:stretch>
              <a:fillRect/>
            </a:stretch>
          </p:blipFill>
          <p:spPr>
            <a:xfrm>
              <a:off x="13197535" y="3233216"/>
              <a:ext cx="1169009" cy="1073111"/>
            </a:xfrm>
            <a:prstGeom prst="rect">
              <a:avLst/>
            </a:prstGeom>
          </p:spPr>
        </p:pic>
        <p:sp>
          <p:nvSpPr>
            <p:cNvPr id="18" name="object 18"/>
            <p:cNvSpPr/>
            <p:nvPr/>
          </p:nvSpPr>
          <p:spPr>
            <a:xfrm>
              <a:off x="13162178" y="3527767"/>
              <a:ext cx="1293495" cy="444500"/>
            </a:xfrm>
            <a:custGeom>
              <a:avLst/>
              <a:gdLst/>
              <a:ahLst/>
              <a:cxnLst/>
              <a:rect l="l" t="t" r="r" b="b"/>
              <a:pathLst>
                <a:path w="1293494" h="444500">
                  <a:moveTo>
                    <a:pt x="1290701" y="0"/>
                  </a:moveTo>
                  <a:lnTo>
                    <a:pt x="1289148" y="48183"/>
                  </a:lnTo>
                  <a:lnTo>
                    <a:pt x="1262311" y="99613"/>
                  </a:lnTo>
                  <a:lnTo>
                    <a:pt x="1212553" y="152727"/>
                  </a:lnTo>
                  <a:lnTo>
                    <a:pt x="1179818" y="179426"/>
                  </a:lnTo>
                  <a:lnTo>
                    <a:pt x="1142239" y="205960"/>
                  </a:lnTo>
                  <a:lnTo>
                    <a:pt x="1100112" y="232133"/>
                  </a:lnTo>
                  <a:lnTo>
                    <a:pt x="1053733" y="257750"/>
                  </a:lnTo>
                  <a:lnTo>
                    <a:pt x="1003397" y="282615"/>
                  </a:lnTo>
                  <a:lnTo>
                    <a:pt x="949399" y="306532"/>
                  </a:lnTo>
                  <a:lnTo>
                    <a:pt x="892035" y="329308"/>
                  </a:lnTo>
                  <a:lnTo>
                    <a:pt x="831601" y="350745"/>
                  </a:lnTo>
                  <a:lnTo>
                    <a:pt x="768392" y="370648"/>
                  </a:lnTo>
                  <a:lnTo>
                    <a:pt x="702703" y="388823"/>
                  </a:lnTo>
                  <a:lnTo>
                    <a:pt x="636424" y="404700"/>
                  </a:lnTo>
                  <a:lnTo>
                    <a:pt x="571479" y="417864"/>
                  </a:lnTo>
                  <a:lnTo>
                    <a:pt x="508219" y="428343"/>
                  </a:lnTo>
                  <a:lnTo>
                    <a:pt x="446998" y="436166"/>
                  </a:lnTo>
                  <a:lnTo>
                    <a:pt x="388170" y="441360"/>
                  </a:lnTo>
                  <a:lnTo>
                    <a:pt x="332088" y="443954"/>
                  </a:lnTo>
                  <a:lnTo>
                    <a:pt x="279105" y="443975"/>
                  </a:lnTo>
                  <a:lnTo>
                    <a:pt x="229574" y="441452"/>
                  </a:lnTo>
                  <a:lnTo>
                    <a:pt x="183849" y="436412"/>
                  </a:lnTo>
                  <a:lnTo>
                    <a:pt x="142282" y="428884"/>
                  </a:lnTo>
                  <a:lnTo>
                    <a:pt x="105228" y="418895"/>
                  </a:lnTo>
                  <a:lnTo>
                    <a:pt x="46068" y="391650"/>
                  </a:lnTo>
                  <a:lnTo>
                    <a:pt x="9195" y="354900"/>
                  </a:lnTo>
                  <a:lnTo>
                    <a:pt x="0" y="333032"/>
                  </a:lnTo>
                </a:path>
              </a:pathLst>
            </a:custGeom>
            <a:ln w="25400">
              <a:solidFill>
                <a:srgbClr val="EF5336"/>
              </a:solidFill>
            </a:ln>
          </p:spPr>
          <p:txBody>
            <a:bodyPr wrap="square" lIns="0" tIns="0" rIns="0" bIns="0" rtlCol="0"/>
            <a:lstStyle/>
            <a:p>
              <a:endParaRPr/>
            </a:p>
          </p:txBody>
        </p:sp>
        <p:pic>
          <p:nvPicPr>
            <p:cNvPr id="19" name="object 19"/>
            <p:cNvPicPr/>
            <p:nvPr/>
          </p:nvPicPr>
          <p:blipFill>
            <a:blip r:embed="rId9" cstate="print"/>
            <a:stretch>
              <a:fillRect/>
            </a:stretch>
          </p:blipFill>
          <p:spPr>
            <a:xfrm>
              <a:off x="13478319" y="3829785"/>
              <a:ext cx="289788" cy="270560"/>
            </a:xfrm>
            <a:prstGeom prst="rect">
              <a:avLst/>
            </a:prstGeom>
          </p:spPr>
        </p:pic>
        <p:pic>
          <p:nvPicPr>
            <p:cNvPr id="20" name="object 20"/>
            <p:cNvPicPr/>
            <p:nvPr/>
          </p:nvPicPr>
          <p:blipFill>
            <a:blip r:embed="rId10" cstate="print"/>
            <a:stretch>
              <a:fillRect/>
            </a:stretch>
          </p:blipFill>
          <p:spPr>
            <a:xfrm>
              <a:off x="14045921" y="3669766"/>
              <a:ext cx="258965" cy="258991"/>
            </a:xfrm>
            <a:prstGeom prst="rect">
              <a:avLst/>
            </a:prstGeom>
          </p:spPr>
        </p:pic>
        <p:sp>
          <p:nvSpPr>
            <p:cNvPr id="21" name="object 21"/>
            <p:cNvSpPr/>
            <p:nvPr/>
          </p:nvSpPr>
          <p:spPr>
            <a:xfrm>
              <a:off x="9852441" y="4025318"/>
              <a:ext cx="0" cy="253365"/>
            </a:xfrm>
            <a:custGeom>
              <a:avLst/>
              <a:gdLst/>
              <a:ahLst/>
              <a:cxnLst/>
              <a:rect l="l" t="t" r="r" b="b"/>
              <a:pathLst>
                <a:path h="253364">
                  <a:moveTo>
                    <a:pt x="0" y="0"/>
                  </a:moveTo>
                  <a:lnTo>
                    <a:pt x="0" y="252831"/>
                  </a:lnTo>
                </a:path>
              </a:pathLst>
            </a:custGeom>
            <a:ln w="25400">
              <a:solidFill>
                <a:srgbClr val="000000"/>
              </a:solidFill>
            </a:ln>
          </p:spPr>
          <p:txBody>
            <a:bodyPr wrap="square" lIns="0" tIns="0" rIns="0" bIns="0" rtlCol="0"/>
            <a:lstStyle/>
            <a:p>
              <a:endParaRPr/>
            </a:p>
          </p:txBody>
        </p:sp>
        <p:sp>
          <p:nvSpPr>
            <p:cNvPr id="22" name="object 22"/>
            <p:cNvSpPr/>
            <p:nvPr/>
          </p:nvSpPr>
          <p:spPr>
            <a:xfrm>
              <a:off x="9940560" y="4025318"/>
              <a:ext cx="0" cy="253365"/>
            </a:xfrm>
            <a:custGeom>
              <a:avLst/>
              <a:gdLst/>
              <a:ahLst/>
              <a:cxnLst/>
              <a:rect l="l" t="t" r="r" b="b"/>
              <a:pathLst>
                <a:path h="253364">
                  <a:moveTo>
                    <a:pt x="0" y="0"/>
                  </a:moveTo>
                  <a:lnTo>
                    <a:pt x="0" y="252831"/>
                  </a:lnTo>
                </a:path>
              </a:pathLst>
            </a:custGeom>
            <a:ln w="25400">
              <a:solidFill>
                <a:srgbClr val="000000"/>
              </a:solidFill>
            </a:ln>
          </p:spPr>
          <p:txBody>
            <a:bodyPr wrap="square" lIns="0" tIns="0" rIns="0" bIns="0" rtlCol="0"/>
            <a:lstStyle/>
            <a:p>
              <a:endParaRPr/>
            </a:p>
          </p:txBody>
        </p:sp>
        <p:sp>
          <p:nvSpPr>
            <p:cNvPr id="23" name="object 23"/>
            <p:cNvSpPr/>
            <p:nvPr/>
          </p:nvSpPr>
          <p:spPr>
            <a:xfrm>
              <a:off x="10028678" y="4025318"/>
              <a:ext cx="0" cy="253365"/>
            </a:xfrm>
            <a:custGeom>
              <a:avLst/>
              <a:gdLst/>
              <a:ahLst/>
              <a:cxnLst/>
              <a:rect l="l" t="t" r="r" b="b"/>
              <a:pathLst>
                <a:path h="253364">
                  <a:moveTo>
                    <a:pt x="0" y="0"/>
                  </a:moveTo>
                  <a:lnTo>
                    <a:pt x="0" y="252831"/>
                  </a:lnTo>
                </a:path>
              </a:pathLst>
            </a:custGeom>
            <a:ln w="25400">
              <a:solidFill>
                <a:srgbClr val="000000"/>
              </a:solidFill>
            </a:ln>
          </p:spPr>
          <p:txBody>
            <a:bodyPr wrap="square" lIns="0" tIns="0" rIns="0" bIns="0" rtlCol="0"/>
            <a:lstStyle/>
            <a:p>
              <a:endParaRPr/>
            </a:p>
          </p:txBody>
        </p:sp>
        <p:pic>
          <p:nvPicPr>
            <p:cNvPr id="24" name="object 24"/>
            <p:cNvPicPr/>
            <p:nvPr/>
          </p:nvPicPr>
          <p:blipFill>
            <a:blip r:embed="rId11" cstate="print"/>
            <a:stretch>
              <a:fillRect/>
            </a:stretch>
          </p:blipFill>
          <p:spPr>
            <a:xfrm>
              <a:off x="9473489" y="3135109"/>
              <a:ext cx="934821" cy="1263751"/>
            </a:xfrm>
            <a:prstGeom prst="rect">
              <a:avLst/>
            </a:prstGeom>
          </p:spPr>
        </p:pic>
        <p:sp>
          <p:nvSpPr>
            <p:cNvPr id="25" name="object 25"/>
            <p:cNvSpPr/>
            <p:nvPr/>
          </p:nvSpPr>
          <p:spPr>
            <a:xfrm>
              <a:off x="9825548" y="3734343"/>
              <a:ext cx="231140" cy="200660"/>
            </a:xfrm>
            <a:custGeom>
              <a:avLst/>
              <a:gdLst/>
              <a:ahLst/>
              <a:cxnLst/>
              <a:rect l="l" t="t" r="r" b="b"/>
              <a:pathLst>
                <a:path w="231140" h="200660">
                  <a:moveTo>
                    <a:pt x="114782" y="0"/>
                  </a:moveTo>
                  <a:lnTo>
                    <a:pt x="0" y="200126"/>
                  </a:lnTo>
                  <a:lnTo>
                    <a:pt x="230708" y="199478"/>
                  </a:lnTo>
                  <a:lnTo>
                    <a:pt x="114782" y="0"/>
                  </a:lnTo>
                  <a:close/>
                </a:path>
              </a:pathLst>
            </a:custGeom>
            <a:solidFill>
              <a:srgbClr val="FFFFFF"/>
            </a:solidFill>
          </p:spPr>
          <p:txBody>
            <a:bodyPr wrap="square" lIns="0" tIns="0" rIns="0" bIns="0" rtlCol="0"/>
            <a:lstStyle/>
            <a:p>
              <a:endParaRPr/>
            </a:p>
          </p:txBody>
        </p:sp>
        <p:pic>
          <p:nvPicPr>
            <p:cNvPr id="26" name="object 26"/>
            <p:cNvPicPr/>
            <p:nvPr/>
          </p:nvPicPr>
          <p:blipFill>
            <a:blip r:embed="rId12" cstate="print"/>
            <a:stretch>
              <a:fillRect/>
            </a:stretch>
          </p:blipFill>
          <p:spPr>
            <a:xfrm>
              <a:off x="10027716" y="3539197"/>
              <a:ext cx="258978" cy="258965"/>
            </a:xfrm>
            <a:prstGeom prst="rect">
              <a:avLst/>
            </a:prstGeom>
          </p:spPr>
        </p:pic>
        <p:pic>
          <p:nvPicPr>
            <p:cNvPr id="27" name="object 27"/>
            <p:cNvPicPr/>
            <p:nvPr/>
          </p:nvPicPr>
          <p:blipFill>
            <a:blip r:embed="rId12" cstate="print"/>
            <a:stretch>
              <a:fillRect/>
            </a:stretch>
          </p:blipFill>
          <p:spPr>
            <a:xfrm>
              <a:off x="9595104" y="3539197"/>
              <a:ext cx="258978" cy="258965"/>
            </a:xfrm>
            <a:prstGeom prst="rect">
              <a:avLst/>
            </a:prstGeom>
          </p:spPr>
        </p:pic>
        <p:pic>
          <p:nvPicPr>
            <p:cNvPr id="28" name="object 28"/>
            <p:cNvPicPr/>
            <p:nvPr/>
          </p:nvPicPr>
          <p:blipFill>
            <a:blip r:embed="rId13" cstate="print"/>
            <a:stretch>
              <a:fillRect/>
            </a:stretch>
          </p:blipFill>
          <p:spPr>
            <a:xfrm>
              <a:off x="5481764" y="3370542"/>
              <a:ext cx="1151635" cy="949807"/>
            </a:xfrm>
            <a:prstGeom prst="rect">
              <a:avLst/>
            </a:prstGeom>
          </p:spPr>
        </p:pic>
        <p:sp>
          <p:nvSpPr>
            <p:cNvPr id="29" name="object 29"/>
            <p:cNvSpPr/>
            <p:nvPr/>
          </p:nvSpPr>
          <p:spPr>
            <a:xfrm>
              <a:off x="5443212" y="4012121"/>
              <a:ext cx="1229360" cy="0"/>
            </a:xfrm>
            <a:custGeom>
              <a:avLst/>
              <a:gdLst/>
              <a:ahLst/>
              <a:cxnLst/>
              <a:rect l="l" t="t" r="r" b="b"/>
              <a:pathLst>
                <a:path w="1229359">
                  <a:moveTo>
                    <a:pt x="0" y="0"/>
                  </a:moveTo>
                  <a:lnTo>
                    <a:pt x="1228737" y="0"/>
                  </a:lnTo>
                </a:path>
              </a:pathLst>
            </a:custGeom>
            <a:ln w="19342">
              <a:solidFill>
                <a:srgbClr val="FFFFFF"/>
              </a:solidFill>
            </a:ln>
          </p:spPr>
          <p:txBody>
            <a:bodyPr wrap="square" lIns="0" tIns="0" rIns="0" bIns="0" rtlCol="0"/>
            <a:lstStyle/>
            <a:p>
              <a:endParaRPr/>
            </a:p>
          </p:txBody>
        </p:sp>
        <p:pic>
          <p:nvPicPr>
            <p:cNvPr id="30" name="object 30"/>
            <p:cNvPicPr/>
            <p:nvPr/>
          </p:nvPicPr>
          <p:blipFill>
            <a:blip r:embed="rId14" cstate="print"/>
            <a:stretch>
              <a:fillRect/>
            </a:stretch>
          </p:blipFill>
          <p:spPr>
            <a:xfrm>
              <a:off x="6255079" y="3188703"/>
              <a:ext cx="498018" cy="541807"/>
            </a:xfrm>
            <a:prstGeom prst="rect">
              <a:avLst/>
            </a:prstGeom>
          </p:spPr>
        </p:pic>
        <p:sp>
          <p:nvSpPr>
            <p:cNvPr id="31" name="object 31"/>
            <p:cNvSpPr/>
            <p:nvPr/>
          </p:nvSpPr>
          <p:spPr>
            <a:xfrm>
              <a:off x="6392786" y="3346871"/>
              <a:ext cx="252729" cy="169545"/>
            </a:xfrm>
            <a:custGeom>
              <a:avLst/>
              <a:gdLst/>
              <a:ahLst/>
              <a:cxnLst/>
              <a:rect l="l" t="t" r="r" b="b"/>
              <a:pathLst>
                <a:path w="252729" h="169545">
                  <a:moveTo>
                    <a:pt x="0" y="94627"/>
                  </a:moveTo>
                  <a:lnTo>
                    <a:pt x="66598" y="169392"/>
                  </a:lnTo>
                  <a:lnTo>
                    <a:pt x="252349" y="0"/>
                  </a:lnTo>
                </a:path>
              </a:pathLst>
            </a:custGeom>
            <a:ln w="25400">
              <a:solidFill>
                <a:srgbClr val="FFFFFF"/>
              </a:solidFill>
            </a:ln>
          </p:spPr>
          <p:txBody>
            <a:bodyPr wrap="square" lIns="0" tIns="0" rIns="0" bIns="0" rtlCol="0"/>
            <a:lstStyle/>
            <a:p>
              <a:endParaRPr/>
            </a:p>
          </p:txBody>
        </p:sp>
        <p:sp>
          <p:nvSpPr>
            <p:cNvPr id="32" name="object 32"/>
            <p:cNvSpPr/>
            <p:nvPr/>
          </p:nvSpPr>
          <p:spPr>
            <a:xfrm>
              <a:off x="5833032" y="4320340"/>
              <a:ext cx="449580" cy="0"/>
            </a:xfrm>
            <a:custGeom>
              <a:avLst/>
              <a:gdLst/>
              <a:ahLst/>
              <a:cxnLst/>
              <a:rect l="l" t="t" r="r" b="b"/>
              <a:pathLst>
                <a:path w="449579">
                  <a:moveTo>
                    <a:pt x="0" y="0"/>
                  </a:moveTo>
                  <a:lnTo>
                    <a:pt x="449097" y="0"/>
                  </a:lnTo>
                </a:path>
              </a:pathLst>
            </a:custGeom>
            <a:ln w="25400">
              <a:solidFill>
                <a:srgbClr val="000000"/>
              </a:solidFill>
            </a:ln>
          </p:spPr>
          <p:txBody>
            <a:bodyPr wrap="square" lIns="0" tIns="0" rIns="0" bIns="0" rtlCol="0"/>
            <a:lstStyle/>
            <a:p>
              <a:endParaRPr/>
            </a:p>
          </p:txBody>
        </p:sp>
        <p:sp>
          <p:nvSpPr>
            <p:cNvPr id="33" name="object 33"/>
            <p:cNvSpPr/>
            <p:nvPr/>
          </p:nvSpPr>
          <p:spPr>
            <a:xfrm>
              <a:off x="1714651" y="3234562"/>
              <a:ext cx="970915" cy="1261745"/>
            </a:xfrm>
            <a:custGeom>
              <a:avLst/>
              <a:gdLst/>
              <a:ahLst/>
              <a:cxnLst/>
              <a:rect l="l" t="t" r="r" b="b"/>
              <a:pathLst>
                <a:path w="970914" h="1261745">
                  <a:moveTo>
                    <a:pt x="970889" y="1139329"/>
                  </a:moveTo>
                  <a:lnTo>
                    <a:pt x="961249" y="1186769"/>
                  </a:lnTo>
                  <a:lnTo>
                    <a:pt x="934999" y="1225621"/>
                  </a:lnTo>
                  <a:lnTo>
                    <a:pt x="896148" y="1251874"/>
                  </a:lnTo>
                  <a:lnTo>
                    <a:pt x="848702" y="1261516"/>
                  </a:lnTo>
                  <a:lnTo>
                    <a:pt x="122186" y="1261516"/>
                  </a:lnTo>
                  <a:lnTo>
                    <a:pt x="74741" y="1251874"/>
                  </a:lnTo>
                  <a:lnTo>
                    <a:pt x="35890" y="1225621"/>
                  </a:lnTo>
                  <a:lnTo>
                    <a:pt x="9640" y="1186769"/>
                  </a:lnTo>
                  <a:lnTo>
                    <a:pt x="0" y="1139329"/>
                  </a:lnTo>
                  <a:lnTo>
                    <a:pt x="0" y="122186"/>
                  </a:lnTo>
                  <a:lnTo>
                    <a:pt x="9640" y="74746"/>
                  </a:lnTo>
                  <a:lnTo>
                    <a:pt x="35890" y="35894"/>
                  </a:lnTo>
                  <a:lnTo>
                    <a:pt x="74741" y="9642"/>
                  </a:lnTo>
                  <a:lnTo>
                    <a:pt x="122186" y="0"/>
                  </a:lnTo>
                  <a:lnTo>
                    <a:pt x="848702" y="0"/>
                  </a:lnTo>
                  <a:lnTo>
                    <a:pt x="896148" y="9642"/>
                  </a:lnTo>
                  <a:lnTo>
                    <a:pt x="934999" y="35894"/>
                  </a:lnTo>
                  <a:lnTo>
                    <a:pt x="961249" y="74746"/>
                  </a:lnTo>
                  <a:lnTo>
                    <a:pt x="970889" y="122186"/>
                  </a:lnTo>
                  <a:lnTo>
                    <a:pt x="970889" y="1139329"/>
                  </a:lnTo>
                  <a:close/>
                </a:path>
              </a:pathLst>
            </a:custGeom>
            <a:ln w="25755">
              <a:solidFill>
                <a:srgbClr val="000000"/>
              </a:solidFill>
            </a:ln>
          </p:spPr>
          <p:txBody>
            <a:bodyPr wrap="square" lIns="0" tIns="0" rIns="0" bIns="0" rtlCol="0"/>
            <a:lstStyle/>
            <a:p>
              <a:endParaRPr/>
            </a:p>
          </p:txBody>
        </p:sp>
        <p:pic>
          <p:nvPicPr>
            <p:cNvPr id="34" name="object 34"/>
            <p:cNvPicPr/>
            <p:nvPr/>
          </p:nvPicPr>
          <p:blipFill>
            <a:blip r:embed="rId15" cstate="print"/>
            <a:stretch>
              <a:fillRect/>
            </a:stretch>
          </p:blipFill>
          <p:spPr>
            <a:xfrm>
              <a:off x="2417724" y="3604412"/>
              <a:ext cx="541464" cy="706310"/>
            </a:xfrm>
            <a:prstGeom prst="rect">
              <a:avLst/>
            </a:prstGeom>
          </p:spPr>
        </p:pic>
        <p:sp>
          <p:nvSpPr>
            <p:cNvPr id="35" name="object 35"/>
            <p:cNvSpPr/>
            <p:nvPr/>
          </p:nvSpPr>
          <p:spPr>
            <a:xfrm>
              <a:off x="2403252" y="3767028"/>
              <a:ext cx="570865" cy="0"/>
            </a:xfrm>
            <a:custGeom>
              <a:avLst/>
              <a:gdLst/>
              <a:ahLst/>
              <a:cxnLst/>
              <a:rect l="l" t="t" r="r" b="b"/>
              <a:pathLst>
                <a:path w="570864">
                  <a:moveTo>
                    <a:pt x="0" y="0"/>
                  </a:moveTo>
                  <a:lnTo>
                    <a:pt x="570420" y="0"/>
                  </a:lnTo>
                </a:path>
              </a:pathLst>
            </a:custGeom>
            <a:ln w="25400">
              <a:solidFill>
                <a:srgbClr val="FFFFFF"/>
              </a:solidFill>
            </a:ln>
          </p:spPr>
          <p:txBody>
            <a:bodyPr wrap="square" lIns="0" tIns="0" rIns="0" bIns="0" rtlCol="0"/>
            <a:lstStyle/>
            <a:p>
              <a:endParaRPr/>
            </a:p>
          </p:txBody>
        </p:sp>
        <p:sp>
          <p:nvSpPr>
            <p:cNvPr id="36" name="object 36"/>
            <p:cNvSpPr/>
            <p:nvPr/>
          </p:nvSpPr>
          <p:spPr>
            <a:xfrm>
              <a:off x="2403252" y="3952825"/>
              <a:ext cx="570865" cy="0"/>
            </a:xfrm>
            <a:custGeom>
              <a:avLst/>
              <a:gdLst/>
              <a:ahLst/>
              <a:cxnLst/>
              <a:rect l="l" t="t" r="r" b="b"/>
              <a:pathLst>
                <a:path w="570864">
                  <a:moveTo>
                    <a:pt x="0" y="0"/>
                  </a:moveTo>
                  <a:lnTo>
                    <a:pt x="570420" y="0"/>
                  </a:lnTo>
                </a:path>
              </a:pathLst>
            </a:custGeom>
            <a:ln w="25400">
              <a:solidFill>
                <a:srgbClr val="FFFFFF"/>
              </a:solidFill>
            </a:ln>
          </p:spPr>
          <p:txBody>
            <a:bodyPr wrap="square" lIns="0" tIns="0" rIns="0" bIns="0" rtlCol="0"/>
            <a:lstStyle/>
            <a:p>
              <a:endParaRPr/>
            </a:p>
          </p:txBody>
        </p:sp>
        <p:sp>
          <p:nvSpPr>
            <p:cNvPr id="37" name="object 37"/>
            <p:cNvSpPr/>
            <p:nvPr/>
          </p:nvSpPr>
          <p:spPr>
            <a:xfrm>
              <a:off x="2403252" y="4138622"/>
              <a:ext cx="570865" cy="0"/>
            </a:xfrm>
            <a:custGeom>
              <a:avLst/>
              <a:gdLst/>
              <a:ahLst/>
              <a:cxnLst/>
              <a:rect l="l" t="t" r="r" b="b"/>
              <a:pathLst>
                <a:path w="570864">
                  <a:moveTo>
                    <a:pt x="0" y="0"/>
                  </a:moveTo>
                  <a:lnTo>
                    <a:pt x="570420" y="0"/>
                  </a:lnTo>
                </a:path>
              </a:pathLst>
            </a:custGeom>
            <a:ln w="25400">
              <a:solidFill>
                <a:srgbClr val="FFFFFF"/>
              </a:solidFill>
            </a:ln>
          </p:spPr>
          <p:txBody>
            <a:bodyPr wrap="square" lIns="0" tIns="0" rIns="0" bIns="0" rtlCol="0"/>
            <a:lstStyle/>
            <a:p>
              <a:endParaRPr/>
            </a:p>
          </p:txBody>
        </p:sp>
        <p:sp>
          <p:nvSpPr>
            <p:cNvPr id="38" name="object 38"/>
            <p:cNvSpPr/>
            <p:nvPr/>
          </p:nvSpPr>
          <p:spPr>
            <a:xfrm>
              <a:off x="2480741" y="3653904"/>
              <a:ext cx="113030" cy="594360"/>
            </a:xfrm>
            <a:custGeom>
              <a:avLst/>
              <a:gdLst/>
              <a:ahLst/>
              <a:cxnLst/>
              <a:rect l="l" t="t" r="r" b="b"/>
              <a:pathLst>
                <a:path w="113030" h="594360">
                  <a:moveTo>
                    <a:pt x="42646" y="572630"/>
                  </a:moveTo>
                  <a:lnTo>
                    <a:pt x="40970" y="564324"/>
                  </a:lnTo>
                  <a:lnTo>
                    <a:pt x="36410" y="557555"/>
                  </a:lnTo>
                  <a:lnTo>
                    <a:pt x="29629" y="552983"/>
                  </a:lnTo>
                  <a:lnTo>
                    <a:pt x="21323" y="551307"/>
                  </a:lnTo>
                  <a:lnTo>
                    <a:pt x="13030" y="552983"/>
                  </a:lnTo>
                  <a:lnTo>
                    <a:pt x="6248" y="557555"/>
                  </a:lnTo>
                  <a:lnTo>
                    <a:pt x="1676" y="564324"/>
                  </a:lnTo>
                  <a:lnTo>
                    <a:pt x="0" y="572630"/>
                  </a:lnTo>
                  <a:lnTo>
                    <a:pt x="1676" y="580923"/>
                  </a:lnTo>
                  <a:lnTo>
                    <a:pt x="6248" y="587705"/>
                  </a:lnTo>
                  <a:lnTo>
                    <a:pt x="13030" y="592277"/>
                  </a:lnTo>
                  <a:lnTo>
                    <a:pt x="21323" y="593953"/>
                  </a:lnTo>
                  <a:lnTo>
                    <a:pt x="29629" y="592277"/>
                  </a:lnTo>
                  <a:lnTo>
                    <a:pt x="36410" y="587705"/>
                  </a:lnTo>
                  <a:lnTo>
                    <a:pt x="40970" y="580923"/>
                  </a:lnTo>
                  <a:lnTo>
                    <a:pt x="42646" y="572630"/>
                  </a:lnTo>
                  <a:close/>
                </a:path>
                <a:path w="113030" h="594360">
                  <a:moveTo>
                    <a:pt x="42646" y="388861"/>
                  </a:moveTo>
                  <a:lnTo>
                    <a:pt x="40970" y="380555"/>
                  </a:lnTo>
                  <a:lnTo>
                    <a:pt x="36410" y="373786"/>
                  </a:lnTo>
                  <a:lnTo>
                    <a:pt x="29629" y="369214"/>
                  </a:lnTo>
                  <a:lnTo>
                    <a:pt x="21323" y="367538"/>
                  </a:lnTo>
                  <a:lnTo>
                    <a:pt x="13030" y="369214"/>
                  </a:lnTo>
                  <a:lnTo>
                    <a:pt x="6248" y="373786"/>
                  </a:lnTo>
                  <a:lnTo>
                    <a:pt x="1676" y="380555"/>
                  </a:lnTo>
                  <a:lnTo>
                    <a:pt x="0" y="388861"/>
                  </a:lnTo>
                  <a:lnTo>
                    <a:pt x="1676" y="397154"/>
                  </a:lnTo>
                  <a:lnTo>
                    <a:pt x="6248" y="403936"/>
                  </a:lnTo>
                  <a:lnTo>
                    <a:pt x="13030" y="408508"/>
                  </a:lnTo>
                  <a:lnTo>
                    <a:pt x="21323" y="410184"/>
                  </a:lnTo>
                  <a:lnTo>
                    <a:pt x="29629" y="408508"/>
                  </a:lnTo>
                  <a:lnTo>
                    <a:pt x="36410" y="403936"/>
                  </a:lnTo>
                  <a:lnTo>
                    <a:pt x="40970" y="397154"/>
                  </a:lnTo>
                  <a:lnTo>
                    <a:pt x="42646" y="388861"/>
                  </a:lnTo>
                  <a:close/>
                </a:path>
                <a:path w="113030" h="594360">
                  <a:moveTo>
                    <a:pt x="42646" y="205092"/>
                  </a:moveTo>
                  <a:lnTo>
                    <a:pt x="40970" y="196786"/>
                  </a:lnTo>
                  <a:lnTo>
                    <a:pt x="36410" y="190004"/>
                  </a:lnTo>
                  <a:lnTo>
                    <a:pt x="29629" y="185445"/>
                  </a:lnTo>
                  <a:lnTo>
                    <a:pt x="21323" y="183769"/>
                  </a:lnTo>
                  <a:lnTo>
                    <a:pt x="13030" y="185445"/>
                  </a:lnTo>
                  <a:lnTo>
                    <a:pt x="6248" y="190004"/>
                  </a:lnTo>
                  <a:lnTo>
                    <a:pt x="1676" y="196786"/>
                  </a:lnTo>
                  <a:lnTo>
                    <a:pt x="0" y="205092"/>
                  </a:lnTo>
                  <a:lnTo>
                    <a:pt x="1676" y="213385"/>
                  </a:lnTo>
                  <a:lnTo>
                    <a:pt x="6248" y="220167"/>
                  </a:lnTo>
                  <a:lnTo>
                    <a:pt x="13030" y="224739"/>
                  </a:lnTo>
                  <a:lnTo>
                    <a:pt x="21323" y="226415"/>
                  </a:lnTo>
                  <a:lnTo>
                    <a:pt x="29629" y="224739"/>
                  </a:lnTo>
                  <a:lnTo>
                    <a:pt x="36410" y="220167"/>
                  </a:lnTo>
                  <a:lnTo>
                    <a:pt x="40970" y="213385"/>
                  </a:lnTo>
                  <a:lnTo>
                    <a:pt x="42646" y="205092"/>
                  </a:lnTo>
                  <a:close/>
                </a:path>
                <a:path w="113030" h="594360">
                  <a:moveTo>
                    <a:pt x="42646" y="21323"/>
                  </a:moveTo>
                  <a:lnTo>
                    <a:pt x="40970" y="13017"/>
                  </a:lnTo>
                  <a:lnTo>
                    <a:pt x="36410" y="6235"/>
                  </a:lnTo>
                  <a:lnTo>
                    <a:pt x="29629" y="1676"/>
                  </a:lnTo>
                  <a:lnTo>
                    <a:pt x="21323" y="0"/>
                  </a:lnTo>
                  <a:lnTo>
                    <a:pt x="13030" y="1676"/>
                  </a:lnTo>
                  <a:lnTo>
                    <a:pt x="6248" y="6235"/>
                  </a:lnTo>
                  <a:lnTo>
                    <a:pt x="1676" y="13017"/>
                  </a:lnTo>
                  <a:lnTo>
                    <a:pt x="0" y="21323"/>
                  </a:lnTo>
                  <a:lnTo>
                    <a:pt x="1676" y="29616"/>
                  </a:lnTo>
                  <a:lnTo>
                    <a:pt x="6248" y="36398"/>
                  </a:lnTo>
                  <a:lnTo>
                    <a:pt x="13030" y="40970"/>
                  </a:lnTo>
                  <a:lnTo>
                    <a:pt x="21323" y="42646"/>
                  </a:lnTo>
                  <a:lnTo>
                    <a:pt x="29629" y="40970"/>
                  </a:lnTo>
                  <a:lnTo>
                    <a:pt x="36410" y="36398"/>
                  </a:lnTo>
                  <a:lnTo>
                    <a:pt x="40970" y="29616"/>
                  </a:lnTo>
                  <a:lnTo>
                    <a:pt x="42646" y="21323"/>
                  </a:lnTo>
                  <a:close/>
                </a:path>
                <a:path w="113030" h="594360">
                  <a:moveTo>
                    <a:pt x="112750" y="572630"/>
                  </a:moveTo>
                  <a:lnTo>
                    <a:pt x="111074" y="564324"/>
                  </a:lnTo>
                  <a:lnTo>
                    <a:pt x="106514" y="557555"/>
                  </a:lnTo>
                  <a:lnTo>
                    <a:pt x="99733" y="552983"/>
                  </a:lnTo>
                  <a:lnTo>
                    <a:pt x="91427" y="551307"/>
                  </a:lnTo>
                  <a:lnTo>
                    <a:pt x="83134" y="552983"/>
                  </a:lnTo>
                  <a:lnTo>
                    <a:pt x="76352" y="557555"/>
                  </a:lnTo>
                  <a:lnTo>
                    <a:pt x="71780" y="564324"/>
                  </a:lnTo>
                  <a:lnTo>
                    <a:pt x="70104" y="572630"/>
                  </a:lnTo>
                  <a:lnTo>
                    <a:pt x="71780" y="580923"/>
                  </a:lnTo>
                  <a:lnTo>
                    <a:pt x="76352" y="587705"/>
                  </a:lnTo>
                  <a:lnTo>
                    <a:pt x="83134" y="592277"/>
                  </a:lnTo>
                  <a:lnTo>
                    <a:pt x="91427" y="593953"/>
                  </a:lnTo>
                  <a:lnTo>
                    <a:pt x="99733" y="592277"/>
                  </a:lnTo>
                  <a:lnTo>
                    <a:pt x="106514" y="587705"/>
                  </a:lnTo>
                  <a:lnTo>
                    <a:pt x="111074" y="580923"/>
                  </a:lnTo>
                  <a:lnTo>
                    <a:pt x="112750" y="572630"/>
                  </a:lnTo>
                  <a:close/>
                </a:path>
                <a:path w="113030" h="594360">
                  <a:moveTo>
                    <a:pt x="112750" y="388861"/>
                  </a:moveTo>
                  <a:lnTo>
                    <a:pt x="111074" y="380555"/>
                  </a:lnTo>
                  <a:lnTo>
                    <a:pt x="106514" y="373786"/>
                  </a:lnTo>
                  <a:lnTo>
                    <a:pt x="99733" y="369214"/>
                  </a:lnTo>
                  <a:lnTo>
                    <a:pt x="91427" y="367538"/>
                  </a:lnTo>
                  <a:lnTo>
                    <a:pt x="83134" y="369214"/>
                  </a:lnTo>
                  <a:lnTo>
                    <a:pt x="76352" y="373786"/>
                  </a:lnTo>
                  <a:lnTo>
                    <a:pt x="71780" y="380555"/>
                  </a:lnTo>
                  <a:lnTo>
                    <a:pt x="70104" y="388861"/>
                  </a:lnTo>
                  <a:lnTo>
                    <a:pt x="71780" y="397154"/>
                  </a:lnTo>
                  <a:lnTo>
                    <a:pt x="76352" y="403936"/>
                  </a:lnTo>
                  <a:lnTo>
                    <a:pt x="83134" y="408508"/>
                  </a:lnTo>
                  <a:lnTo>
                    <a:pt x="91427" y="410184"/>
                  </a:lnTo>
                  <a:lnTo>
                    <a:pt x="99733" y="408508"/>
                  </a:lnTo>
                  <a:lnTo>
                    <a:pt x="106514" y="403936"/>
                  </a:lnTo>
                  <a:lnTo>
                    <a:pt x="111074" y="397154"/>
                  </a:lnTo>
                  <a:lnTo>
                    <a:pt x="112750" y="388861"/>
                  </a:lnTo>
                  <a:close/>
                </a:path>
                <a:path w="113030" h="594360">
                  <a:moveTo>
                    <a:pt x="112750" y="205092"/>
                  </a:moveTo>
                  <a:lnTo>
                    <a:pt x="111074" y="196786"/>
                  </a:lnTo>
                  <a:lnTo>
                    <a:pt x="106514" y="190004"/>
                  </a:lnTo>
                  <a:lnTo>
                    <a:pt x="99733" y="185445"/>
                  </a:lnTo>
                  <a:lnTo>
                    <a:pt x="91427" y="183769"/>
                  </a:lnTo>
                  <a:lnTo>
                    <a:pt x="83134" y="185445"/>
                  </a:lnTo>
                  <a:lnTo>
                    <a:pt x="76352" y="190004"/>
                  </a:lnTo>
                  <a:lnTo>
                    <a:pt x="71780" y="196786"/>
                  </a:lnTo>
                  <a:lnTo>
                    <a:pt x="70104" y="205092"/>
                  </a:lnTo>
                  <a:lnTo>
                    <a:pt x="71780" y="213385"/>
                  </a:lnTo>
                  <a:lnTo>
                    <a:pt x="76352" y="220167"/>
                  </a:lnTo>
                  <a:lnTo>
                    <a:pt x="83134" y="224739"/>
                  </a:lnTo>
                  <a:lnTo>
                    <a:pt x="91427" y="226415"/>
                  </a:lnTo>
                  <a:lnTo>
                    <a:pt x="99733" y="224739"/>
                  </a:lnTo>
                  <a:lnTo>
                    <a:pt x="106514" y="220167"/>
                  </a:lnTo>
                  <a:lnTo>
                    <a:pt x="111074" y="213385"/>
                  </a:lnTo>
                  <a:lnTo>
                    <a:pt x="112750" y="205092"/>
                  </a:lnTo>
                  <a:close/>
                </a:path>
                <a:path w="113030" h="594360">
                  <a:moveTo>
                    <a:pt x="112750" y="21323"/>
                  </a:moveTo>
                  <a:lnTo>
                    <a:pt x="111074" y="13017"/>
                  </a:lnTo>
                  <a:lnTo>
                    <a:pt x="106514" y="6235"/>
                  </a:lnTo>
                  <a:lnTo>
                    <a:pt x="99733" y="1676"/>
                  </a:lnTo>
                  <a:lnTo>
                    <a:pt x="91427" y="0"/>
                  </a:lnTo>
                  <a:lnTo>
                    <a:pt x="83134" y="1676"/>
                  </a:lnTo>
                  <a:lnTo>
                    <a:pt x="76352" y="6235"/>
                  </a:lnTo>
                  <a:lnTo>
                    <a:pt x="71780" y="13017"/>
                  </a:lnTo>
                  <a:lnTo>
                    <a:pt x="70104" y="21323"/>
                  </a:lnTo>
                  <a:lnTo>
                    <a:pt x="71780" y="29616"/>
                  </a:lnTo>
                  <a:lnTo>
                    <a:pt x="76352" y="36398"/>
                  </a:lnTo>
                  <a:lnTo>
                    <a:pt x="83134" y="40970"/>
                  </a:lnTo>
                  <a:lnTo>
                    <a:pt x="91427" y="42646"/>
                  </a:lnTo>
                  <a:lnTo>
                    <a:pt x="99733" y="40970"/>
                  </a:lnTo>
                  <a:lnTo>
                    <a:pt x="106514" y="36398"/>
                  </a:lnTo>
                  <a:lnTo>
                    <a:pt x="111074" y="29616"/>
                  </a:lnTo>
                  <a:lnTo>
                    <a:pt x="112750" y="21323"/>
                  </a:lnTo>
                  <a:close/>
                </a:path>
              </a:pathLst>
            </a:custGeom>
            <a:solidFill>
              <a:srgbClr val="FFFFFF"/>
            </a:solidFill>
          </p:spPr>
          <p:txBody>
            <a:bodyPr wrap="square" lIns="0" tIns="0" rIns="0" bIns="0" rtlCol="0"/>
            <a:lstStyle/>
            <a:p>
              <a:endParaRPr/>
            </a:p>
          </p:txBody>
        </p:sp>
        <p:pic>
          <p:nvPicPr>
            <p:cNvPr id="39" name="object 39"/>
            <p:cNvPicPr/>
            <p:nvPr/>
          </p:nvPicPr>
          <p:blipFill>
            <a:blip r:embed="rId16" cstate="print"/>
            <a:stretch>
              <a:fillRect/>
            </a:stretch>
          </p:blipFill>
          <p:spPr>
            <a:xfrm>
              <a:off x="1552854" y="3599281"/>
              <a:ext cx="320001" cy="581063"/>
            </a:xfrm>
            <a:prstGeom prst="rect">
              <a:avLst/>
            </a:prstGeom>
          </p:spPr>
        </p:pic>
        <p:sp>
          <p:nvSpPr>
            <p:cNvPr id="40" name="object 40"/>
            <p:cNvSpPr/>
            <p:nvPr/>
          </p:nvSpPr>
          <p:spPr>
            <a:xfrm>
              <a:off x="1679187" y="4118677"/>
              <a:ext cx="71755" cy="0"/>
            </a:xfrm>
            <a:custGeom>
              <a:avLst/>
              <a:gdLst/>
              <a:ahLst/>
              <a:cxnLst/>
              <a:rect l="l" t="t" r="r" b="b"/>
              <a:pathLst>
                <a:path w="71755">
                  <a:moveTo>
                    <a:pt x="0" y="0"/>
                  </a:moveTo>
                  <a:lnTo>
                    <a:pt x="71335" y="0"/>
                  </a:lnTo>
                </a:path>
              </a:pathLst>
            </a:custGeom>
            <a:ln w="25400">
              <a:solidFill>
                <a:srgbClr val="FFFFFF"/>
              </a:solidFill>
            </a:ln>
          </p:spPr>
          <p:txBody>
            <a:bodyPr wrap="square" lIns="0" tIns="0" rIns="0" bIns="0" rtlCol="0"/>
            <a:lstStyle/>
            <a:p>
              <a:endParaRPr/>
            </a:p>
          </p:txBody>
        </p:sp>
        <p:pic>
          <p:nvPicPr>
            <p:cNvPr id="41" name="object 41"/>
            <p:cNvPicPr/>
            <p:nvPr/>
          </p:nvPicPr>
          <p:blipFill>
            <a:blip r:embed="rId17" cstate="print"/>
            <a:stretch>
              <a:fillRect/>
            </a:stretch>
          </p:blipFill>
          <p:spPr>
            <a:xfrm>
              <a:off x="1971484" y="3086341"/>
              <a:ext cx="455777" cy="281152"/>
            </a:xfrm>
            <a:prstGeom prst="rect">
              <a:avLst/>
            </a:prstGeom>
          </p:spPr>
        </p:pic>
        <p:sp>
          <p:nvSpPr>
            <p:cNvPr id="42" name="object 42"/>
            <p:cNvSpPr/>
            <p:nvPr/>
          </p:nvSpPr>
          <p:spPr>
            <a:xfrm>
              <a:off x="1922903" y="3411383"/>
              <a:ext cx="553085" cy="0"/>
            </a:xfrm>
            <a:custGeom>
              <a:avLst/>
              <a:gdLst/>
              <a:ahLst/>
              <a:cxnLst/>
              <a:rect l="l" t="t" r="r" b="b"/>
              <a:pathLst>
                <a:path w="553085">
                  <a:moveTo>
                    <a:pt x="0" y="0"/>
                  </a:moveTo>
                  <a:lnTo>
                    <a:pt x="552945" y="0"/>
                  </a:lnTo>
                </a:path>
              </a:pathLst>
            </a:custGeom>
            <a:ln w="28917">
              <a:solidFill>
                <a:srgbClr val="000000"/>
              </a:solidFill>
            </a:ln>
          </p:spPr>
          <p:txBody>
            <a:bodyPr wrap="square" lIns="0" tIns="0" rIns="0" bIns="0" rtlCol="0"/>
            <a:lstStyle/>
            <a:p>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Rounded Corners 149">
            <a:extLst>
              <a:ext uri="{FF2B5EF4-FFF2-40B4-BE49-F238E27FC236}">
                <a16:creationId xmlns:a16="http://schemas.microsoft.com/office/drawing/2014/main" id="{FA70A9F2-FEA7-EFF3-3D93-B7B063155CD4}"/>
              </a:ext>
            </a:extLst>
          </p:cNvPr>
          <p:cNvSpPr/>
          <p:nvPr/>
        </p:nvSpPr>
        <p:spPr>
          <a:xfrm>
            <a:off x="2247902" y="5882884"/>
            <a:ext cx="3441700" cy="2423691"/>
          </a:xfrm>
          <a:prstGeom prst="roundRect">
            <a:avLst/>
          </a:prstGeom>
          <a:solidFill>
            <a:srgbClr val="F353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1" name="Group 10">
            <a:extLst>
              <a:ext uri="{FF2B5EF4-FFF2-40B4-BE49-F238E27FC236}">
                <a16:creationId xmlns:a16="http://schemas.microsoft.com/office/drawing/2014/main" id="{4B18641F-1C44-3F9A-9477-63DD57C6CE77}"/>
              </a:ext>
            </a:extLst>
          </p:cNvPr>
          <p:cNvGrpSpPr/>
          <p:nvPr/>
        </p:nvGrpSpPr>
        <p:grpSpPr>
          <a:xfrm>
            <a:off x="1460596" y="1793579"/>
            <a:ext cx="14067976" cy="6818093"/>
            <a:chOff x="1460596" y="1793578"/>
            <a:chExt cx="14067976" cy="6818093"/>
          </a:xfrm>
        </p:grpSpPr>
        <p:sp>
          <p:nvSpPr>
            <p:cNvPr id="13" name="object 4">
              <a:extLst>
                <a:ext uri="{FF2B5EF4-FFF2-40B4-BE49-F238E27FC236}">
                  <a16:creationId xmlns:a16="http://schemas.microsoft.com/office/drawing/2014/main" id="{1BE0F62E-257D-03C5-5380-DC40C9F60EE3}"/>
                </a:ext>
              </a:extLst>
            </p:cNvPr>
            <p:cNvSpPr/>
            <p:nvPr/>
          </p:nvSpPr>
          <p:spPr>
            <a:xfrm>
              <a:off x="5101694" y="4044920"/>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400">
                <a:solidFill>
                  <a:srgbClr val="0A236D"/>
                </a:solidFill>
              </a:endParaRPr>
            </a:p>
          </p:txBody>
        </p:sp>
        <p:sp>
          <p:nvSpPr>
            <p:cNvPr id="14" name="object 5">
              <a:extLst>
                <a:ext uri="{FF2B5EF4-FFF2-40B4-BE49-F238E27FC236}">
                  <a16:creationId xmlns:a16="http://schemas.microsoft.com/office/drawing/2014/main" id="{90F8E18E-6F15-DBCB-848D-26759A284522}"/>
                </a:ext>
              </a:extLst>
            </p:cNvPr>
            <p:cNvSpPr/>
            <p:nvPr/>
          </p:nvSpPr>
          <p:spPr>
            <a:xfrm>
              <a:off x="5197533" y="3150281"/>
              <a:ext cx="5765800" cy="894715"/>
            </a:xfrm>
            <a:custGeom>
              <a:avLst/>
              <a:gdLst/>
              <a:ahLst/>
              <a:cxnLst/>
              <a:rect l="l" t="t" r="r" b="b"/>
              <a:pathLst>
                <a:path w="5765800" h="894714">
                  <a:moveTo>
                    <a:pt x="0" y="894638"/>
                  </a:moveTo>
                  <a:lnTo>
                    <a:pt x="1687677" y="894638"/>
                  </a:lnTo>
                  <a:lnTo>
                    <a:pt x="1735782" y="888174"/>
                  </a:lnTo>
                  <a:lnTo>
                    <a:pt x="1779009" y="869930"/>
                  </a:lnTo>
                  <a:lnTo>
                    <a:pt x="1815634" y="841632"/>
                  </a:lnTo>
                  <a:lnTo>
                    <a:pt x="1843931" y="805005"/>
                  </a:lnTo>
                  <a:lnTo>
                    <a:pt x="1862175" y="761773"/>
                  </a:lnTo>
                  <a:lnTo>
                    <a:pt x="1868639" y="713663"/>
                  </a:lnTo>
                  <a:lnTo>
                    <a:pt x="1868639" y="180975"/>
                  </a:lnTo>
                  <a:lnTo>
                    <a:pt x="1875104" y="132864"/>
                  </a:lnTo>
                  <a:lnTo>
                    <a:pt x="1893347" y="89633"/>
                  </a:lnTo>
                  <a:lnTo>
                    <a:pt x="1921644" y="53006"/>
                  </a:lnTo>
                  <a:lnTo>
                    <a:pt x="1958269" y="24708"/>
                  </a:lnTo>
                  <a:lnTo>
                    <a:pt x="2001497" y="6464"/>
                  </a:lnTo>
                  <a:lnTo>
                    <a:pt x="2049602" y="0"/>
                  </a:lnTo>
                  <a:lnTo>
                    <a:pt x="5765647" y="0"/>
                  </a:lnTo>
                </a:path>
              </a:pathLst>
            </a:custGeom>
            <a:ln w="25399">
              <a:solidFill>
                <a:srgbClr val="EF5336"/>
              </a:solidFill>
              <a:prstDash val="dash"/>
            </a:ln>
          </p:spPr>
          <p:txBody>
            <a:bodyPr wrap="square" lIns="0" tIns="0" rIns="0" bIns="0" rtlCol="0"/>
            <a:lstStyle/>
            <a:p>
              <a:endParaRPr sz="1400">
                <a:solidFill>
                  <a:srgbClr val="0A236D"/>
                </a:solidFill>
              </a:endParaRPr>
            </a:p>
          </p:txBody>
        </p:sp>
        <p:sp>
          <p:nvSpPr>
            <p:cNvPr id="15" name="object 6">
              <a:extLst>
                <a:ext uri="{FF2B5EF4-FFF2-40B4-BE49-F238E27FC236}">
                  <a16:creationId xmlns:a16="http://schemas.microsoft.com/office/drawing/2014/main" id="{5B1B647A-100E-06C5-5B3F-B79BA9385DD5}"/>
                </a:ext>
              </a:extLst>
            </p:cNvPr>
            <p:cNvSpPr/>
            <p:nvPr/>
          </p:nvSpPr>
          <p:spPr>
            <a:xfrm>
              <a:off x="10995225" y="3150283"/>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400">
                <a:solidFill>
                  <a:srgbClr val="0A236D"/>
                </a:solidFill>
              </a:endParaRPr>
            </a:p>
          </p:txBody>
        </p:sp>
        <p:sp>
          <p:nvSpPr>
            <p:cNvPr id="16" name="object 7">
              <a:extLst>
                <a:ext uri="{FF2B5EF4-FFF2-40B4-BE49-F238E27FC236}">
                  <a16:creationId xmlns:a16="http://schemas.microsoft.com/office/drawing/2014/main" id="{DDB716CA-E6E1-BA88-716B-720DB1F696FE}"/>
                </a:ext>
              </a:extLst>
            </p:cNvPr>
            <p:cNvSpPr/>
            <p:nvPr/>
          </p:nvSpPr>
          <p:spPr>
            <a:xfrm>
              <a:off x="5101694" y="4766166"/>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400">
                <a:solidFill>
                  <a:srgbClr val="0A236D"/>
                </a:solidFill>
              </a:endParaRPr>
            </a:p>
          </p:txBody>
        </p:sp>
        <p:sp>
          <p:nvSpPr>
            <p:cNvPr id="17" name="object 8">
              <a:extLst>
                <a:ext uri="{FF2B5EF4-FFF2-40B4-BE49-F238E27FC236}">
                  <a16:creationId xmlns:a16="http://schemas.microsoft.com/office/drawing/2014/main" id="{BB13F359-82FD-3082-0322-D0881869602D}"/>
                </a:ext>
              </a:extLst>
            </p:cNvPr>
            <p:cNvSpPr/>
            <p:nvPr/>
          </p:nvSpPr>
          <p:spPr>
            <a:xfrm>
              <a:off x="5197533" y="4766166"/>
              <a:ext cx="5765800" cy="894715"/>
            </a:xfrm>
            <a:custGeom>
              <a:avLst/>
              <a:gdLst/>
              <a:ahLst/>
              <a:cxnLst/>
              <a:rect l="l" t="t" r="r" b="b"/>
              <a:pathLst>
                <a:path w="5765800" h="894714">
                  <a:moveTo>
                    <a:pt x="0" y="0"/>
                  </a:moveTo>
                  <a:lnTo>
                    <a:pt x="1687677" y="0"/>
                  </a:lnTo>
                  <a:lnTo>
                    <a:pt x="1735782" y="6464"/>
                  </a:lnTo>
                  <a:lnTo>
                    <a:pt x="1779009" y="24708"/>
                  </a:lnTo>
                  <a:lnTo>
                    <a:pt x="1815634" y="53006"/>
                  </a:lnTo>
                  <a:lnTo>
                    <a:pt x="1843931" y="89633"/>
                  </a:lnTo>
                  <a:lnTo>
                    <a:pt x="1862175" y="132864"/>
                  </a:lnTo>
                  <a:lnTo>
                    <a:pt x="1868639" y="180975"/>
                  </a:lnTo>
                  <a:lnTo>
                    <a:pt x="1868639" y="713663"/>
                  </a:lnTo>
                  <a:lnTo>
                    <a:pt x="1875104" y="761773"/>
                  </a:lnTo>
                  <a:lnTo>
                    <a:pt x="1893347" y="805005"/>
                  </a:lnTo>
                  <a:lnTo>
                    <a:pt x="1921644" y="841632"/>
                  </a:lnTo>
                  <a:lnTo>
                    <a:pt x="1958269" y="869930"/>
                  </a:lnTo>
                  <a:lnTo>
                    <a:pt x="2001497" y="888174"/>
                  </a:lnTo>
                  <a:lnTo>
                    <a:pt x="2049602" y="894638"/>
                  </a:lnTo>
                  <a:lnTo>
                    <a:pt x="5765647" y="894638"/>
                  </a:lnTo>
                </a:path>
              </a:pathLst>
            </a:custGeom>
            <a:ln w="25399">
              <a:solidFill>
                <a:srgbClr val="EF5336"/>
              </a:solidFill>
              <a:prstDash val="dash"/>
            </a:ln>
          </p:spPr>
          <p:txBody>
            <a:bodyPr wrap="square" lIns="0" tIns="0" rIns="0" bIns="0" rtlCol="0"/>
            <a:lstStyle/>
            <a:p>
              <a:endParaRPr sz="1400">
                <a:solidFill>
                  <a:srgbClr val="0A236D"/>
                </a:solidFill>
              </a:endParaRPr>
            </a:p>
          </p:txBody>
        </p:sp>
        <p:sp>
          <p:nvSpPr>
            <p:cNvPr id="18" name="object 9">
              <a:extLst>
                <a:ext uri="{FF2B5EF4-FFF2-40B4-BE49-F238E27FC236}">
                  <a16:creationId xmlns:a16="http://schemas.microsoft.com/office/drawing/2014/main" id="{F9402752-4500-F8A2-44A6-377E8F952166}"/>
                </a:ext>
              </a:extLst>
            </p:cNvPr>
            <p:cNvSpPr/>
            <p:nvPr/>
          </p:nvSpPr>
          <p:spPr>
            <a:xfrm>
              <a:off x="10995225" y="5660802"/>
              <a:ext cx="31750" cy="0"/>
            </a:xfrm>
            <a:custGeom>
              <a:avLst/>
              <a:gdLst/>
              <a:ahLst/>
              <a:cxnLst/>
              <a:rect l="l" t="t" r="r" b="b"/>
              <a:pathLst>
                <a:path w="31750">
                  <a:moveTo>
                    <a:pt x="0" y="0"/>
                  </a:moveTo>
                  <a:lnTo>
                    <a:pt x="31750" y="0"/>
                  </a:lnTo>
                </a:path>
              </a:pathLst>
            </a:custGeom>
            <a:ln w="25400">
              <a:solidFill>
                <a:srgbClr val="EF5336"/>
              </a:solidFill>
            </a:ln>
          </p:spPr>
          <p:txBody>
            <a:bodyPr wrap="square" lIns="0" tIns="0" rIns="0" bIns="0" rtlCol="0"/>
            <a:lstStyle/>
            <a:p>
              <a:endParaRPr sz="1400">
                <a:solidFill>
                  <a:srgbClr val="0A236D"/>
                </a:solidFill>
              </a:endParaRPr>
            </a:p>
          </p:txBody>
        </p:sp>
        <p:sp>
          <p:nvSpPr>
            <p:cNvPr id="19" name="object 11">
              <a:extLst>
                <a:ext uri="{FF2B5EF4-FFF2-40B4-BE49-F238E27FC236}">
                  <a16:creationId xmlns:a16="http://schemas.microsoft.com/office/drawing/2014/main" id="{244B6B46-5E5F-89B5-8874-49BDDA31B69D}"/>
                </a:ext>
              </a:extLst>
            </p:cNvPr>
            <p:cNvSpPr txBox="1"/>
            <p:nvPr/>
          </p:nvSpPr>
          <p:spPr>
            <a:xfrm>
              <a:off x="11714219" y="3382613"/>
              <a:ext cx="2251075" cy="2005101"/>
            </a:xfrm>
            <a:prstGeom prst="rect">
              <a:avLst/>
            </a:prstGeom>
          </p:spPr>
          <p:txBody>
            <a:bodyPr vert="horz" wrap="square" lIns="0" tIns="12700" rIns="0" bIns="0" rtlCol="0">
              <a:spAutoFit/>
            </a:bodyPr>
            <a:lstStyle/>
            <a:p>
              <a:pPr marL="12700">
                <a:spcBef>
                  <a:spcPts val="100"/>
                </a:spcBef>
              </a:pPr>
              <a:r>
                <a:rPr sz="1600" b="1" spc="-31">
                  <a:solidFill>
                    <a:srgbClr val="0A236D"/>
                  </a:solidFill>
                  <a:latin typeface="Metropolis Semi Bold"/>
                  <a:cs typeface="Metropolis Semi Bold"/>
                </a:rPr>
                <a:t>Discover</a:t>
              </a:r>
              <a:r>
                <a:rPr sz="1600" b="1" spc="-71">
                  <a:solidFill>
                    <a:srgbClr val="0A236D"/>
                  </a:solidFill>
                  <a:latin typeface="Metropolis Semi Bold"/>
                  <a:cs typeface="Metropolis Semi Bold"/>
                </a:rPr>
                <a:t> </a:t>
              </a:r>
              <a:r>
                <a:rPr sz="1600" b="1">
                  <a:solidFill>
                    <a:srgbClr val="0A236D"/>
                  </a:solidFill>
                  <a:latin typeface="Metropolis Semi Bold"/>
                  <a:cs typeface="Metropolis Semi Bold"/>
                </a:rPr>
                <a:t>&amp;</a:t>
              </a:r>
              <a:r>
                <a:rPr sz="1600" b="1" spc="-65">
                  <a:solidFill>
                    <a:srgbClr val="0A236D"/>
                  </a:solidFill>
                  <a:latin typeface="Metropolis Semi Bold"/>
                  <a:cs typeface="Metropolis Semi Bold"/>
                </a:rPr>
                <a:t> </a:t>
              </a:r>
              <a:r>
                <a:rPr sz="1600" b="1" spc="-20">
                  <a:solidFill>
                    <a:srgbClr val="0A236D"/>
                  </a:solidFill>
                  <a:latin typeface="Metropolis Semi Bold"/>
                  <a:cs typeface="Metropolis Semi Bold"/>
                </a:rPr>
                <a:t>Mitigate</a:t>
              </a:r>
              <a:endParaRPr sz="1600">
                <a:solidFill>
                  <a:srgbClr val="0A236D"/>
                </a:solidFill>
                <a:latin typeface="Metropolis Semi Bold"/>
                <a:cs typeface="Metropolis Semi Bold"/>
              </a:endParaRPr>
            </a:p>
            <a:p>
              <a:pPr marL="266693" marR="5080">
                <a:lnSpc>
                  <a:spcPct val="177100"/>
                </a:lnSpc>
              </a:pPr>
              <a:r>
                <a:rPr sz="1600" spc="-15">
                  <a:solidFill>
                    <a:srgbClr val="0A236D"/>
                  </a:solidFill>
                  <a:latin typeface="Metropolis"/>
                  <a:cs typeface="Metropolis"/>
                </a:rPr>
                <a:t>All</a:t>
              </a:r>
              <a:r>
                <a:rPr sz="1600" spc="-80">
                  <a:solidFill>
                    <a:srgbClr val="0A236D"/>
                  </a:solidFill>
                  <a:latin typeface="Metropolis"/>
                  <a:cs typeface="Metropolis"/>
                </a:rPr>
                <a:t> </a:t>
              </a:r>
              <a:r>
                <a:rPr sz="1600" spc="-20">
                  <a:solidFill>
                    <a:srgbClr val="0A236D"/>
                  </a:solidFill>
                  <a:latin typeface="Metropolis"/>
                  <a:cs typeface="Metropolis"/>
                </a:rPr>
                <a:t>connected</a:t>
              </a:r>
              <a:r>
                <a:rPr sz="1600" spc="-75">
                  <a:solidFill>
                    <a:srgbClr val="0A236D"/>
                  </a:solidFill>
                  <a:latin typeface="Metropolis"/>
                  <a:cs typeface="Metropolis"/>
                </a:rPr>
                <a:t> </a:t>
              </a:r>
              <a:r>
                <a:rPr sz="1600" spc="-20">
                  <a:solidFill>
                    <a:srgbClr val="0A236D"/>
                  </a:solidFill>
                  <a:latin typeface="Metropolis"/>
                  <a:cs typeface="Metropolis"/>
                </a:rPr>
                <a:t>assets </a:t>
              </a:r>
              <a:r>
                <a:rPr sz="1600" spc="-451">
                  <a:solidFill>
                    <a:srgbClr val="0A236D"/>
                  </a:solidFill>
                  <a:latin typeface="Metropolis"/>
                  <a:cs typeface="Metropolis"/>
                </a:rPr>
                <a:t> </a:t>
              </a:r>
              <a:r>
                <a:rPr sz="1600" spc="-20">
                  <a:solidFill>
                    <a:srgbClr val="0A236D"/>
                  </a:solidFill>
                  <a:latin typeface="Metropolis"/>
                  <a:cs typeface="Metropolis"/>
                </a:rPr>
                <a:t>Asset vulnerabilities </a:t>
              </a:r>
              <a:r>
                <a:rPr sz="1600" spc="-15">
                  <a:solidFill>
                    <a:srgbClr val="0A236D"/>
                  </a:solidFill>
                  <a:latin typeface="Metropolis"/>
                  <a:cs typeface="Metropolis"/>
                </a:rPr>
                <a:t> </a:t>
              </a:r>
              <a:r>
                <a:rPr sz="1600" spc="-25">
                  <a:solidFill>
                    <a:srgbClr val="0A236D"/>
                  </a:solidFill>
                  <a:latin typeface="Metropolis"/>
                  <a:cs typeface="Metropolis"/>
                </a:rPr>
                <a:t>Shadow</a:t>
              </a:r>
              <a:r>
                <a:rPr sz="1600" spc="-40">
                  <a:solidFill>
                    <a:srgbClr val="0A236D"/>
                  </a:solidFill>
                  <a:latin typeface="Metropolis"/>
                  <a:cs typeface="Metropolis"/>
                </a:rPr>
                <a:t> </a:t>
              </a:r>
              <a:r>
                <a:rPr sz="1600" spc="-20">
                  <a:solidFill>
                    <a:srgbClr val="0A236D"/>
                  </a:solidFill>
                  <a:latin typeface="Metropolis"/>
                  <a:cs typeface="Metropolis"/>
                </a:rPr>
                <a:t>IT</a:t>
              </a:r>
              <a:endParaRPr sz="1600">
                <a:solidFill>
                  <a:srgbClr val="0A236D"/>
                </a:solidFill>
                <a:latin typeface="Metropolis"/>
                <a:cs typeface="Metropolis"/>
              </a:endParaRPr>
            </a:p>
            <a:p>
              <a:pPr marL="266693">
                <a:spcBef>
                  <a:spcPts val="1480"/>
                </a:spcBef>
              </a:pPr>
              <a:r>
                <a:rPr sz="1600" spc="-20">
                  <a:solidFill>
                    <a:srgbClr val="0A236D"/>
                  </a:solidFill>
                  <a:latin typeface="Metropolis"/>
                  <a:cs typeface="Metropolis"/>
                </a:rPr>
                <a:t>Spoofed</a:t>
              </a:r>
              <a:r>
                <a:rPr sz="1600" spc="-75">
                  <a:solidFill>
                    <a:srgbClr val="0A236D"/>
                  </a:solidFill>
                  <a:latin typeface="Metropolis"/>
                  <a:cs typeface="Metropolis"/>
                </a:rPr>
                <a:t> </a:t>
              </a:r>
              <a:r>
                <a:rPr sz="1600" spc="-20">
                  <a:solidFill>
                    <a:srgbClr val="0A236D"/>
                  </a:solidFill>
                  <a:latin typeface="Metropolis"/>
                  <a:cs typeface="Metropolis"/>
                </a:rPr>
                <a:t>assets</a:t>
              </a:r>
              <a:endParaRPr sz="1600">
                <a:solidFill>
                  <a:srgbClr val="0A236D"/>
                </a:solidFill>
                <a:latin typeface="Metropolis"/>
                <a:cs typeface="Metropolis"/>
              </a:endParaRPr>
            </a:p>
          </p:txBody>
        </p:sp>
        <p:grpSp>
          <p:nvGrpSpPr>
            <p:cNvPr id="20" name="object 12">
              <a:extLst>
                <a:ext uri="{FF2B5EF4-FFF2-40B4-BE49-F238E27FC236}">
                  <a16:creationId xmlns:a16="http://schemas.microsoft.com/office/drawing/2014/main" id="{34CF5104-79D6-4D56-8ED3-39917D040C4F}"/>
                </a:ext>
              </a:extLst>
            </p:cNvPr>
            <p:cNvGrpSpPr/>
            <p:nvPr/>
          </p:nvGrpSpPr>
          <p:grpSpPr>
            <a:xfrm>
              <a:off x="3621697" y="2339558"/>
              <a:ext cx="768350" cy="166370"/>
              <a:chOff x="3621697" y="2339558"/>
              <a:chExt cx="768350" cy="166370"/>
            </a:xfrm>
          </p:grpSpPr>
          <p:sp>
            <p:nvSpPr>
              <p:cNvPr id="142" name="object 13">
                <a:extLst>
                  <a:ext uri="{FF2B5EF4-FFF2-40B4-BE49-F238E27FC236}">
                    <a16:creationId xmlns:a16="http://schemas.microsoft.com/office/drawing/2014/main" id="{EB192320-07F5-2A2A-6721-68323D690797}"/>
                  </a:ext>
                </a:extLst>
              </p:cNvPr>
              <p:cNvSpPr/>
              <p:nvPr/>
            </p:nvSpPr>
            <p:spPr>
              <a:xfrm>
                <a:off x="3797579" y="2368994"/>
                <a:ext cx="127000" cy="107950"/>
              </a:xfrm>
              <a:custGeom>
                <a:avLst/>
                <a:gdLst/>
                <a:ahLst/>
                <a:cxnLst/>
                <a:rect l="l" t="t" r="r" b="b"/>
                <a:pathLst>
                  <a:path w="127000" h="107950">
                    <a:moveTo>
                      <a:pt x="126542" y="86817"/>
                    </a:moveTo>
                    <a:lnTo>
                      <a:pt x="0" y="86817"/>
                    </a:lnTo>
                    <a:lnTo>
                      <a:pt x="0" y="107518"/>
                    </a:lnTo>
                    <a:lnTo>
                      <a:pt x="126542" y="107518"/>
                    </a:lnTo>
                    <a:lnTo>
                      <a:pt x="126542" y="86817"/>
                    </a:lnTo>
                    <a:close/>
                  </a:path>
                  <a:path w="127000" h="107950">
                    <a:moveTo>
                      <a:pt x="126542" y="0"/>
                    </a:moveTo>
                    <a:lnTo>
                      <a:pt x="0" y="0"/>
                    </a:lnTo>
                    <a:lnTo>
                      <a:pt x="0" y="20701"/>
                    </a:lnTo>
                    <a:lnTo>
                      <a:pt x="126542" y="20701"/>
                    </a:lnTo>
                    <a:lnTo>
                      <a:pt x="126542" y="0"/>
                    </a:lnTo>
                    <a:close/>
                  </a:path>
                </a:pathLst>
              </a:custGeom>
              <a:solidFill>
                <a:srgbClr val="FFFFFF"/>
              </a:solidFill>
            </p:spPr>
            <p:txBody>
              <a:bodyPr wrap="square" lIns="0" tIns="0" rIns="0" bIns="0" rtlCol="0"/>
              <a:lstStyle/>
              <a:p>
                <a:endParaRPr sz="1400">
                  <a:solidFill>
                    <a:srgbClr val="0A236D"/>
                  </a:solidFill>
                </a:endParaRPr>
              </a:p>
            </p:txBody>
          </p:sp>
          <p:pic>
            <p:nvPicPr>
              <p:cNvPr id="143" name="object 14">
                <a:extLst>
                  <a:ext uri="{FF2B5EF4-FFF2-40B4-BE49-F238E27FC236}">
                    <a16:creationId xmlns:a16="http://schemas.microsoft.com/office/drawing/2014/main" id="{2D0E6014-9C0A-E457-8A0C-0C6E438C5EAA}"/>
                  </a:ext>
                </a:extLst>
              </p:cNvPr>
              <p:cNvPicPr/>
              <p:nvPr/>
            </p:nvPicPr>
            <p:blipFill>
              <a:blip r:embed="rId3" cstate="print"/>
              <a:stretch>
                <a:fillRect/>
              </a:stretch>
            </p:blipFill>
            <p:spPr>
              <a:xfrm>
                <a:off x="3621697" y="2368905"/>
                <a:ext cx="130136" cy="107861"/>
              </a:xfrm>
              <a:prstGeom prst="rect">
                <a:avLst/>
              </a:prstGeom>
            </p:spPr>
          </p:pic>
          <p:pic>
            <p:nvPicPr>
              <p:cNvPr id="144" name="object 15">
                <a:extLst>
                  <a:ext uri="{FF2B5EF4-FFF2-40B4-BE49-F238E27FC236}">
                    <a16:creationId xmlns:a16="http://schemas.microsoft.com/office/drawing/2014/main" id="{45D96180-AFE4-2F90-CD62-8FC6E7DC3730}"/>
                  </a:ext>
                </a:extLst>
              </p:cNvPr>
              <p:cNvPicPr/>
              <p:nvPr/>
            </p:nvPicPr>
            <p:blipFill>
              <a:blip r:embed="rId4" cstate="print"/>
              <a:stretch>
                <a:fillRect/>
              </a:stretch>
            </p:blipFill>
            <p:spPr>
              <a:xfrm>
                <a:off x="3975524" y="2368908"/>
                <a:ext cx="136753" cy="107861"/>
              </a:xfrm>
              <a:prstGeom prst="rect">
                <a:avLst/>
              </a:prstGeom>
            </p:spPr>
          </p:pic>
          <p:sp>
            <p:nvSpPr>
              <p:cNvPr id="145" name="object 16">
                <a:extLst>
                  <a:ext uri="{FF2B5EF4-FFF2-40B4-BE49-F238E27FC236}">
                    <a16:creationId xmlns:a16="http://schemas.microsoft.com/office/drawing/2014/main" id="{FCC72685-C58E-431C-08A8-3C5F09C2CCCF}"/>
                  </a:ext>
                </a:extLst>
              </p:cNvPr>
              <p:cNvSpPr/>
              <p:nvPr/>
            </p:nvSpPr>
            <p:spPr>
              <a:xfrm>
                <a:off x="3797465" y="2368905"/>
                <a:ext cx="385445" cy="107950"/>
              </a:xfrm>
              <a:custGeom>
                <a:avLst/>
                <a:gdLst/>
                <a:ahLst/>
                <a:cxnLst/>
                <a:rect l="l" t="t" r="r" b="b"/>
                <a:pathLst>
                  <a:path w="385445" h="107950">
                    <a:moveTo>
                      <a:pt x="116890" y="43370"/>
                    </a:moveTo>
                    <a:lnTo>
                      <a:pt x="0" y="43370"/>
                    </a:lnTo>
                    <a:lnTo>
                      <a:pt x="0" y="64071"/>
                    </a:lnTo>
                    <a:lnTo>
                      <a:pt x="116890" y="64071"/>
                    </a:lnTo>
                    <a:lnTo>
                      <a:pt x="116890" y="43370"/>
                    </a:lnTo>
                    <a:close/>
                  </a:path>
                  <a:path w="385445" h="107950">
                    <a:moveTo>
                      <a:pt x="385305" y="0"/>
                    </a:moveTo>
                    <a:lnTo>
                      <a:pt x="364109" y="0"/>
                    </a:lnTo>
                    <a:lnTo>
                      <a:pt x="364109" y="107873"/>
                    </a:lnTo>
                    <a:lnTo>
                      <a:pt x="385305" y="107873"/>
                    </a:lnTo>
                    <a:lnTo>
                      <a:pt x="385305" y="0"/>
                    </a:lnTo>
                    <a:close/>
                  </a:path>
                </a:pathLst>
              </a:custGeom>
              <a:solidFill>
                <a:srgbClr val="FFFFFF"/>
              </a:solidFill>
            </p:spPr>
            <p:txBody>
              <a:bodyPr wrap="square" lIns="0" tIns="0" rIns="0" bIns="0" rtlCol="0"/>
              <a:lstStyle/>
              <a:p>
                <a:endParaRPr sz="1400">
                  <a:solidFill>
                    <a:srgbClr val="0A236D"/>
                  </a:solidFill>
                </a:endParaRPr>
              </a:p>
            </p:txBody>
          </p:sp>
          <p:pic>
            <p:nvPicPr>
              <p:cNvPr id="146" name="object 17">
                <a:extLst>
                  <a:ext uri="{FF2B5EF4-FFF2-40B4-BE49-F238E27FC236}">
                    <a16:creationId xmlns:a16="http://schemas.microsoft.com/office/drawing/2014/main" id="{863C3301-AFC5-5FD6-A169-1BED629CDF12}"/>
                  </a:ext>
                </a:extLst>
              </p:cNvPr>
              <p:cNvPicPr/>
              <p:nvPr/>
            </p:nvPicPr>
            <p:blipFill>
              <a:blip r:embed="rId5" cstate="print"/>
              <a:stretch>
                <a:fillRect/>
              </a:stretch>
            </p:blipFill>
            <p:spPr>
              <a:xfrm>
                <a:off x="4224638" y="2339558"/>
                <a:ext cx="165339" cy="166053"/>
              </a:xfrm>
              <a:prstGeom prst="rect">
                <a:avLst/>
              </a:prstGeom>
            </p:spPr>
          </p:pic>
        </p:grpSp>
        <p:sp>
          <p:nvSpPr>
            <p:cNvPr id="21" name="object 18">
              <a:extLst>
                <a:ext uri="{FF2B5EF4-FFF2-40B4-BE49-F238E27FC236}">
                  <a16:creationId xmlns:a16="http://schemas.microsoft.com/office/drawing/2014/main" id="{BC6B2CBF-FF71-D501-A4DB-966DF280C5A2}"/>
                </a:ext>
              </a:extLst>
            </p:cNvPr>
            <p:cNvSpPr txBox="1"/>
            <p:nvPr/>
          </p:nvSpPr>
          <p:spPr>
            <a:xfrm>
              <a:off x="3641961" y="2500119"/>
              <a:ext cx="723265" cy="248786"/>
            </a:xfrm>
            <a:prstGeom prst="rect">
              <a:avLst/>
            </a:prstGeom>
          </p:spPr>
          <p:txBody>
            <a:bodyPr vert="horz" wrap="square" lIns="0" tIns="17780" rIns="0" bIns="0" rtlCol="0">
              <a:spAutoFit/>
            </a:bodyPr>
            <a:lstStyle/>
            <a:p>
              <a:pPr marL="12700">
                <a:spcBef>
                  <a:spcPts val="140"/>
                </a:spcBef>
              </a:pPr>
              <a:r>
                <a:rPr sz="1500" spc="25">
                  <a:solidFill>
                    <a:srgbClr val="0A236D"/>
                  </a:solidFill>
                  <a:latin typeface="Metropolis Medium"/>
                  <a:cs typeface="Metropolis Medium"/>
                </a:rPr>
                <a:t>CLOUD</a:t>
              </a:r>
              <a:endParaRPr sz="1500">
                <a:solidFill>
                  <a:srgbClr val="0A236D"/>
                </a:solidFill>
                <a:latin typeface="Metropolis Medium"/>
                <a:cs typeface="Metropolis Medium"/>
              </a:endParaRPr>
            </a:p>
          </p:txBody>
        </p:sp>
        <p:grpSp>
          <p:nvGrpSpPr>
            <p:cNvPr id="22" name="object 19">
              <a:extLst>
                <a:ext uri="{FF2B5EF4-FFF2-40B4-BE49-F238E27FC236}">
                  <a16:creationId xmlns:a16="http://schemas.microsoft.com/office/drawing/2014/main" id="{23E27580-BDE3-6D12-5F4E-F768E5B69F20}"/>
                </a:ext>
              </a:extLst>
            </p:cNvPr>
            <p:cNvGrpSpPr/>
            <p:nvPr/>
          </p:nvGrpSpPr>
          <p:grpSpPr>
            <a:xfrm>
              <a:off x="3180562" y="1847151"/>
              <a:ext cx="7988934" cy="4881880"/>
              <a:chOff x="3180562" y="1847151"/>
              <a:chExt cx="7988934" cy="4881880"/>
            </a:xfrm>
          </p:grpSpPr>
          <p:pic>
            <p:nvPicPr>
              <p:cNvPr id="61" name="object 20">
                <a:extLst>
                  <a:ext uri="{FF2B5EF4-FFF2-40B4-BE49-F238E27FC236}">
                    <a16:creationId xmlns:a16="http://schemas.microsoft.com/office/drawing/2014/main" id="{C8E89243-3416-7182-4D61-040B8ABAC016}"/>
                  </a:ext>
                </a:extLst>
              </p:cNvPr>
              <p:cNvPicPr/>
              <p:nvPr/>
            </p:nvPicPr>
            <p:blipFill>
              <a:blip r:embed="rId6" cstate="print"/>
              <a:stretch>
                <a:fillRect/>
              </a:stretch>
            </p:blipFill>
            <p:spPr>
              <a:xfrm>
                <a:off x="3180562" y="1847151"/>
                <a:ext cx="1582369" cy="1150810"/>
              </a:xfrm>
              <a:prstGeom prst="rect">
                <a:avLst/>
              </a:prstGeom>
            </p:spPr>
          </p:pic>
          <p:pic>
            <p:nvPicPr>
              <p:cNvPr id="62" name="object 21">
                <a:extLst>
                  <a:ext uri="{FF2B5EF4-FFF2-40B4-BE49-F238E27FC236}">
                    <a16:creationId xmlns:a16="http://schemas.microsoft.com/office/drawing/2014/main" id="{5E9AE566-4D21-7A57-0FE9-9F1890AB48AD}"/>
                  </a:ext>
                </a:extLst>
              </p:cNvPr>
              <p:cNvPicPr/>
              <p:nvPr/>
            </p:nvPicPr>
            <p:blipFill>
              <a:blip r:embed="rId7" cstate="print"/>
              <a:stretch>
                <a:fillRect/>
              </a:stretch>
            </p:blipFill>
            <p:spPr>
              <a:xfrm>
                <a:off x="3409804" y="3875938"/>
                <a:ext cx="1123892" cy="1054100"/>
              </a:xfrm>
              <a:prstGeom prst="rect">
                <a:avLst/>
              </a:prstGeom>
            </p:spPr>
          </p:pic>
          <p:sp>
            <p:nvSpPr>
              <p:cNvPr id="63" name="object 22">
                <a:extLst>
                  <a:ext uri="{FF2B5EF4-FFF2-40B4-BE49-F238E27FC236}">
                    <a16:creationId xmlns:a16="http://schemas.microsoft.com/office/drawing/2014/main" id="{E423882C-555C-3DC1-7AC3-CEB7B69C1199}"/>
                  </a:ext>
                </a:extLst>
              </p:cNvPr>
              <p:cNvSpPr/>
              <p:nvPr/>
            </p:nvSpPr>
            <p:spPr>
              <a:xfrm>
                <a:off x="4945223" y="3965679"/>
                <a:ext cx="127635" cy="14732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64" name="object 23">
                <a:extLst>
                  <a:ext uri="{FF2B5EF4-FFF2-40B4-BE49-F238E27FC236}">
                    <a16:creationId xmlns:a16="http://schemas.microsoft.com/office/drawing/2014/main" id="{2C8FE0EA-AE87-9E0D-8939-5432E0A9E1CC}"/>
                  </a:ext>
                </a:extLst>
              </p:cNvPr>
              <p:cNvSpPr/>
              <p:nvPr/>
            </p:nvSpPr>
            <p:spPr>
              <a:xfrm>
                <a:off x="11035372" y="3078827"/>
                <a:ext cx="127635" cy="147320"/>
              </a:xfrm>
              <a:custGeom>
                <a:avLst/>
                <a:gdLst/>
                <a:ahLst/>
                <a:cxnLst/>
                <a:rect l="l" t="t" r="r" b="b"/>
                <a:pathLst>
                  <a:path w="127634" h="147319">
                    <a:moveTo>
                      <a:pt x="127520" y="73621"/>
                    </a:moveTo>
                    <a:lnTo>
                      <a:pt x="0" y="0"/>
                    </a:lnTo>
                    <a:lnTo>
                      <a:pt x="0" y="147243"/>
                    </a:lnTo>
                    <a:lnTo>
                      <a:pt x="127520" y="73621"/>
                    </a:lnTo>
                    <a:close/>
                  </a:path>
                </a:pathLst>
              </a:custGeom>
              <a:ln w="12700">
                <a:solidFill>
                  <a:srgbClr val="000000"/>
                </a:solidFill>
              </a:ln>
            </p:spPr>
            <p:txBody>
              <a:bodyPr wrap="square" lIns="0" tIns="0" rIns="0" bIns="0" rtlCol="0"/>
              <a:lstStyle/>
              <a:p>
                <a:endParaRPr sz="1400">
                  <a:solidFill>
                    <a:srgbClr val="0A236D"/>
                  </a:solidFill>
                </a:endParaRPr>
              </a:p>
            </p:txBody>
          </p:sp>
          <p:sp>
            <p:nvSpPr>
              <p:cNvPr id="65" name="object 24">
                <a:extLst>
                  <a:ext uri="{FF2B5EF4-FFF2-40B4-BE49-F238E27FC236}">
                    <a16:creationId xmlns:a16="http://schemas.microsoft.com/office/drawing/2014/main" id="{C74B090D-2A0E-13B7-F6D9-741F35A912BA}"/>
                  </a:ext>
                </a:extLst>
              </p:cNvPr>
              <p:cNvSpPr/>
              <p:nvPr/>
            </p:nvSpPr>
            <p:spPr>
              <a:xfrm>
                <a:off x="11035372" y="5581834"/>
                <a:ext cx="127635" cy="147320"/>
              </a:xfrm>
              <a:custGeom>
                <a:avLst/>
                <a:gdLst/>
                <a:ahLst/>
                <a:cxnLst/>
                <a:rect l="l" t="t" r="r" b="b"/>
                <a:pathLst>
                  <a:path w="127634" h="147320">
                    <a:moveTo>
                      <a:pt x="127520" y="73621"/>
                    </a:moveTo>
                    <a:lnTo>
                      <a:pt x="0" y="0"/>
                    </a:lnTo>
                    <a:lnTo>
                      <a:pt x="0" y="147243"/>
                    </a:lnTo>
                    <a:lnTo>
                      <a:pt x="127520" y="73621"/>
                    </a:lnTo>
                    <a:close/>
                  </a:path>
                </a:pathLst>
              </a:custGeom>
              <a:ln w="12700">
                <a:solidFill>
                  <a:srgbClr val="000000"/>
                </a:solidFill>
              </a:ln>
            </p:spPr>
            <p:txBody>
              <a:bodyPr wrap="square" lIns="0" tIns="0" rIns="0" bIns="0" rtlCol="0"/>
              <a:lstStyle/>
              <a:p>
                <a:endParaRPr sz="1400">
                  <a:solidFill>
                    <a:srgbClr val="0A236D"/>
                  </a:solidFill>
                </a:endParaRPr>
              </a:p>
            </p:txBody>
          </p:sp>
          <p:sp>
            <p:nvSpPr>
              <p:cNvPr id="66" name="object 25">
                <a:extLst>
                  <a:ext uri="{FF2B5EF4-FFF2-40B4-BE49-F238E27FC236}">
                    <a16:creationId xmlns:a16="http://schemas.microsoft.com/office/drawing/2014/main" id="{13BC37BF-AC94-E837-A5CD-20F51A932314}"/>
                  </a:ext>
                </a:extLst>
              </p:cNvPr>
              <p:cNvSpPr/>
              <p:nvPr/>
            </p:nvSpPr>
            <p:spPr>
              <a:xfrm>
                <a:off x="4945223" y="4697285"/>
                <a:ext cx="127635" cy="147320"/>
              </a:xfrm>
              <a:custGeom>
                <a:avLst/>
                <a:gdLst/>
                <a:ahLst/>
                <a:cxnLst/>
                <a:rect l="l" t="t" r="r" b="b"/>
                <a:pathLst>
                  <a:path w="127635" h="147320">
                    <a:moveTo>
                      <a:pt x="0" y="73621"/>
                    </a:moveTo>
                    <a:lnTo>
                      <a:pt x="127520" y="147243"/>
                    </a:lnTo>
                    <a:lnTo>
                      <a:pt x="127520" y="0"/>
                    </a:lnTo>
                    <a:lnTo>
                      <a:pt x="0" y="73621"/>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67" name="object 26">
                <a:extLst>
                  <a:ext uri="{FF2B5EF4-FFF2-40B4-BE49-F238E27FC236}">
                    <a16:creationId xmlns:a16="http://schemas.microsoft.com/office/drawing/2014/main" id="{03EA035F-5336-661F-EAAE-D7945AE37CBB}"/>
                  </a:ext>
                </a:extLst>
              </p:cNvPr>
              <p:cNvSpPr/>
              <p:nvPr/>
            </p:nvSpPr>
            <p:spPr>
              <a:xfrm>
                <a:off x="3971752" y="5222010"/>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400">
                  <a:solidFill>
                    <a:srgbClr val="0A236D"/>
                  </a:solidFill>
                </a:endParaRPr>
              </a:p>
            </p:txBody>
          </p:sp>
          <p:sp>
            <p:nvSpPr>
              <p:cNvPr id="68" name="object 27">
                <a:extLst>
                  <a:ext uri="{FF2B5EF4-FFF2-40B4-BE49-F238E27FC236}">
                    <a16:creationId xmlns:a16="http://schemas.microsoft.com/office/drawing/2014/main" id="{2E283342-65C9-87B6-48BF-375F986D3EC0}"/>
                  </a:ext>
                </a:extLst>
              </p:cNvPr>
              <p:cNvSpPr/>
              <p:nvPr/>
            </p:nvSpPr>
            <p:spPr>
              <a:xfrm>
                <a:off x="3898130" y="5097570"/>
                <a:ext cx="147320" cy="127635"/>
              </a:xfrm>
              <a:custGeom>
                <a:avLst/>
                <a:gdLst/>
                <a:ahLst/>
                <a:cxnLst/>
                <a:rect l="l" t="t" r="r" b="b"/>
                <a:pathLst>
                  <a:path w="147320" h="127635">
                    <a:moveTo>
                      <a:pt x="73621" y="0"/>
                    </a:moveTo>
                    <a:lnTo>
                      <a:pt x="0" y="127520"/>
                    </a:lnTo>
                    <a:lnTo>
                      <a:pt x="147243" y="127520"/>
                    </a:lnTo>
                    <a:lnTo>
                      <a:pt x="73621" y="0"/>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69" name="object 28">
                <a:extLst>
                  <a:ext uri="{FF2B5EF4-FFF2-40B4-BE49-F238E27FC236}">
                    <a16:creationId xmlns:a16="http://schemas.microsoft.com/office/drawing/2014/main" id="{2FAA854B-5483-13DF-6C17-F78BC92B12A7}"/>
                  </a:ext>
                </a:extLst>
              </p:cNvPr>
              <p:cNvSpPr/>
              <p:nvPr/>
            </p:nvSpPr>
            <p:spPr>
              <a:xfrm>
                <a:off x="3898130" y="5493800"/>
                <a:ext cx="147320" cy="127635"/>
              </a:xfrm>
              <a:custGeom>
                <a:avLst/>
                <a:gdLst/>
                <a:ahLst/>
                <a:cxnLst/>
                <a:rect l="l" t="t" r="r" b="b"/>
                <a:pathLst>
                  <a:path w="147320" h="127635">
                    <a:moveTo>
                      <a:pt x="73621" y="127520"/>
                    </a:moveTo>
                    <a:lnTo>
                      <a:pt x="147243" y="0"/>
                    </a:lnTo>
                    <a:lnTo>
                      <a:pt x="0" y="0"/>
                    </a:lnTo>
                    <a:lnTo>
                      <a:pt x="73621" y="127520"/>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70" name="object 29">
                <a:extLst>
                  <a:ext uri="{FF2B5EF4-FFF2-40B4-BE49-F238E27FC236}">
                    <a16:creationId xmlns:a16="http://schemas.microsoft.com/office/drawing/2014/main" id="{E3978DB3-1E80-5663-6908-82C00CAED25E}"/>
                  </a:ext>
                </a:extLst>
              </p:cNvPr>
              <p:cNvSpPr/>
              <p:nvPr/>
            </p:nvSpPr>
            <p:spPr>
              <a:xfrm>
                <a:off x="7871269"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400">
                  <a:solidFill>
                    <a:srgbClr val="0A236D"/>
                  </a:solidFill>
                </a:endParaRPr>
              </a:p>
            </p:txBody>
          </p:sp>
          <p:sp>
            <p:nvSpPr>
              <p:cNvPr id="71" name="object 30">
                <a:extLst>
                  <a:ext uri="{FF2B5EF4-FFF2-40B4-BE49-F238E27FC236}">
                    <a16:creationId xmlns:a16="http://schemas.microsoft.com/office/drawing/2014/main" id="{1F18E6CF-7D08-D1BE-1161-28C2774F7CAA}"/>
                  </a:ext>
                </a:extLst>
              </p:cNvPr>
              <p:cNvSpPr/>
              <p:nvPr/>
            </p:nvSpPr>
            <p:spPr>
              <a:xfrm>
                <a:off x="8532804"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400">
                  <a:solidFill>
                    <a:srgbClr val="0A236D"/>
                  </a:solidFill>
                </a:endParaRPr>
              </a:p>
            </p:txBody>
          </p:sp>
          <p:sp>
            <p:nvSpPr>
              <p:cNvPr id="72" name="object 31">
                <a:extLst>
                  <a:ext uri="{FF2B5EF4-FFF2-40B4-BE49-F238E27FC236}">
                    <a16:creationId xmlns:a16="http://schemas.microsoft.com/office/drawing/2014/main" id="{504BB2DC-825A-EDD3-80CE-4AC7C609D1CF}"/>
                  </a:ext>
                </a:extLst>
              </p:cNvPr>
              <p:cNvSpPr/>
              <p:nvPr/>
            </p:nvSpPr>
            <p:spPr>
              <a:xfrm>
                <a:off x="8491161"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73" name="object 32">
                <a:extLst>
                  <a:ext uri="{FF2B5EF4-FFF2-40B4-BE49-F238E27FC236}">
                    <a16:creationId xmlns:a16="http://schemas.microsoft.com/office/drawing/2014/main" id="{35C6F147-A4A4-EC9A-F72B-9F63C2D5CE47}"/>
                  </a:ext>
                </a:extLst>
              </p:cNvPr>
              <p:cNvSpPr/>
              <p:nvPr/>
            </p:nvSpPr>
            <p:spPr>
              <a:xfrm>
                <a:off x="7829625"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74" name="object 33">
                <a:extLst>
                  <a:ext uri="{FF2B5EF4-FFF2-40B4-BE49-F238E27FC236}">
                    <a16:creationId xmlns:a16="http://schemas.microsoft.com/office/drawing/2014/main" id="{CBEA9AC4-CD2B-9F63-590A-B7F59A5AFF13}"/>
                  </a:ext>
                </a:extLst>
              </p:cNvPr>
              <p:cNvSpPr/>
              <p:nvPr/>
            </p:nvSpPr>
            <p:spPr>
              <a:xfrm>
                <a:off x="9194340"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400">
                  <a:solidFill>
                    <a:srgbClr val="0A236D"/>
                  </a:solidFill>
                </a:endParaRPr>
              </a:p>
            </p:txBody>
          </p:sp>
          <p:sp>
            <p:nvSpPr>
              <p:cNvPr id="75" name="object 34">
                <a:extLst>
                  <a:ext uri="{FF2B5EF4-FFF2-40B4-BE49-F238E27FC236}">
                    <a16:creationId xmlns:a16="http://schemas.microsoft.com/office/drawing/2014/main" id="{0502FAC3-0F66-E5B9-50C6-0E486C0C5BEC}"/>
                  </a:ext>
                </a:extLst>
              </p:cNvPr>
              <p:cNvSpPr/>
              <p:nvPr/>
            </p:nvSpPr>
            <p:spPr>
              <a:xfrm>
                <a:off x="9152696"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76" name="object 35">
                <a:extLst>
                  <a:ext uri="{FF2B5EF4-FFF2-40B4-BE49-F238E27FC236}">
                    <a16:creationId xmlns:a16="http://schemas.microsoft.com/office/drawing/2014/main" id="{A5F2835B-2F6C-450F-C325-8B1D6FAC5417}"/>
                  </a:ext>
                </a:extLst>
              </p:cNvPr>
              <p:cNvSpPr/>
              <p:nvPr/>
            </p:nvSpPr>
            <p:spPr>
              <a:xfrm>
                <a:off x="9814233" y="5933079"/>
                <a:ext cx="83820" cy="72390"/>
              </a:xfrm>
              <a:custGeom>
                <a:avLst/>
                <a:gdLst/>
                <a:ahLst/>
                <a:cxnLst/>
                <a:rect l="l" t="t" r="r" b="b"/>
                <a:pathLst>
                  <a:path w="83820" h="72389">
                    <a:moveTo>
                      <a:pt x="41643" y="72135"/>
                    </a:moveTo>
                    <a:lnTo>
                      <a:pt x="0" y="0"/>
                    </a:lnTo>
                    <a:lnTo>
                      <a:pt x="83286" y="0"/>
                    </a:lnTo>
                    <a:lnTo>
                      <a:pt x="41643" y="72135"/>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77" name="object 36">
                <a:extLst>
                  <a:ext uri="{FF2B5EF4-FFF2-40B4-BE49-F238E27FC236}">
                    <a16:creationId xmlns:a16="http://schemas.microsoft.com/office/drawing/2014/main" id="{379E9C57-6D43-A895-653D-342B4E27A3EF}"/>
                  </a:ext>
                </a:extLst>
              </p:cNvPr>
              <p:cNvSpPr/>
              <p:nvPr/>
            </p:nvSpPr>
            <p:spPr>
              <a:xfrm>
                <a:off x="9855877" y="5664372"/>
                <a:ext cx="0" cy="275590"/>
              </a:xfrm>
              <a:custGeom>
                <a:avLst/>
                <a:gdLst/>
                <a:ahLst/>
                <a:cxnLst/>
                <a:rect l="l" t="t" r="r" b="b"/>
                <a:pathLst>
                  <a:path h="275589">
                    <a:moveTo>
                      <a:pt x="0" y="275297"/>
                    </a:moveTo>
                    <a:lnTo>
                      <a:pt x="0" y="0"/>
                    </a:lnTo>
                  </a:path>
                </a:pathLst>
              </a:custGeom>
              <a:ln w="12700">
                <a:solidFill>
                  <a:srgbClr val="00B050"/>
                </a:solidFill>
              </a:ln>
            </p:spPr>
            <p:txBody>
              <a:bodyPr wrap="square" lIns="0" tIns="0" rIns="0" bIns="0" rtlCol="0"/>
              <a:lstStyle/>
              <a:p>
                <a:endParaRPr sz="1400">
                  <a:solidFill>
                    <a:srgbClr val="0A236D"/>
                  </a:solidFill>
                </a:endParaRPr>
              </a:p>
            </p:txBody>
          </p:sp>
          <p:pic>
            <p:nvPicPr>
              <p:cNvPr id="78" name="object 37">
                <a:extLst>
                  <a:ext uri="{FF2B5EF4-FFF2-40B4-BE49-F238E27FC236}">
                    <a16:creationId xmlns:a16="http://schemas.microsoft.com/office/drawing/2014/main" id="{B8DDBA5C-72E0-F376-5939-39BFF2DB29D9}"/>
                  </a:ext>
                </a:extLst>
              </p:cNvPr>
              <p:cNvPicPr/>
              <p:nvPr/>
            </p:nvPicPr>
            <p:blipFill>
              <a:blip r:embed="rId8" cstate="print"/>
              <a:stretch>
                <a:fillRect/>
              </a:stretch>
            </p:blipFill>
            <p:spPr>
              <a:xfrm>
                <a:off x="7847164" y="5640272"/>
                <a:ext cx="48209" cy="48196"/>
              </a:xfrm>
              <a:prstGeom prst="rect">
                <a:avLst/>
              </a:prstGeom>
            </p:spPr>
          </p:pic>
          <p:pic>
            <p:nvPicPr>
              <p:cNvPr id="79" name="object 38">
                <a:extLst>
                  <a:ext uri="{FF2B5EF4-FFF2-40B4-BE49-F238E27FC236}">
                    <a16:creationId xmlns:a16="http://schemas.microsoft.com/office/drawing/2014/main" id="{8CD4DBA1-BC50-FB48-674D-026B8B01DF3D}"/>
                  </a:ext>
                </a:extLst>
              </p:cNvPr>
              <p:cNvPicPr/>
              <p:nvPr/>
            </p:nvPicPr>
            <p:blipFill>
              <a:blip r:embed="rId9" cstate="print"/>
              <a:stretch>
                <a:fillRect/>
              </a:stretch>
            </p:blipFill>
            <p:spPr>
              <a:xfrm>
                <a:off x="8508695" y="5640272"/>
                <a:ext cx="48209" cy="48196"/>
              </a:xfrm>
              <a:prstGeom prst="rect">
                <a:avLst/>
              </a:prstGeom>
            </p:spPr>
          </p:pic>
          <p:pic>
            <p:nvPicPr>
              <p:cNvPr id="80" name="object 39">
                <a:extLst>
                  <a:ext uri="{FF2B5EF4-FFF2-40B4-BE49-F238E27FC236}">
                    <a16:creationId xmlns:a16="http://schemas.microsoft.com/office/drawing/2014/main" id="{37E33254-6588-A819-AE03-4D2E6A7FF906}"/>
                  </a:ext>
                </a:extLst>
              </p:cNvPr>
              <p:cNvPicPr/>
              <p:nvPr/>
            </p:nvPicPr>
            <p:blipFill>
              <a:blip r:embed="rId9" cstate="print"/>
              <a:stretch>
                <a:fillRect/>
              </a:stretch>
            </p:blipFill>
            <p:spPr>
              <a:xfrm>
                <a:off x="9170237" y="5640272"/>
                <a:ext cx="48209" cy="48196"/>
              </a:xfrm>
              <a:prstGeom prst="rect">
                <a:avLst/>
              </a:prstGeom>
            </p:spPr>
          </p:pic>
          <p:pic>
            <p:nvPicPr>
              <p:cNvPr id="81" name="object 40">
                <a:extLst>
                  <a:ext uri="{FF2B5EF4-FFF2-40B4-BE49-F238E27FC236}">
                    <a16:creationId xmlns:a16="http://schemas.microsoft.com/office/drawing/2014/main" id="{3A226039-3479-B42A-6BCA-CD881405D966}"/>
                  </a:ext>
                </a:extLst>
              </p:cNvPr>
              <p:cNvPicPr/>
              <p:nvPr/>
            </p:nvPicPr>
            <p:blipFill>
              <a:blip r:embed="rId10" cstate="print"/>
              <a:stretch>
                <a:fillRect/>
              </a:stretch>
            </p:blipFill>
            <p:spPr>
              <a:xfrm>
                <a:off x="9831781" y="5640272"/>
                <a:ext cx="48196" cy="48196"/>
              </a:xfrm>
              <a:prstGeom prst="rect">
                <a:avLst/>
              </a:prstGeom>
            </p:spPr>
          </p:pic>
          <p:pic>
            <p:nvPicPr>
              <p:cNvPr id="82" name="object 41">
                <a:extLst>
                  <a:ext uri="{FF2B5EF4-FFF2-40B4-BE49-F238E27FC236}">
                    <a16:creationId xmlns:a16="http://schemas.microsoft.com/office/drawing/2014/main" id="{265BE3F1-C9BB-61F1-A4D2-A7E52D696263}"/>
                  </a:ext>
                </a:extLst>
              </p:cNvPr>
              <p:cNvPicPr/>
              <p:nvPr/>
            </p:nvPicPr>
            <p:blipFill>
              <a:blip r:embed="rId11" cstate="print"/>
              <a:stretch>
                <a:fillRect/>
              </a:stretch>
            </p:blipFill>
            <p:spPr>
              <a:xfrm>
                <a:off x="9641332" y="6361976"/>
                <a:ext cx="439280" cy="50584"/>
              </a:xfrm>
              <a:prstGeom prst="rect">
                <a:avLst/>
              </a:prstGeom>
            </p:spPr>
          </p:pic>
          <p:pic>
            <p:nvPicPr>
              <p:cNvPr id="83" name="object 42">
                <a:extLst>
                  <a:ext uri="{FF2B5EF4-FFF2-40B4-BE49-F238E27FC236}">
                    <a16:creationId xmlns:a16="http://schemas.microsoft.com/office/drawing/2014/main" id="{482589DA-9C9E-2118-94FE-ABD2DF0DC405}"/>
                  </a:ext>
                </a:extLst>
              </p:cNvPr>
              <p:cNvPicPr/>
              <p:nvPr/>
            </p:nvPicPr>
            <p:blipFill>
              <a:blip r:embed="rId12" cstate="print"/>
              <a:stretch>
                <a:fillRect/>
              </a:stretch>
            </p:blipFill>
            <p:spPr>
              <a:xfrm>
                <a:off x="9641331" y="6505244"/>
                <a:ext cx="439280" cy="50584"/>
              </a:xfrm>
              <a:prstGeom prst="rect">
                <a:avLst/>
              </a:prstGeom>
            </p:spPr>
          </p:pic>
          <p:pic>
            <p:nvPicPr>
              <p:cNvPr id="84" name="object 43">
                <a:extLst>
                  <a:ext uri="{FF2B5EF4-FFF2-40B4-BE49-F238E27FC236}">
                    <a16:creationId xmlns:a16="http://schemas.microsoft.com/office/drawing/2014/main" id="{0AAD2700-2DA3-A9DD-4C11-DC72B376C473}"/>
                  </a:ext>
                </a:extLst>
              </p:cNvPr>
              <p:cNvPicPr/>
              <p:nvPr/>
            </p:nvPicPr>
            <p:blipFill>
              <a:blip r:embed="rId13" cstate="print"/>
              <a:stretch>
                <a:fillRect/>
              </a:stretch>
            </p:blipFill>
            <p:spPr>
              <a:xfrm>
                <a:off x="9641331" y="6648513"/>
                <a:ext cx="439280" cy="50584"/>
              </a:xfrm>
              <a:prstGeom prst="rect">
                <a:avLst/>
              </a:prstGeom>
            </p:spPr>
          </p:pic>
          <p:pic>
            <p:nvPicPr>
              <p:cNvPr id="85" name="object 44">
                <a:extLst>
                  <a:ext uri="{FF2B5EF4-FFF2-40B4-BE49-F238E27FC236}">
                    <a16:creationId xmlns:a16="http://schemas.microsoft.com/office/drawing/2014/main" id="{4EE960E5-A058-BDDE-2A49-D4787D76A82B}"/>
                  </a:ext>
                </a:extLst>
              </p:cNvPr>
              <p:cNvPicPr/>
              <p:nvPr/>
            </p:nvPicPr>
            <p:blipFill>
              <a:blip r:embed="rId12" cstate="print"/>
              <a:stretch>
                <a:fillRect/>
              </a:stretch>
            </p:blipFill>
            <p:spPr>
              <a:xfrm>
                <a:off x="9641332" y="6214986"/>
                <a:ext cx="439280" cy="50584"/>
              </a:xfrm>
              <a:prstGeom prst="rect">
                <a:avLst/>
              </a:prstGeom>
            </p:spPr>
          </p:pic>
          <p:sp>
            <p:nvSpPr>
              <p:cNvPr id="86" name="object 45">
                <a:extLst>
                  <a:ext uri="{FF2B5EF4-FFF2-40B4-BE49-F238E27FC236}">
                    <a16:creationId xmlns:a16="http://schemas.microsoft.com/office/drawing/2014/main" id="{066A8F51-E9AF-08BB-6863-66376E140BE9}"/>
                  </a:ext>
                </a:extLst>
              </p:cNvPr>
              <p:cNvSpPr/>
              <p:nvPr/>
            </p:nvSpPr>
            <p:spPr>
              <a:xfrm>
                <a:off x="9641323" y="6126440"/>
                <a:ext cx="439420" cy="573405"/>
              </a:xfrm>
              <a:custGeom>
                <a:avLst/>
                <a:gdLst/>
                <a:ahLst/>
                <a:cxnLst/>
                <a:rect l="l" t="t" r="r" b="b"/>
                <a:pathLst>
                  <a:path w="439420" h="573404">
                    <a:moveTo>
                      <a:pt x="439280" y="573024"/>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573024"/>
                    </a:lnTo>
                    <a:lnTo>
                      <a:pt x="439280" y="573024"/>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87" name="object 46">
                <a:extLst>
                  <a:ext uri="{FF2B5EF4-FFF2-40B4-BE49-F238E27FC236}">
                    <a16:creationId xmlns:a16="http://schemas.microsoft.com/office/drawing/2014/main" id="{9D01FBB0-DF57-A894-2B42-2486C942A0BB}"/>
                  </a:ext>
                </a:extLst>
              </p:cNvPr>
              <p:cNvPicPr/>
              <p:nvPr/>
            </p:nvPicPr>
            <p:blipFill>
              <a:blip r:embed="rId14" cstate="print"/>
              <a:stretch>
                <a:fillRect/>
              </a:stretch>
            </p:blipFill>
            <p:spPr>
              <a:xfrm>
                <a:off x="9702749" y="6149733"/>
                <a:ext cx="81166" cy="34594"/>
              </a:xfrm>
              <a:prstGeom prst="rect">
                <a:avLst/>
              </a:prstGeom>
            </p:spPr>
          </p:pic>
          <p:sp>
            <p:nvSpPr>
              <p:cNvPr id="88" name="object 47">
                <a:extLst>
                  <a:ext uri="{FF2B5EF4-FFF2-40B4-BE49-F238E27FC236}">
                    <a16:creationId xmlns:a16="http://schemas.microsoft.com/office/drawing/2014/main" id="{1D8C3A2C-D433-6526-8BB3-F22A390C1E53}"/>
                  </a:ext>
                </a:extLst>
              </p:cNvPr>
              <p:cNvSpPr/>
              <p:nvPr/>
            </p:nvSpPr>
            <p:spPr>
              <a:xfrm>
                <a:off x="9641325" y="6265572"/>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400">
                  <a:solidFill>
                    <a:srgbClr val="0A236D"/>
                  </a:solidFill>
                </a:endParaRPr>
              </a:p>
            </p:txBody>
          </p:sp>
          <p:pic>
            <p:nvPicPr>
              <p:cNvPr id="89" name="object 48">
                <a:extLst>
                  <a:ext uri="{FF2B5EF4-FFF2-40B4-BE49-F238E27FC236}">
                    <a16:creationId xmlns:a16="http://schemas.microsoft.com/office/drawing/2014/main" id="{16D5B665-36DF-7CC8-4CF5-5FE5D492D2D4}"/>
                  </a:ext>
                </a:extLst>
              </p:cNvPr>
              <p:cNvPicPr/>
              <p:nvPr/>
            </p:nvPicPr>
            <p:blipFill>
              <a:blip r:embed="rId15" cstate="print"/>
              <a:stretch>
                <a:fillRect/>
              </a:stretch>
            </p:blipFill>
            <p:spPr>
              <a:xfrm>
                <a:off x="9702749" y="6296723"/>
                <a:ext cx="81166" cy="34594"/>
              </a:xfrm>
              <a:prstGeom prst="rect">
                <a:avLst/>
              </a:prstGeom>
            </p:spPr>
          </p:pic>
          <p:sp>
            <p:nvSpPr>
              <p:cNvPr id="90" name="object 49">
                <a:extLst>
                  <a:ext uri="{FF2B5EF4-FFF2-40B4-BE49-F238E27FC236}">
                    <a16:creationId xmlns:a16="http://schemas.microsoft.com/office/drawing/2014/main" id="{D667A052-3AAE-2B84-E435-1E300FB02A80}"/>
                  </a:ext>
                </a:extLst>
              </p:cNvPr>
              <p:cNvSpPr/>
              <p:nvPr/>
            </p:nvSpPr>
            <p:spPr>
              <a:xfrm>
                <a:off x="9641325" y="641256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400">
                  <a:solidFill>
                    <a:srgbClr val="0A236D"/>
                  </a:solidFill>
                </a:endParaRPr>
              </a:p>
            </p:txBody>
          </p:sp>
          <p:pic>
            <p:nvPicPr>
              <p:cNvPr id="91" name="object 50">
                <a:extLst>
                  <a:ext uri="{FF2B5EF4-FFF2-40B4-BE49-F238E27FC236}">
                    <a16:creationId xmlns:a16="http://schemas.microsoft.com/office/drawing/2014/main" id="{38B68CC4-6989-E25C-B21B-D355C30735AA}"/>
                  </a:ext>
                </a:extLst>
              </p:cNvPr>
              <p:cNvPicPr/>
              <p:nvPr/>
            </p:nvPicPr>
            <p:blipFill>
              <a:blip r:embed="rId15" cstate="print"/>
              <a:stretch>
                <a:fillRect/>
              </a:stretch>
            </p:blipFill>
            <p:spPr>
              <a:xfrm>
                <a:off x="9702749" y="6439992"/>
                <a:ext cx="81166" cy="34594"/>
              </a:xfrm>
              <a:prstGeom prst="rect">
                <a:avLst/>
              </a:prstGeom>
            </p:spPr>
          </p:pic>
          <p:sp>
            <p:nvSpPr>
              <p:cNvPr id="92" name="object 51">
                <a:extLst>
                  <a:ext uri="{FF2B5EF4-FFF2-40B4-BE49-F238E27FC236}">
                    <a16:creationId xmlns:a16="http://schemas.microsoft.com/office/drawing/2014/main" id="{D8B444C0-8F9B-973C-5BE1-A0914232A4A3}"/>
                  </a:ext>
                </a:extLst>
              </p:cNvPr>
              <p:cNvSpPr/>
              <p:nvPr/>
            </p:nvSpPr>
            <p:spPr>
              <a:xfrm>
                <a:off x="9641325" y="655583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400">
                  <a:solidFill>
                    <a:srgbClr val="0A236D"/>
                  </a:solidFill>
                </a:endParaRPr>
              </a:p>
            </p:txBody>
          </p:sp>
          <p:pic>
            <p:nvPicPr>
              <p:cNvPr id="93" name="object 52">
                <a:extLst>
                  <a:ext uri="{FF2B5EF4-FFF2-40B4-BE49-F238E27FC236}">
                    <a16:creationId xmlns:a16="http://schemas.microsoft.com/office/drawing/2014/main" id="{CAEE3E5E-7B7F-2E30-0EDE-BE9878E68514}"/>
                  </a:ext>
                </a:extLst>
              </p:cNvPr>
              <p:cNvPicPr/>
              <p:nvPr/>
            </p:nvPicPr>
            <p:blipFill>
              <a:blip r:embed="rId14" cstate="print"/>
              <a:stretch>
                <a:fillRect/>
              </a:stretch>
            </p:blipFill>
            <p:spPr>
              <a:xfrm>
                <a:off x="9702749" y="6583260"/>
                <a:ext cx="81166" cy="34594"/>
              </a:xfrm>
              <a:prstGeom prst="rect">
                <a:avLst/>
              </a:prstGeom>
            </p:spPr>
          </p:pic>
          <p:pic>
            <p:nvPicPr>
              <p:cNvPr id="94" name="object 53">
                <a:extLst>
                  <a:ext uri="{FF2B5EF4-FFF2-40B4-BE49-F238E27FC236}">
                    <a16:creationId xmlns:a16="http://schemas.microsoft.com/office/drawing/2014/main" id="{0C3841B1-9142-2E17-A56A-1781CD8676F8}"/>
                  </a:ext>
                </a:extLst>
              </p:cNvPr>
              <p:cNvPicPr/>
              <p:nvPr/>
            </p:nvPicPr>
            <p:blipFill>
              <a:blip r:embed="rId16" cstate="print"/>
              <a:stretch>
                <a:fillRect/>
              </a:stretch>
            </p:blipFill>
            <p:spPr>
              <a:xfrm>
                <a:off x="8988920" y="6361976"/>
                <a:ext cx="439280" cy="50584"/>
              </a:xfrm>
              <a:prstGeom prst="rect">
                <a:avLst/>
              </a:prstGeom>
            </p:spPr>
          </p:pic>
          <p:pic>
            <p:nvPicPr>
              <p:cNvPr id="95" name="object 54">
                <a:extLst>
                  <a:ext uri="{FF2B5EF4-FFF2-40B4-BE49-F238E27FC236}">
                    <a16:creationId xmlns:a16="http://schemas.microsoft.com/office/drawing/2014/main" id="{F4911F3B-6403-2DB1-8F92-D64480CB2A18}"/>
                  </a:ext>
                </a:extLst>
              </p:cNvPr>
              <p:cNvPicPr/>
              <p:nvPr/>
            </p:nvPicPr>
            <p:blipFill>
              <a:blip r:embed="rId17" cstate="print"/>
              <a:stretch>
                <a:fillRect/>
              </a:stretch>
            </p:blipFill>
            <p:spPr>
              <a:xfrm>
                <a:off x="8988920" y="6505244"/>
                <a:ext cx="439280" cy="50584"/>
              </a:xfrm>
              <a:prstGeom prst="rect">
                <a:avLst/>
              </a:prstGeom>
            </p:spPr>
          </p:pic>
          <p:pic>
            <p:nvPicPr>
              <p:cNvPr id="96" name="object 55">
                <a:extLst>
                  <a:ext uri="{FF2B5EF4-FFF2-40B4-BE49-F238E27FC236}">
                    <a16:creationId xmlns:a16="http://schemas.microsoft.com/office/drawing/2014/main" id="{936D4516-8368-4412-62F2-13564ED9E3FF}"/>
                  </a:ext>
                </a:extLst>
              </p:cNvPr>
              <p:cNvPicPr/>
              <p:nvPr/>
            </p:nvPicPr>
            <p:blipFill>
              <a:blip r:embed="rId18" cstate="print"/>
              <a:stretch>
                <a:fillRect/>
              </a:stretch>
            </p:blipFill>
            <p:spPr>
              <a:xfrm>
                <a:off x="8988920" y="6648513"/>
                <a:ext cx="439280" cy="50584"/>
              </a:xfrm>
              <a:prstGeom prst="rect">
                <a:avLst/>
              </a:prstGeom>
            </p:spPr>
          </p:pic>
          <p:pic>
            <p:nvPicPr>
              <p:cNvPr id="97" name="object 56">
                <a:extLst>
                  <a:ext uri="{FF2B5EF4-FFF2-40B4-BE49-F238E27FC236}">
                    <a16:creationId xmlns:a16="http://schemas.microsoft.com/office/drawing/2014/main" id="{BFBCF47E-A6C2-8158-F308-B6638ED92DB8}"/>
                  </a:ext>
                </a:extLst>
              </p:cNvPr>
              <p:cNvPicPr/>
              <p:nvPr/>
            </p:nvPicPr>
            <p:blipFill>
              <a:blip r:embed="rId17" cstate="print"/>
              <a:stretch>
                <a:fillRect/>
              </a:stretch>
            </p:blipFill>
            <p:spPr>
              <a:xfrm>
                <a:off x="8988920" y="6214986"/>
                <a:ext cx="439280" cy="50584"/>
              </a:xfrm>
              <a:prstGeom prst="rect">
                <a:avLst/>
              </a:prstGeom>
            </p:spPr>
          </p:pic>
          <p:sp>
            <p:nvSpPr>
              <p:cNvPr id="98" name="object 57">
                <a:extLst>
                  <a:ext uri="{FF2B5EF4-FFF2-40B4-BE49-F238E27FC236}">
                    <a16:creationId xmlns:a16="http://schemas.microsoft.com/office/drawing/2014/main" id="{5E09D771-7059-FA12-7F28-4413A1379DF3}"/>
                  </a:ext>
                </a:extLst>
              </p:cNvPr>
              <p:cNvSpPr/>
              <p:nvPr/>
            </p:nvSpPr>
            <p:spPr>
              <a:xfrm>
                <a:off x="8988910" y="6126440"/>
                <a:ext cx="439420" cy="573405"/>
              </a:xfrm>
              <a:custGeom>
                <a:avLst/>
                <a:gdLst/>
                <a:ahLst/>
                <a:cxnLst/>
                <a:rect l="l" t="t" r="r" b="b"/>
                <a:pathLst>
                  <a:path w="439420" h="573404">
                    <a:moveTo>
                      <a:pt x="439280" y="573024"/>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573024"/>
                    </a:lnTo>
                    <a:lnTo>
                      <a:pt x="439280" y="573024"/>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99" name="object 58">
                <a:extLst>
                  <a:ext uri="{FF2B5EF4-FFF2-40B4-BE49-F238E27FC236}">
                    <a16:creationId xmlns:a16="http://schemas.microsoft.com/office/drawing/2014/main" id="{4E1AF1A7-BD7B-0D88-3016-4472C4E2B934}"/>
                  </a:ext>
                </a:extLst>
              </p:cNvPr>
              <p:cNvPicPr/>
              <p:nvPr/>
            </p:nvPicPr>
            <p:blipFill>
              <a:blip r:embed="rId19" cstate="print"/>
              <a:stretch>
                <a:fillRect/>
              </a:stretch>
            </p:blipFill>
            <p:spPr>
              <a:xfrm>
                <a:off x="9050337" y="6149733"/>
                <a:ext cx="81165" cy="34594"/>
              </a:xfrm>
              <a:prstGeom prst="rect">
                <a:avLst/>
              </a:prstGeom>
            </p:spPr>
          </p:pic>
          <p:sp>
            <p:nvSpPr>
              <p:cNvPr id="100" name="object 59">
                <a:extLst>
                  <a:ext uri="{FF2B5EF4-FFF2-40B4-BE49-F238E27FC236}">
                    <a16:creationId xmlns:a16="http://schemas.microsoft.com/office/drawing/2014/main" id="{0281E13A-B5EA-B4A3-1AB2-DEA5D41422E6}"/>
                  </a:ext>
                </a:extLst>
              </p:cNvPr>
              <p:cNvSpPr/>
              <p:nvPr/>
            </p:nvSpPr>
            <p:spPr>
              <a:xfrm>
                <a:off x="8988912" y="6265572"/>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400">
                  <a:solidFill>
                    <a:srgbClr val="0A236D"/>
                  </a:solidFill>
                </a:endParaRPr>
              </a:p>
            </p:txBody>
          </p:sp>
          <p:pic>
            <p:nvPicPr>
              <p:cNvPr id="101" name="object 60">
                <a:extLst>
                  <a:ext uri="{FF2B5EF4-FFF2-40B4-BE49-F238E27FC236}">
                    <a16:creationId xmlns:a16="http://schemas.microsoft.com/office/drawing/2014/main" id="{6839C959-7603-E408-037C-8AB7729C43AD}"/>
                  </a:ext>
                </a:extLst>
              </p:cNvPr>
              <p:cNvPicPr/>
              <p:nvPr/>
            </p:nvPicPr>
            <p:blipFill>
              <a:blip r:embed="rId20" cstate="print"/>
              <a:stretch>
                <a:fillRect/>
              </a:stretch>
            </p:blipFill>
            <p:spPr>
              <a:xfrm>
                <a:off x="9050337" y="6296723"/>
                <a:ext cx="81165" cy="34594"/>
              </a:xfrm>
              <a:prstGeom prst="rect">
                <a:avLst/>
              </a:prstGeom>
            </p:spPr>
          </p:pic>
          <p:sp>
            <p:nvSpPr>
              <p:cNvPr id="102" name="object 61">
                <a:extLst>
                  <a:ext uri="{FF2B5EF4-FFF2-40B4-BE49-F238E27FC236}">
                    <a16:creationId xmlns:a16="http://schemas.microsoft.com/office/drawing/2014/main" id="{8FE4EC3E-B5C8-7D27-C84D-086C6F88A751}"/>
                  </a:ext>
                </a:extLst>
              </p:cNvPr>
              <p:cNvSpPr/>
              <p:nvPr/>
            </p:nvSpPr>
            <p:spPr>
              <a:xfrm>
                <a:off x="8988912" y="641256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400">
                  <a:solidFill>
                    <a:srgbClr val="0A236D"/>
                  </a:solidFill>
                </a:endParaRPr>
              </a:p>
            </p:txBody>
          </p:sp>
          <p:pic>
            <p:nvPicPr>
              <p:cNvPr id="103" name="object 62">
                <a:extLst>
                  <a:ext uri="{FF2B5EF4-FFF2-40B4-BE49-F238E27FC236}">
                    <a16:creationId xmlns:a16="http://schemas.microsoft.com/office/drawing/2014/main" id="{B4FB5E34-000E-1C65-D1F2-D3DBE6973113}"/>
                  </a:ext>
                </a:extLst>
              </p:cNvPr>
              <p:cNvPicPr/>
              <p:nvPr/>
            </p:nvPicPr>
            <p:blipFill>
              <a:blip r:embed="rId20" cstate="print"/>
              <a:stretch>
                <a:fillRect/>
              </a:stretch>
            </p:blipFill>
            <p:spPr>
              <a:xfrm>
                <a:off x="9050337" y="6439992"/>
                <a:ext cx="81165" cy="34594"/>
              </a:xfrm>
              <a:prstGeom prst="rect">
                <a:avLst/>
              </a:prstGeom>
            </p:spPr>
          </p:pic>
          <p:sp>
            <p:nvSpPr>
              <p:cNvPr id="104" name="object 63">
                <a:extLst>
                  <a:ext uri="{FF2B5EF4-FFF2-40B4-BE49-F238E27FC236}">
                    <a16:creationId xmlns:a16="http://schemas.microsoft.com/office/drawing/2014/main" id="{D81B0C5A-BFED-5E43-14F4-BF223B267EA5}"/>
                  </a:ext>
                </a:extLst>
              </p:cNvPr>
              <p:cNvSpPr/>
              <p:nvPr/>
            </p:nvSpPr>
            <p:spPr>
              <a:xfrm>
                <a:off x="8988912" y="6555830"/>
                <a:ext cx="439420" cy="0"/>
              </a:xfrm>
              <a:custGeom>
                <a:avLst/>
                <a:gdLst/>
                <a:ahLst/>
                <a:cxnLst/>
                <a:rect l="l" t="t" r="r" b="b"/>
                <a:pathLst>
                  <a:path w="439420">
                    <a:moveTo>
                      <a:pt x="0" y="0"/>
                    </a:moveTo>
                    <a:lnTo>
                      <a:pt x="439280" y="0"/>
                    </a:lnTo>
                  </a:path>
                </a:pathLst>
              </a:custGeom>
              <a:ln w="12700">
                <a:solidFill>
                  <a:srgbClr val="000000"/>
                </a:solidFill>
              </a:ln>
            </p:spPr>
            <p:txBody>
              <a:bodyPr wrap="square" lIns="0" tIns="0" rIns="0" bIns="0" rtlCol="0"/>
              <a:lstStyle/>
              <a:p>
                <a:endParaRPr sz="1400">
                  <a:solidFill>
                    <a:srgbClr val="0A236D"/>
                  </a:solidFill>
                </a:endParaRPr>
              </a:p>
            </p:txBody>
          </p:sp>
          <p:pic>
            <p:nvPicPr>
              <p:cNvPr id="105" name="object 64">
                <a:extLst>
                  <a:ext uri="{FF2B5EF4-FFF2-40B4-BE49-F238E27FC236}">
                    <a16:creationId xmlns:a16="http://schemas.microsoft.com/office/drawing/2014/main" id="{E74F08DC-1C12-4B97-4963-FD10C2D39AF0}"/>
                  </a:ext>
                </a:extLst>
              </p:cNvPr>
              <p:cNvPicPr/>
              <p:nvPr/>
            </p:nvPicPr>
            <p:blipFill>
              <a:blip r:embed="rId19" cstate="print"/>
              <a:stretch>
                <a:fillRect/>
              </a:stretch>
            </p:blipFill>
            <p:spPr>
              <a:xfrm>
                <a:off x="9050337" y="6583260"/>
                <a:ext cx="81165" cy="34594"/>
              </a:xfrm>
              <a:prstGeom prst="rect">
                <a:avLst/>
              </a:prstGeom>
            </p:spPr>
          </p:pic>
          <p:pic>
            <p:nvPicPr>
              <p:cNvPr id="106" name="object 65">
                <a:extLst>
                  <a:ext uri="{FF2B5EF4-FFF2-40B4-BE49-F238E27FC236}">
                    <a16:creationId xmlns:a16="http://schemas.microsoft.com/office/drawing/2014/main" id="{9F929F26-E8C1-A4E2-6AA7-F33F68AF998D}"/>
                  </a:ext>
                </a:extLst>
              </p:cNvPr>
              <p:cNvPicPr/>
              <p:nvPr/>
            </p:nvPicPr>
            <p:blipFill>
              <a:blip r:embed="rId21" cstate="print"/>
              <a:stretch>
                <a:fillRect/>
              </a:stretch>
            </p:blipFill>
            <p:spPr>
              <a:xfrm>
                <a:off x="8321091" y="6438023"/>
                <a:ext cx="423626" cy="290487"/>
              </a:xfrm>
              <a:prstGeom prst="rect">
                <a:avLst/>
              </a:prstGeom>
            </p:spPr>
          </p:pic>
          <p:pic>
            <p:nvPicPr>
              <p:cNvPr id="107" name="object 66">
                <a:extLst>
                  <a:ext uri="{FF2B5EF4-FFF2-40B4-BE49-F238E27FC236}">
                    <a16:creationId xmlns:a16="http://schemas.microsoft.com/office/drawing/2014/main" id="{FD115FA4-8974-EA9D-0FE3-AF2523C184DD}"/>
                  </a:ext>
                </a:extLst>
              </p:cNvPr>
              <p:cNvPicPr/>
              <p:nvPr/>
            </p:nvPicPr>
            <p:blipFill>
              <a:blip r:embed="rId22" cstate="print"/>
              <a:stretch>
                <a:fillRect/>
              </a:stretch>
            </p:blipFill>
            <p:spPr>
              <a:xfrm>
                <a:off x="7659190" y="6438023"/>
                <a:ext cx="423627" cy="290487"/>
              </a:xfrm>
              <a:prstGeom prst="rect">
                <a:avLst/>
              </a:prstGeom>
            </p:spPr>
          </p:pic>
          <p:sp>
            <p:nvSpPr>
              <p:cNvPr id="108" name="object 67">
                <a:extLst>
                  <a:ext uri="{FF2B5EF4-FFF2-40B4-BE49-F238E27FC236}">
                    <a16:creationId xmlns:a16="http://schemas.microsoft.com/office/drawing/2014/main" id="{6B00D18C-2046-5744-7863-872AAE59F250}"/>
                  </a:ext>
                </a:extLst>
              </p:cNvPr>
              <p:cNvSpPr/>
              <p:nvPr/>
            </p:nvSpPr>
            <p:spPr>
              <a:xfrm>
                <a:off x="7871269"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400">
                  <a:solidFill>
                    <a:srgbClr val="0A236D"/>
                  </a:solidFill>
                </a:endParaRPr>
              </a:p>
            </p:txBody>
          </p:sp>
          <p:sp>
            <p:nvSpPr>
              <p:cNvPr id="109" name="object 68">
                <a:extLst>
                  <a:ext uri="{FF2B5EF4-FFF2-40B4-BE49-F238E27FC236}">
                    <a16:creationId xmlns:a16="http://schemas.microsoft.com/office/drawing/2014/main" id="{829649B4-26F4-6C1A-069A-84FB33EF0F9C}"/>
                  </a:ext>
                </a:extLst>
              </p:cNvPr>
              <p:cNvSpPr/>
              <p:nvPr/>
            </p:nvSpPr>
            <p:spPr>
              <a:xfrm>
                <a:off x="7829625"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110" name="object 69">
                <a:extLst>
                  <a:ext uri="{FF2B5EF4-FFF2-40B4-BE49-F238E27FC236}">
                    <a16:creationId xmlns:a16="http://schemas.microsoft.com/office/drawing/2014/main" id="{CFDD598E-F2BE-8A2D-8A3F-EF536D9FE05E}"/>
                  </a:ext>
                </a:extLst>
              </p:cNvPr>
              <p:cNvPicPr/>
              <p:nvPr/>
            </p:nvPicPr>
            <p:blipFill>
              <a:blip r:embed="rId23" cstate="print"/>
              <a:stretch>
                <a:fillRect/>
              </a:stretch>
            </p:blipFill>
            <p:spPr>
              <a:xfrm>
                <a:off x="7847164" y="3124949"/>
                <a:ext cx="48209" cy="48196"/>
              </a:xfrm>
              <a:prstGeom prst="rect">
                <a:avLst/>
              </a:prstGeom>
            </p:spPr>
          </p:pic>
          <p:pic>
            <p:nvPicPr>
              <p:cNvPr id="111" name="object 70">
                <a:extLst>
                  <a:ext uri="{FF2B5EF4-FFF2-40B4-BE49-F238E27FC236}">
                    <a16:creationId xmlns:a16="http://schemas.microsoft.com/office/drawing/2014/main" id="{ED8A27D0-B5A7-1F3A-0583-8EA48BA32E3D}"/>
                  </a:ext>
                </a:extLst>
              </p:cNvPr>
              <p:cNvPicPr/>
              <p:nvPr/>
            </p:nvPicPr>
            <p:blipFill>
              <a:blip r:embed="rId24" cstate="print"/>
              <a:stretch>
                <a:fillRect/>
              </a:stretch>
            </p:blipFill>
            <p:spPr>
              <a:xfrm>
                <a:off x="9636226" y="2669019"/>
                <a:ext cx="439280" cy="67830"/>
              </a:xfrm>
              <a:prstGeom prst="rect">
                <a:avLst/>
              </a:prstGeom>
            </p:spPr>
          </p:pic>
          <p:sp>
            <p:nvSpPr>
              <p:cNvPr id="112" name="object 71">
                <a:extLst>
                  <a:ext uri="{FF2B5EF4-FFF2-40B4-BE49-F238E27FC236}">
                    <a16:creationId xmlns:a16="http://schemas.microsoft.com/office/drawing/2014/main" id="{224F59B4-25FD-7C61-E442-089F8CEC0B9D}"/>
                  </a:ext>
                </a:extLst>
              </p:cNvPr>
              <p:cNvSpPr/>
              <p:nvPr/>
            </p:nvSpPr>
            <p:spPr>
              <a:xfrm>
                <a:off x="9636235"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113" name="object 72">
                <a:extLst>
                  <a:ext uri="{FF2B5EF4-FFF2-40B4-BE49-F238E27FC236}">
                    <a16:creationId xmlns:a16="http://schemas.microsoft.com/office/drawing/2014/main" id="{9B1AC941-94B0-137C-B426-771731F7C762}"/>
                  </a:ext>
                </a:extLst>
              </p:cNvPr>
              <p:cNvPicPr/>
              <p:nvPr/>
            </p:nvPicPr>
            <p:blipFill>
              <a:blip r:embed="rId25" cstate="print"/>
              <a:stretch>
                <a:fillRect/>
              </a:stretch>
            </p:blipFill>
            <p:spPr>
              <a:xfrm>
                <a:off x="9899929" y="2594343"/>
                <a:ext cx="127737" cy="34594"/>
              </a:xfrm>
              <a:prstGeom prst="rect">
                <a:avLst/>
              </a:prstGeom>
            </p:spPr>
          </p:pic>
          <p:sp>
            <p:nvSpPr>
              <p:cNvPr id="114" name="object 73">
                <a:extLst>
                  <a:ext uri="{FF2B5EF4-FFF2-40B4-BE49-F238E27FC236}">
                    <a16:creationId xmlns:a16="http://schemas.microsoft.com/office/drawing/2014/main" id="{6A28B9C7-D465-CE05-47B6-A5FEC0DDF8A0}"/>
                  </a:ext>
                </a:extLst>
              </p:cNvPr>
              <p:cNvSpPr/>
              <p:nvPr/>
            </p:nvSpPr>
            <p:spPr>
              <a:xfrm>
                <a:off x="9711723"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sp>
            <p:nvSpPr>
              <p:cNvPr id="115" name="object 74">
                <a:extLst>
                  <a:ext uri="{FF2B5EF4-FFF2-40B4-BE49-F238E27FC236}">
                    <a16:creationId xmlns:a16="http://schemas.microsoft.com/office/drawing/2014/main" id="{945AE1CE-5C4B-E11C-0824-D5CCD0A10592}"/>
                  </a:ext>
                </a:extLst>
              </p:cNvPr>
              <p:cNvSpPr/>
              <p:nvPr/>
            </p:nvSpPr>
            <p:spPr>
              <a:xfrm>
                <a:off x="9741218"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pic>
            <p:nvPicPr>
              <p:cNvPr id="116" name="object 75">
                <a:extLst>
                  <a:ext uri="{FF2B5EF4-FFF2-40B4-BE49-F238E27FC236}">
                    <a16:creationId xmlns:a16="http://schemas.microsoft.com/office/drawing/2014/main" id="{7B54C25E-8EC8-BCA3-70AA-E5C2810C3DE1}"/>
                  </a:ext>
                </a:extLst>
              </p:cNvPr>
              <p:cNvPicPr/>
              <p:nvPr/>
            </p:nvPicPr>
            <p:blipFill>
              <a:blip r:embed="rId26" cstate="print"/>
              <a:stretch>
                <a:fillRect/>
              </a:stretch>
            </p:blipFill>
            <p:spPr>
              <a:xfrm>
                <a:off x="7651636" y="2669019"/>
                <a:ext cx="439280" cy="67830"/>
              </a:xfrm>
              <a:prstGeom prst="rect">
                <a:avLst/>
              </a:prstGeom>
            </p:spPr>
          </p:pic>
          <p:sp>
            <p:nvSpPr>
              <p:cNvPr id="117" name="object 76">
                <a:extLst>
                  <a:ext uri="{FF2B5EF4-FFF2-40B4-BE49-F238E27FC236}">
                    <a16:creationId xmlns:a16="http://schemas.microsoft.com/office/drawing/2014/main" id="{1A5CE455-C2A0-622A-BB2A-7480B8211589}"/>
                  </a:ext>
                </a:extLst>
              </p:cNvPr>
              <p:cNvSpPr/>
              <p:nvPr/>
            </p:nvSpPr>
            <p:spPr>
              <a:xfrm>
                <a:off x="7651626"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118" name="object 77">
                <a:extLst>
                  <a:ext uri="{FF2B5EF4-FFF2-40B4-BE49-F238E27FC236}">
                    <a16:creationId xmlns:a16="http://schemas.microsoft.com/office/drawing/2014/main" id="{BB681D1B-F41A-773F-FD1B-F9C3B7B9B534}"/>
                  </a:ext>
                </a:extLst>
              </p:cNvPr>
              <p:cNvPicPr/>
              <p:nvPr/>
            </p:nvPicPr>
            <p:blipFill>
              <a:blip r:embed="rId27" cstate="print"/>
              <a:stretch>
                <a:fillRect/>
              </a:stretch>
            </p:blipFill>
            <p:spPr>
              <a:xfrm>
                <a:off x="7915325" y="2594343"/>
                <a:ext cx="127737" cy="34594"/>
              </a:xfrm>
              <a:prstGeom prst="rect">
                <a:avLst/>
              </a:prstGeom>
            </p:spPr>
          </p:pic>
          <p:sp>
            <p:nvSpPr>
              <p:cNvPr id="119" name="object 78">
                <a:extLst>
                  <a:ext uri="{FF2B5EF4-FFF2-40B4-BE49-F238E27FC236}">
                    <a16:creationId xmlns:a16="http://schemas.microsoft.com/office/drawing/2014/main" id="{F68B2D04-4072-2567-A4B1-DF5D73000150}"/>
                  </a:ext>
                </a:extLst>
              </p:cNvPr>
              <p:cNvSpPr/>
              <p:nvPr/>
            </p:nvSpPr>
            <p:spPr>
              <a:xfrm>
                <a:off x="7727115"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sp>
            <p:nvSpPr>
              <p:cNvPr id="120" name="object 79">
                <a:extLst>
                  <a:ext uri="{FF2B5EF4-FFF2-40B4-BE49-F238E27FC236}">
                    <a16:creationId xmlns:a16="http://schemas.microsoft.com/office/drawing/2014/main" id="{22CC1BA0-2B2A-2B1F-0D4F-DA3B824A066D}"/>
                  </a:ext>
                </a:extLst>
              </p:cNvPr>
              <p:cNvSpPr/>
              <p:nvPr/>
            </p:nvSpPr>
            <p:spPr>
              <a:xfrm>
                <a:off x="7756611"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pic>
            <p:nvPicPr>
              <p:cNvPr id="121" name="object 80">
                <a:extLst>
                  <a:ext uri="{FF2B5EF4-FFF2-40B4-BE49-F238E27FC236}">
                    <a16:creationId xmlns:a16="http://schemas.microsoft.com/office/drawing/2014/main" id="{9CFC3C6E-7DDF-782D-54D5-E9C1B60BBF3B}"/>
                  </a:ext>
                </a:extLst>
              </p:cNvPr>
              <p:cNvPicPr/>
              <p:nvPr/>
            </p:nvPicPr>
            <p:blipFill>
              <a:blip r:embed="rId28" cstate="print"/>
              <a:stretch>
                <a:fillRect/>
              </a:stretch>
            </p:blipFill>
            <p:spPr>
              <a:xfrm>
                <a:off x="7651636" y="2437256"/>
                <a:ext cx="439280" cy="67843"/>
              </a:xfrm>
              <a:prstGeom prst="rect">
                <a:avLst/>
              </a:prstGeom>
            </p:spPr>
          </p:pic>
          <p:sp>
            <p:nvSpPr>
              <p:cNvPr id="122" name="object 81">
                <a:extLst>
                  <a:ext uri="{FF2B5EF4-FFF2-40B4-BE49-F238E27FC236}">
                    <a16:creationId xmlns:a16="http://schemas.microsoft.com/office/drawing/2014/main" id="{6D7F7FFB-C40B-9B05-2F69-906050231799}"/>
                  </a:ext>
                </a:extLst>
              </p:cNvPr>
              <p:cNvSpPr/>
              <p:nvPr/>
            </p:nvSpPr>
            <p:spPr>
              <a:xfrm>
                <a:off x="7651626" y="2326601"/>
                <a:ext cx="439420" cy="179070"/>
              </a:xfrm>
              <a:custGeom>
                <a:avLst/>
                <a:gdLst/>
                <a:ahLst/>
                <a:cxnLst/>
                <a:rect l="l" t="t" r="r" b="b"/>
                <a:pathLst>
                  <a:path w="439420" h="179069">
                    <a:moveTo>
                      <a:pt x="439280" y="178498"/>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178498"/>
                    </a:lnTo>
                    <a:lnTo>
                      <a:pt x="439280" y="178498"/>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123" name="object 82">
                <a:extLst>
                  <a:ext uri="{FF2B5EF4-FFF2-40B4-BE49-F238E27FC236}">
                    <a16:creationId xmlns:a16="http://schemas.microsoft.com/office/drawing/2014/main" id="{C1D9EA07-43E5-2991-6403-3FDC02827C3A}"/>
                  </a:ext>
                </a:extLst>
              </p:cNvPr>
              <p:cNvPicPr/>
              <p:nvPr/>
            </p:nvPicPr>
            <p:blipFill>
              <a:blip r:embed="rId27" cstate="print"/>
              <a:stretch>
                <a:fillRect/>
              </a:stretch>
            </p:blipFill>
            <p:spPr>
              <a:xfrm>
                <a:off x="7915325" y="2362580"/>
                <a:ext cx="127737" cy="34594"/>
              </a:xfrm>
              <a:prstGeom prst="rect">
                <a:avLst/>
              </a:prstGeom>
            </p:spPr>
          </p:pic>
          <p:sp>
            <p:nvSpPr>
              <p:cNvPr id="124" name="object 83">
                <a:extLst>
                  <a:ext uri="{FF2B5EF4-FFF2-40B4-BE49-F238E27FC236}">
                    <a16:creationId xmlns:a16="http://schemas.microsoft.com/office/drawing/2014/main" id="{4F57D3A4-B5E4-AA3D-F425-92D0375C8474}"/>
                  </a:ext>
                </a:extLst>
              </p:cNvPr>
              <p:cNvSpPr/>
              <p:nvPr/>
            </p:nvSpPr>
            <p:spPr>
              <a:xfrm>
                <a:off x="7727115"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sp>
            <p:nvSpPr>
              <p:cNvPr id="125" name="object 84">
                <a:extLst>
                  <a:ext uri="{FF2B5EF4-FFF2-40B4-BE49-F238E27FC236}">
                    <a16:creationId xmlns:a16="http://schemas.microsoft.com/office/drawing/2014/main" id="{48899A32-F348-ED75-B782-35EC9D973F1A}"/>
                  </a:ext>
                </a:extLst>
              </p:cNvPr>
              <p:cNvSpPr/>
              <p:nvPr/>
            </p:nvSpPr>
            <p:spPr>
              <a:xfrm>
                <a:off x="7756611"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sp>
            <p:nvSpPr>
              <p:cNvPr id="126" name="object 85">
                <a:extLst>
                  <a:ext uri="{FF2B5EF4-FFF2-40B4-BE49-F238E27FC236}">
                    <a16:creationId xmlns:a16="http://schemas.microsoft.com/office/drawing/2014/main" id="{07727E08-9C22-0BCB-C387-26DC64A554C9}"/>
                  </a:ext>
                </a:extLst>
              </p:cNvPr>
              <p:cNvSpPr/>
              <p:nvPr/>
            </p:nvSpPr>
            <p:spPr>
              <a:xfrm>
                <a:off x="8863572"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400">
                  <a:solidFill>
                    <a:srgbClr val="0A236D"/>
                  </a:solidFill>
                </a:endParaRPr>
              </a:p>
            </p:txBody>
          </p:sp>
          <p:sp>
            <p:nvSpPr>
              <p:cNvPr id="127" name="object 86">
                <a:extLst>
                  <a:ext uri="{FF2B5EF4-FFF2-40B4-BE49-F238E27FC236}">
                    <a16:creationId xmlns:a16="http://schemas.microsoft.com/office/drawing/2014/main" id="{4860559B-FF97-D92F-A964-A4A240AFCD28}"/>
                  </a:ext>
                </a:extLst>
              </p:cNvPr>
              <p:cNvSpPr/>
              <p:nvPr/>
            </p:nvSpPr>
            <p:spPr>
              <a:xfrm>
                <a:off x="8821929"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128" name="object 87">
                <a:extLst>
                  <a:ext uri="{FF2B5EF4-FFF2-40B4-BE49-F238E27FC236}">
                    <a16:creationId xmlns:a16="http://schemas.microsoft.com/office/drawing/2014/main" id="{39BE5FD8-86E8-0EA5-CF09-7F845D5A2908}"/>
                  </a:ext>
                </a:extLst>
              </p:cNvPr>
              <p:cNvPicPr/>
              <p:nvPr/>
            </p:nvPicPr>
            <p:blipFill>
              <a:blip r:embed="rId23" cstate="print"/>
              <a:stretch>
                <a:fillRect/>
              </a:stretch>
            </p:blipFill>
            <p:spPr>
              <a:xfrm>
                <a:off x="8839467" y="3124949"/>
                <a:ext cx="48209" cy="48196"/>
              </a:xfrm>
              <a:prstGeom prst="rect">
                <a:avLst/>
              </a:prstGeom>
            </p:spPr>
          </p:pic>
          <p:pic>
            <p:nvPicPr>
              <p:cNvPr id="129" name="object 88">
                <a:extLst>
                  <a:ext uri="{FF2B5EF4-FFF2-40B4-BE49-F238E27FC236}">
                    <a16:creationId xmlns:a16="http://schemas.microsoft.com/office/drawing/2014/main" id="{B22FE284-6522-3ECC-CBF5-59147227D710}"/>
                  </a:ext>
                </a:extLst>
              </p:cNvPr>
              <p:cNvPicPr/>
              <p:nvPr/>
            </p:nvPicPr>
            <p:blipFill>
              <a:blip r:embed="rId29" cstate="print"/>
              <a:stretch>
                <a:fillRect/>
              </a:stretch>
            </p:blipFill>
            <p:spPr>
              <a:xfrm>
                <a:off x="8643937" y="2669019"/>
                <a:ext cx="439280" cy="67830"/>
              </a:xfrm>
              <a:prstGeom prst="rect">
                <a:avLst/>
              </a:prstGeom>
            </p:spPr>
          </p:pic>
          <p:sp>
            <p:nvSpPr>
              <p:cNvPr id="130" name="object 89">
                <a:extLst>
                  <a:ext uri="{FF2B5EF4-FFF2-40B4-BE49-F238E27FC236}">
                    <a16:creationId xmlns:a16="http://schemas.microsoft.com/office/drawing/2014/main" id="{2206EA7E-B783-BD2C-6483-0D635038B7B6}"/>
                  </a:ext>
                </a:extLst>
              </p:cNvPr>
              <p:cNvSpPr/>
              <p:nvPr/>
            </p:nvSpPr>
            <p:spPr>
              <a:xfrm>
                <a:off x="8643932" y="2558361"/>
                <a:ext cx="439420" cy="179070"/>
              </a:xfrm>
              <a:custGeom>
                <a:avLst/>
                <a:gdLst/>
                <a:ahLst/>
                <a:cxnLst/>
                <a:rect l="l" t="t" r="r" b="b"/>
                <a:pathLst>
                  <a:path w="439420" h="179069">
                    <a:moveTo>
                      <a:pt x="439280" y="178498"/>
                    </a:moveTo>
                    <a:lnTo>
                      <a:pt x="439280" y="63411"/>
                    </a:lnTo>
                    <a:lnTo>
                      <a:pt x="434276" y="38785"/>
                    </a:lnTo>
                    <a:lnTo>
                      <a:pt x="420652" y="18622"/>
                    </a:lnTo>
                    <a:lnTo>
                      <a:pt x="400489" y="5002"/>
                    </a:lnTo>
                    <a:lnTo>
                      <a:pt x="375869" y="0"/>
                    </a:lnTo>
                    <a:lnTo>
                      <a:pt x="63411" y="0"/>
                    </a:lnTo>
                    <a:lnTo>
                      <a:pt x="38790" y="5002"/>
                    </a:lnTo>
                    <a:lnTo>
                      <a:pt x="18627" y="18622"/>
                    </a:lnTo>
                    <a:lnTo>
                      <a:pt x="5003" y="38785"/>
                    </a:lnTo>
                    <a:lnTo>
                      <a:pt x="0" y="63411"/>
                    </a:lnTo>
                    <a:lnTo>
                      <a:pt x="0" y="178498"/>
                    </a:lnTo>
                    <a:lnTo>
                      <a:pt x="439280" y="178498"/>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131" name="object 90">
                <a:extLst>
                  <a:ext uri="{FF2B5EF4-FFF2-40B4-BE49-F238E27FC236}">
                    <a16:creationId xmlns:a16="http://schemas.microsoft.com/office/drawing/2014/main" id="{25531987-F0A6-7EBD-4631-6121E53A6365}"/>
                  </a:ext>
                </a:extLst>
              </p:cNvPr>
              <p:cNvPicPr/>
              <p:nvPr/>
            </p:nvPicPr>
            <p:blipFill>
              <a:blip r:embed="rId27" cstate="print"/>
              <a:stretch>
                <a:fillRect/>
              </a:stretch>
            </p:blipFill>
            <p:spPr>
              <a:xfrm>
                <a:off x="8907627" y="2594343"/>
                <a:ext cx="127736" cy="34594"/>
              </a:xfrm>
              <a:prstGeom prst="rect">
                <a:avLst/>
              </a:prstGeom>
            </p:spPr>
          </p:pic>
          <p:sp>
            <p:nvSpPr>
              <p:cNvPr id="132" name="object 91">
                <a:extLst>
                  <a:ext uri="{FF2B5EF4-FFF2-40B4-BE49-F238E27FC236}">
                    <a16:creationId xmlns:a16="http://schemas.microsoft.com/office/drawing/2014/main" id="{4F982BD7-E171-E5A5-A278-3273F3830ECC}"/>
                  </a:ext>
                </a:extLst>
              </p:cNvPr>
              <p:cNvSpPr/>
              <p:nvPr/>
            </p:nvSpPr>
            <p:spPr>
              <a:xfrm>
                <a:off x="8719418"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sp>
            <p:nvSpPr>
              <p:cNvPr id="133" name="object 92">
                <a:extLst>
                  <a:ext uri="{FF2B5EF4-FFF2-40B4-BE49-F238E27FC236}">
                    <a16:creationId xmlns:a16="http://schemas.microsoft.com/office/drawing/2014/main" id="{761D74FD-3D92-1AC8-3EDC-36209B04BB01}"/>
                  </a:ext>
                </a:extLst>
              </p:cNvPr>
              <p:cNvSpPr/>
              <p:nvPr/>
            </p:nvSpPr>
            <p:spPr>
              <a:xfrm>
                <a:off x="8748915" y="255835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pic>
            <p:nvPicPr>
              <p:cNvPr id="134" name="object 93">
                <a:extLst>
                  <a:ext uri="{FF2B5EF4-FFF2-40B4-BE49-F238E27FC236}">
                    <a16:creationId xmlns:a16="http://schemas.microsoft.com/office/drawing/2014/main" id="{F273186C-AA7D-3F0A-F0F6-36CF10E7D390}"/>
                  </a:ext>
                </a:extLst>
              </p:cNvPr>
              <p:cNvPicPr/>
              <p:nvPr/>
            </p:nvPicPr>
            <p:blipFill>
              <a:blip r:embed="rId30" cstate="print"/>
              <a:stretch>
                <a:fillRect/>
              </a:stretch>
            </p:blipFill>
            <p:spPr>
              <a:xfrm>
                <a:off x="8643937" y="2437256"/>
                <a:ext cx="439280" cy="67843"/>
              </a:xfrm>
              <a:prstGeom prst="rect">
                <a:avLst/>
              </a:prstGeom>
            </p:spPr>
          </p:pic>
          <p:sp>
            <p:nvSpPr>
              <p:cNvPr id="135" name="object 94">
                <a:extLst>
                  <a:ext uri="{FF2B5EF4-FFF2-40B4-BE49-F238E27FC236}">
                    <a16:creationId xmlns:a16="http://schemas.microsoft.com/office/drawing/2014/main" id="{057B426E-A35B-CEBE-8D03-CC2E6A69118A}"/>
                  </a:ext>
                </a:extLst>
              </p:cNvPr>
              <p:cNvSpPr/>
              <p:nvPr/>
            </p:nvSpPr>
            <p:spPr>
              <a:xfrm>
                <a:off x="8643932" y="2326601"/>
                <a:ext cx="439420" cy="179070"/>
              </a:xfrm>
              <a:custGeom>
                <a:avLst/>
                <a:gdLst/>
                <a:ahLst/>
                <a:cxnLst/>
                <a:rect l="l" t="t" r="r" b="b"/>
                <a:pathLst>
                  <a:path w="439420" h="179069">
                    <a:moveTo>
                      <a:pt x="439280" y="178498"/>
                    </a:moveTo>
                    <a:lnTo>
                      <a:pt x="439280" y="63411"/>
                    </a:lnTo>
                    <a:lnTo>
                      <a:pt x="434276" y="38790"/>
                    </a:lnTo>
                    <a:lnTo>
                      <a:pt x="420652" y="18627"/>
                    </a:lnTo>
                    <a:lnTo>
                      <a:pt x="400489" y="5003"/>
                    </a:lnTo>
                    <a:lnTo>
                      <a:pt x="375869" y="0"/>
                    </a:lnTo>
                    <a:lnTo>
                      <a:pt x="63411" y="0"/>
                    </a:lnTo>
                    <a:lnTo>
                      <a:pt x="38790" y="5003"/>
                    </a:lnTo>
                    <a:lnTo>
                      <a:pt x="18627" y="18627"/>
                    </a:lnTo>
                    <a:lnTo>
                      <a:pt x="5003" y="38790"/>
                    </a:lnTo>
                    <a:lnTo>
                      <a:pt x="0" y="63411"/>
                    </a:lnTo>
                    <a:lnTo>
                      <a:pt x="0" y="178498"/>
                    </a:lnTo>
                    <a:lnTo>
                      <a:pt x="439280" y="178498"/>
                    </a:lnTo>
                    <a:close/>
                  </a:path>
                </a:pathLst>
              </a:custGeom>
              <a:ln w="12700">
                <a:solidFill>
                  <a:srgbClr val="00B050"/>
                </a:solidFill>
              </a:ln>
            </p:spPr>
            <p:txBody>
              <a:bodyPr wrap="square" lIns="0" tIns="0" rIns="0" bIns="0" rtlCol="0"/>
              <a:lstStyle/>
              <a:p>
                <a:endParaRPr sz="1400">
                  <a:solidFill>
                    <a:srgbClr val="0A236D"/>
                  </a:solidFill>
                </a:endParaRPr>
              </a:p>
            </p:txBody>
          </p:sp>
          <p:pic>
            <p:nvPicPr>
              <p:cNvPr id="136" name="object 95">
                <a:extLst>
                  <a:ext uri="{FF2B5EF4-FFF2-40B4-BE49-F238E27FC236}">
                    <a16:creationId xmlns:a16="http://schemas.microsoft.com/office/drawing/2014/main" id="{D51F9D56-8D10-6106-9A62-326A6965E87E}"/>
                  </a:ext>
                </a:extLst>
              </p:cNvPr>
              <p:cNvPicPr/>
              <p:nvPr/>
            </p:nvPicPr>
            <p:blipFill>
              <a:blip r:embed="rId27" cstate="print"/>
              <a:stretch>
                <a:fillRect/>
              </a:stretch>
            </p:blipFill>
            <p:spPr>
              <a:xfrm>
                <a:off x="8907627" y="2362580"/>
                <a:ext cx="127736" cy="34594"/>
              </a:xfrm>
              <a:prstGeom prst="rect">
                <a:avLst/>
              </a:prstGeom>
            </p:spPr>
          </p:pic>
          <p:sp>
            <p:nvSpPr>
              <p:cNvPr id="137" name="object 96">
                <a:extLst>
                  <a:ext uri="{FF2B5EF4-FFF2-40B4-BE49-F238E27FC236}">
                    <a16:creationId xmlns:a16="http://schemas.microsoft.com/office/drawing/2014/main" id="{EF323D7F-EB05-034E-EE31-29943E779229}"/>
                  </a:ext>
                </a:extLst>
              </p:cNvPr>
              <p:cNvSpPr/>
              <p:nvPr/>
            </p:nvSpPr>
            <p:spPr>
              <a:xfrm>
                <a:off x="8719418"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sp>
            <p:nvSpPr>
              <p:cNvPr id="138" name="object 97">
                <a:extLst>
                  <a:ext uri="{FF2B5EF4-FFF2-40B4-BE49-F238E27FC236}">
                    <a16:creationId xmlns:a16="http://schemas.microsoft.com/office/drawing/2014/main" id="{98CD35A6-9BC1-D0CD-E7C7-AEA37B0F64D6}"/>
                  </a:ext>
                </a:extLst>
              </p:cNvPr>
              <p:cNvSpPr/>
              <p:nvPr/>
            </p:nvSpPr>
            <p:spPr>
              <a:xfrm>
                <a:off x="8748915" y="2326595"/>
                <a:ext cx="0" cy="42545"/>
              </a:xfrm>
              <a:custGeom>
                <a:avLst/>
                <a:gdLst/>
                <a:ahLst/>
                <a:cxnLst/>
                <a:rect l="l" t="t" r="r" b="b"/>
                <a:pathLst>
                  <a:path h="42544">
                    <a:moveTo>
                      <a:pt x="0" y="0"/>
                    </a:moveTo>
                    <a:lnTo>
                      <a:pt x="0" y="42138"/>
                    </a:lnTo>
                  </a:path>
                </a:pathLst>
              </a:custGeom>
              <a:ln w="12700">
                <a:solidFill>
                  <a:srgbClr val="00B050"/>
                </a:solidFill>
              </a:ln>
            </p:spPr>
            <p:txBody>
              <a:bodyPr wrap="square" lIns="0" tIns="0" rIns="0" bIns="0" rtlCol="0"/>
              <a:lstStyle/>
              <a:p>
                <a:endParaRPr sz="1400">
                  <a:solidFill>
                    <a:srgbClr val="0A236D"/>
                  </a:solidFill>
                </a:endParaRPr>
              </a:p>
            </p:txBody>
          </p:sp>
          <p:sp>
            <p:nvSpPr>
              <p:cNvPr id="139" name="object 98">
                <a:extLst>
                  <a:ext uri="{FF2B5EF4-FFF2-40B4-BE49-F238E27FC236}">
                    <a16:creationId xmlns:a16="http://schemas.microsoft.com/office/drawing/2014/main" id="{947E2D83-17B0-8CDC-98C6-7CA3D6D0C6E7}"/>
                  </a:ext>
                </a:extLst>
              </p:cNvPr>
              <p:cNvSpPr/>
              <p:nvPr/>
            </p:nvSpPr>
            <p:spPr>
              <a:xfrm>
                <a:off x="9814233" y="2808204"/>
                <a:ext cx="83820" cy="72390"/>
              </a:xfrm>
              <a:custGeom>
                <a:avLst/>
                <a:gdLst/>
                <a:ahLst/>
                <a:cxnLst/>
                <a:rect l="l" t="t" r="r" b="b"/>
                <a:pathLst>
                  <a:path w="83820" h="72389">
                    <a:moveTo>
                      <a:pt x="41643" y="0"/>
                    </a:moveTo>
                    <a:lnTo>
                      <a:pt x="0" y="72136"/>
                    </a:lnTo>
                    <a:lnTo>
                      <a:pt x="83286" y="72136"/>
                    </a:lnTo>
                    <a:lnTo>
                      <a:pt x="41643" y="0"/>
                    </a:lnTo>
                    <a:close/>
                  </a:path>
                </a:pathLst>
              </a:custGeom>
              <a:ln w="12700">
                <a:solidFill>
                  <a:srgbClr val="00B050"/>
                </a:solidFill>
              </a:ln>
            </p:spPr>
            <p:txBody>
              <a:bodyPr wrap="square" lIns="0" tIns="0" rIns="0" bIns="0" rtlCol="0"/>
              <a:lstStyle/>
              <a:p>
                <a:endParaRPr sz="1400">
                  <a:solidFill>
                    <a:srgbClr val="0A236D"/>
                  </a:solidFill>
                </a:endParaRPr>
              </a:p>
            </p:txBody>
          </p:sp>
          <p:sp>
            <p:nvSpPr>
              <p:cNvPr id="140" name="object 99">
                <a:extLst>
                  <a:ext uri="{FF2B5EF4-FFF2-40B4-BE49-F238E27FC236}">
                    <a16:creationId xmlns:a16="http://schemas.microsoft.com/office/drawing/2014/main" id="{48D024FB-1F22-E8E9-8196-1661537BE04E}"/>
                  </a:ext>
                </a:extLst>
              </p:cNvPr>
              <p:cNvSpPr/>
              <p:nvPr/>
            </p:nvSpPr>
            <p:spPr>
              <a:xfrm>
                <a:off x="9855877" y="2873748"/>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400">
                  <a:solidFill>
                    <a:srgbClr val="0A236D"/>
                  </a:solidFill>
                </a:endParaRPr>
              </a:p>
            </p:txBody>
          </p:sp>
          <p:pic>
            <p:nvPicPr>
              <p:cNvPr id="141" name="object 100">
                <a:extLst>
                  <a:ext uri="{FF2B5EF4-FFF2-40B4-BE49-F238E27FC236}">
                    <a16:creationId xmlns:a16="http://schemas.microsoft.com/office/drawing/2014/main" id="{E614740C-AAE9-0BB0-7C6B-C570E21362D6}"/>
                  </a:ext>
                </a:extLst>
              </p:cNvPr>
              <p:cNvPicPr/>
              <p:nvPr/>
            </p:nvPicPr>
            <p:blipFill>
              <a:blip r:embed="rId31" cstate="print"/>
              <a:stretch>
                <a:fillRect/>
              </a:stretch>
            </p:blipFill>
            <p:spPr>
              <a:xfrm>
                <a:off x="9832149" y="3124949"/>
                <a:ext cx="48196" cy="48196"/>
              </a:xfrm>
              <a:prstGeom prst="rect">
                <a:avLst/>
              </a:prstGeom>
            </p:spPr>
          </p:pic>
        </p:grpSp>
        <p:sp>
          <p:nvSpPr>
            <p:cNvPr id="23" name="object 101">
              <a:extLst>
                <a:ext uri="{FF2B5EF4-FFF2-40B4-BE49-F238E27FC236}">
                  <a16:creationId xmlns:a16="http://schemas.microsoft.com/office/drawing/2014/main" id="{1D3B8709-EA2E-696F-33CF-460903BA46A6}"/>
                </a:ext>
              </a:extLst>
            </p:cNvPr>
            <p:cNvSpPr txBox="1"/>
            <p:nvPr/>
          </p:nvSpPr>
          <p:spPr>
            <a:xfrm>
              <a:off x="1460596" y="4117001"/>
              <a:ext cx="1703705" cy="501227"/>
            </a:xfrm>
            <a:prstGeom prst="rect">
              <a:avLst/>
            </a:prstGeom>
          </p:spPr>
          <p:txBody>
            <a:bodyPr vert="horz" wrap="square" lIns="0" tIns="2540" rIns="0" bIns="0" rtlCol="0">
              <a:spAutoFit/>
            </a:bodyPr>
            <a:lstStyle/>
            <a:p>
              <a:pPr marL="12700" marR="5080" indent="67309">
                <a:lnSpc>
                  <a:spcPct val="104200"/>
                </a:lnSpc>
                <a:spcBef>
                  <a:spcPts val="20"/>
                </a:spcBef>
              </a:pPr>
              <a:r>
                <a:rPr sz="1600" spc="-15">
                  <a:solidFill>
                    <a:srgbClr val="0A236D"/>
                  </a:solidFill>
                  <a:latin typeface="Metropolis"/>
                  <a:cs typeface="Metropolis"/>
                </a:rPr>
                <a:t>Big </a:t>
              </a:r>
              <a:r>
                <a:rPr sz="1600" spc="-20">
                  <a:solidFill>
                    <a:srgbClr val="0A236D"/>
                  </a:solidFill>
                  <a:latin typeface="Metropolis"/>
                  <a:cs typeface="Metropolis"/>
                </a:rPr>
                <a:t>Data, </a:t>
              </a:r>
              <a:r>
                <a:rPr sz="1600" spc="-11">
                  <a:solidFill>
                    <a:srgbClr val="0A236D"/>
                  </a:solidFill>
                  <a:latin typeface="Metropolis"/>
                  <a:cs typeface="Metropolis"/>
                </a:rPr>
                <a:t>AI </a:t>
              </a:r>
              <a:r>
                <a:rPr sz="1600" spc="-20">
                  <a:solidFill>
                    <a:srgbClr val="0A236D"/>
                  </a:solidFill>
                  <a:latin typeface="Metropolis"/>
                  <a:cs typeface="Metropolis"/>
                </a:rPr>
                <a:t>and </a:t>
              </a:r>
              <a:r>
                <a:rPr sz="1600" spc="-15">
                  <a:solidFill>
                    <a:srgbClr val="0A236D"/>
                  </a:solidFill>
                  <a:latin typeface="Metropolis"/>
                  <a:cs typeface="Metropolis"/>
                </a:rPr>
                <a:t> </a:t>
              </a:r>
              <a:r>
                <a:rPr sz="1600" spc="-20">
                  <a:solidFill>
                    <a:srgbClr val="0A236D"/>
                  </a:solidFill>
                  <a:latin typeface="Metropolis"/>
                  <a:cs typeface="Metropolis"/>
                </a:rPr>
                <a:t>Machin</a:t>
              </a:r>
              <a:r>
                <a:rPr sz="1600">
                  <a:solidFill>
                    <a:srgbClr val="0A236D"/>
                  </a:solidFill>
                  <a:latin typeface="Metropolis"/>
                  <a:cs typeface="Metropolis"/>
                </a:rPr>
                <a:t>e</a:t>
              </a:r>
              <a:r>
                <a:rPr sz="1600" spc="-35">
                  <a:solidFill>
                    <a:srgbClr val="0A236D"/>
                  </a:solidFill>
                  <a:latin typeface="Metropolis"/>
                  <a:cs typeface="Metropolis"/>
                </a:rPr>
                <a:t> </a:t>
              </a:r>
              <a:r>
                <a:rPr sz="1600" spc="-20">
                  <a:solidFill>
                    <a:srgbClr val="0A236D"/>
                  </a:solidFill>
                  <a:latin typeface="Metropolis"/>
                  <a:cs typeface="Metropolis"/>
                </a:rPr>
                <a:t>Learning</a:t>
              </a:r>
              <a:endParaRPr sz="1600">
                <a:solidFill>
                  <a:srgbClr val="0A236D"/>
                </a:solidFill>
                <a:latin typeface="Metropolis"/>
                <a:cs typeface="Metropolis"/>
              </a:endParaRPr>
            </a:p>
          </p:txBody>
        </p:sp>
        <p:sp>
          <p:nvSpPr>
            <p:cNvPr id="24" name="object 102">
              <a:extLst>
                <a:ext uri="{FF2B5EF4-FFF2-40B4-BE49-F238E27FC236}">
                  <a16:creationId xmlns:a16="http://schemas.microsoft.com/office/drawing/2014/main" id="{CDD02EBD-881F-2C0C-8E58-B7679CBFC5BD}"/>
                </a:ext>
              </a:extLst>
            </p:cNvPr>
            <p:cNvSpPr txBox="1"/>
            <p:nvPr/>
          </p:nvSpPr>
          <p:spPr>
            <a:xfrm>
              <a:off x="7368231" y="4063965"/>
              <a:ext cx="3258185" cy="757323"/>
            </a:xfrm>
            <a:prstGeom prst="rect">
              <a:avLst/>
            </a:prstGeom>
          </p:spPr>
          <p:txBody>
            <a:bodyPr vert="horz" wrap="square" lIns="0" tIns="2540" rIns="0" bIns="0" rtlCol="0">
              <a:spAutoFit/>
            </a:bodyPr>
            <a:lstStyle/>
            <a:p>
              <a:pPr marL="12700" marR="5080">
                <a:lnSpc>
                  <a:spcPct val="104200"/>
                </a:lnSpc>
                <a:spcBef>
                  <a:spcPts val="20"/>
                </a:spcBef>
              </a:pPr>
              <a:r>
                <a:rPr sz="1600" spc="-15">
                  <a:solidFill>
                    <a:srgbClr val="0A236D"/>
                  </a:solidFill>
                  <a:latin typeface="Metropolis"/>
                  <a:cs typeface="Metropolis"/>
                </a:rPr>
                <a:t>SSH </a:t>
              </a:r>
              <a:r>
                <a:rPr sz="1600" spc="-20">
                  <a:solidFill>
                    <a:srgbClr val="0A236D"/>
                  </a:solidFill>
                  <a:latin typeface="Metropolis"/>
                  <a:cs typeface="Metropolis"/>
                </a:rPr>
                <a:t>polling </a:t>
              </a:r>
              <a:r>
                <a:rPr sz="1600" spc="-15">
                  <a:solidFill>
                    <a:srgbClr val="0A236D"/>
                  </a:solidFill>
                  <a:latin typeface="Metropolis"/>
                  <a:cs typeface="Metropolis"/>
                </a:rPr>
                <a:t>the </a:t>
              </a:r>
              <a:r>
                <a:rPr sz="1600" spc="-20">
                  <a:solidFill>
                    <a:srgbClr val="0A236D"/>
                  </a:solidFill>
                  <a:latin typeface="Metropolis"/>
                  <a:cs typeface="Metropolis"/>
                </a:rPr>
                <a:t>infrastructure </a:t>
              </a:r>
              <a:r>
                <a:rPr sz="1600" spc="-15">
                  <a:solidFill>
                    <a:srgbClr val="0A236D"/>
                  </a:solidFill>
                  <a:latin typeface="Metropolis"/>
                  <a:cs typeface="Metropolis"/>
                </a:rPr>
                <a:t> </a:t>
              </a:r>
              <a:r>
                <a:rPr sz="1600" spc="-20">
                  <a:solidFill>
                    <a:srgbClr val="0A236D"/>
                  </a:solidFill>
                  <a:latin typeface="Metropolis"/>
                  <a:cs typeface="Metropolis"/>
                </a:rPr>
                <a:t>(read-only), physical </a:t>
              </a:r>
              <a:r>
                <a:rPr sz="1600" spc="-31">
                  <a:solidFill>
                    <a:srgbClr val="0A236D"/>
                  </a:solidFill>
                  <a:latin typeface="Metropolis"/>
                  <a:cs typeface="Metropolis"/>
                </a:rPr>
                <a:t>layer </a:t>
              </a:r>
              <a:r>
                <a:rPr sz="1600" spc="-25">
                  <a:solidFill>
                    <a:srgbClr val="0A236D"/>
                  </a:solidFill>
                  <a:latin typeface="Metropolis"/>
                  <a:cs typeface="Metropolis"/>
                </a:rPr>
                <a:t> </a:t>
              </a:r>
              <a:r>
                <a:rPr sz="1600" spc="-20">
                  <a:solidFill>
                    <a:srgbClr val="0A236D"/>
                  </a:solidFill>
                  <a:latin typeface="Metropolis"/>
                  <a:cs typeface="Metropolis"/>
                </a:rPr>
                <a:t>information</a:t>
              </a:r>
              <a:r>
                <a:rPr sz="1600" spc="-55">
                  <a:solidFill>
                    <a:srgbClr val="0A236D"/>
                  </a:solidFill>
                  <a:latin typeface="Metropolis"/>
                  <a:cs typeface="Metropolis"/>
                </a:rPr>
                <a:t> </a:t>
              </a:r>
              <a:r>
                <a:rPr sz="1600" spc="-15">
                  <a:solidFill>
                    <a:srgbClr val="0A236D"/>
                  </a:solidFill>
                  <a:latin typeface="Metropolis"/>
                  <a:cs typeface="Metropolis"/>
                </a:rPr>
                <a:t>(no</a:t>
              </a:r>
              <a:r>
                <a:rPr sz="1600" spc="-51">
                  <a:solidFill>
                    <a:srgbClr val="0A236D"/>
                  </a:solidFill>
                  <a:latin typeface="Metropolis"/>
                  <a:cs typeface="Metropolis"/>
                </a:rPr>
                <a:t> </a:t>
              </a:r>
              <a:r>
                <a:rPr sz="1600" spc="-20">
                  <a:solidFill>
                    <a:srgbClr val="0A236D"/>
                  </a:solidFill>
                  <a:latin typeface="Metropolis"/>
                  <a:cs typeface="Metropolis"/>
                </a:rPr>
                <a:t>traffic</a:t>
              </a:r>
              <a:r>
                <a:rPr sz="1600" spc="-51">
                  <a:solidFill>
                    <a:srgbClr val="0A236D"/>
                  </a:solidFill>
                  <a:latin typeface="Metropolis"/>
                  <a:cs typeface="Metropolis"/>
                </a:rPr>
                <a:t> </a:t>
              </a:r>
              <a:r>
                <a:rPr sz="1600" spc="-20">
                  <a:solidFill>
                    <a:srgbClr val="0A236D"/>
                  </a:solidFill>
                  <a:latin typeface="Metropolis"/>
                  <a:cs typeface="Metropolis"/>
                </a:rPr>
                <a:t>monitoring)</a:t>
              </a:r>
              <a:endParaRPr sz="1600">
                <a:solidFill>
                  <a:srgbClr val="0A236D"/>
                </a:solidFill>
                <a:latin typeface="Metropolis"/>
                <a:cs typeface="Metropolis"/>
              </a:endParaRPr>
            </a:p>
          </p:txBody>
        </p:sp>
        <p:sp>
          <p:nvSpPr>
            <p:cNvPr id="25" name="object 103">
              <a:extLst>
                <a:ext uri="{FF2B5EF4-FFF2-40B4-BE49-F238E27FC236}">
                  <a16:creationId xmlns:a16="http://schemas.microsoft.com/office/drawing/2014/main" id="{BC107499-EE37-A385-4B39-C79CDD4FCC8A}"/>
                </a:ext>
              </a:extLst>
            </p:cNvPr>
            <p:cNvSpPr txBox="1"/>
            <p:nvPr/>
          </p:nvSpPr>
          <p:spPr>
            <a:xfrm>
              <a:off x="8435436" y="6920956"/>
              <a:ext cx="1009651" cy="259045"/>
            </a:xfrm>
            <a:prstGeom prst="rect">
              <a:avLst/>
            </a:prstGeom>
          </p:spPr>
          <p:txBody>
            <a:bodyPr vert="horz" wrap="square" lIns="0" tIns="12700" rIns="0" bIns="0" rtlCol="0">
              <a:spAutoFit/>
            </a:bodyPr>
            <a:lstStyle/>
            <a:p>
              <a:pPr marL="12700">
                <a:spcBef>
                  <a:spcPts val="100"/>
                </a:spcBef>
              </a:pPr>
              <a:r>
                <a:rPr sz="1600" b="1" spc="-20">
                  <a:solidFill>
                    <a:srgbClr val="0A236D"/>
                  </a:solidFill>
                  <a:latin typeface="Metropolis Semi Bold"/>
                  <a:cs typeface="Metropolis Semi Bold"/>
                </a:rPr>
                <a:t>Endpoints</a:t>
              </a:r>
              <a:endParaRPr sz="1600">
                <a:solidFill>
                  <a:srgbClr val="0A236D"/>
                </a:solidFill>
                <a:latin typeface="Metropolis Semi Bold"/>
                <a:cs typeface="Metropolis Semi Bold"/>
              </a:endParaRPr>
            </a:p>
          </p:txBody>
        </p:sp>
        <p:sp>
          <p:nvSpPr>
            <p:cNvPr id="26" name="object 104">
              <a:extLst>
                <a:ext uri="{FF2B5EF4-FFF2-40B4-BE49-F238E27FC236}">
                  <a16:creationId xmlns:a16="http://schemas.microsoft.com/office/drawing/2014/main" id="{56486869-EEAA-B1A8-FD5A-EDA4F6717AAA}"/>
                </a:ext>
              </a:extLst>
            </p:cNvPr>
            <p:cNvSpPr txBox="1"/>
            <p:nvPr/>
          </p:nvSpPr>
          <p:spPr>
            <a:xfrm>
              <a:off x="7359615" y="5202454"/>
              <a:ext cx="2390140" cy="259045"/>
            </a:xfrm>
            <a:prstGeom prst="rect">
              <a:avLst/>
            </a:prstGeom>
          </p:spPr>
          <p:txBody>
            <a:bodyPr vert="horz" wrap="square" lIns="0" tIns="12700" rIns="0" bIns="0" rtlCol="0">
              <a:spAutoFit/>
            </a:bodyPr>
            <a:lstStyle/>
            <a:p>
              <a:pPr marL="12700">
                <a:spcBef>
                  <a:spcPts val="100"/>
                </a:spcBef>
              </a:pPr>
              <a:r>
                <a:rPr sz="1600" spc="-20">
                  <a:solidFill>
                    <a:srgbClr val="0A236D"/>
                  </a:solidFill>
                  <a:latin typeface="Metropolis"/>
                  <a:cs typeface="Metropolis"/>
                </a:rPr>
                <a:t>Physical</a:t>
              </a:r>
              <a:r>
                <a:rPr sz="1600" spc="-65">
                  <a:solidFill>
                    <a:srgbClr val="0A236D"/>
                  </a:solidFill>
                  <a:latin typeface="Metropolis"/>
                  <a:cs typeface="Metropolis"/>
                </a:rPr>
                <a:t> </a:t>
              </a:r>
              <a:r>
                <a:rPr sz="1600" spc="-25">
                  <a:solidFill>
                    <a:srgbClr val="0A236D"/>
                  </a:solidFill>
                  <a:latin typeface="Metropolis"/>
                  <a:cs typeface="Metropolis"/>
                </a:rPr>
                <a:t>Layer</a:t>
              </a:r>
              <a:r>
                <a:rPr sz="1600" spc="-65">
                  <a:solidFill>
                    <a:srgbClr val="0A236D"/>
                  </a:solidFill>
                  <a:latin typeface="Metropolis"/>
                  <a:cs typeface="Metropolis"/>
                </a:rPr>
                <a:t> </a:t>
              </a:r>
              <a:r>
                <a:rPr sz="1600" spc="-20">
                  <a:solidFill>
                    <a:srgbClr val="0A236D"/>
                  </a:solidFill>
                  <a:latin typeface="Metropolis"/>
                  <a:cs typeface="Metropolis"/>
                </a:rPr>
                <a:t>Interfaces</a:t>
              </a:r>
              <a:endParaRPr sz="1600">
                <a:solidFill>
                  <a:srgbClr val="0A236D"/>
                </a:solidFill>
                <a:latin typeface="Metropolis"/>
                <a:cs typeface="Metropolis"/>
              </a:endParaRPr>
            </a:p>
          </p:txBody>
        </p:sp>
        <p:sp>
          <p:nvSpPr>
            <p:cNvPr id="27" name="object 105">
              <a:extLst>
                <a:ext uri="{FF2B5EF4-FFF2-40B4-BE49-F238E27FC236}">
                  <a16:creationId xmlns:a16="http://schemas.microsoft.com/office/drawing/2014/main" id="{D2A5D9A7-CB01-AC3F-7C3A-2C730D2B1B95}"/>
                </a:ext>
              </a:extLst>
            </p:cNvPr>
            <p:cNvSpPr txBox="1"/>
            <p:nvPr/>
          </p:nvSpPr>
          <p:spPr>
            <a:xfrm>
              <a:off x="7805700" y="1793578"/>
              <a:ext cx="2236471" cy="505267"/>
            </a:xfrm>
            <a:prstGeom prst="rect">
              <a:avLst/>
            </a:prstGeom>
          </p:spPr>
          <p:txBody>
            <a:bodyPr vert="horz" wrap="square" lIns="0" tIns="12700" rIns="0" bIns="0" rtlCol="0">
              <a:spAutoFit/>
            </a:bodyPr>
            <a:lstStyle/>
            <a:p>
              <a:pPr marL="12700">
                <a:spcBef>
                  <a:spcPts val="100"/>
                </a:spcBef>
              </a:pPr>
              <a:r>
                <a:rPr sz="1600" b="1" spc="-20">
                  <a:solidFill>
                    <a:srgbClr val="0A236D"/>
                  </a:solidFill>
                  <a:latin typeface="Metropolis Semi Bold"/>
                  <a:cs typeface="Metropolis Semi Bold"/>
                </a:rPr>
                <a:t>Net</a:t>
              </a:r>
              <a:r>
                <a:rPr sz="1600" b="1" spc="-55">
                  <a:solidFill>
                    <a:srgbClr val="0A236D"/>
                  </a:solidFill>
                  <a:latin typeface="Metropolis Semi Bold"/>
                  <a:cs typeface="Metropolis Semi Bold"/>
                </a:rPr>
                <a:t>w</a:t>
              </a:r>
              <a:r>
                <a:rPr sz="1600" b="1" spc="-20">
                  <a:solidFill>
                    <a:srgbClr val="0A236D"/>
                  </a:solidFill>
                  <a:latin typeface="Metropolis Semi Bold"/>
                  <a:cs typeface="Metropolis Semi Bold"/>
                </a:rPr>
                <a:t>or</a:t>
              </a:r>
              <a:r>
                <a:rPr sz="1600" b="1">
                  <a:solidFill>
                    <a:srgbClr val="0A236D"/>
                  </a:solidFill>
                  <a:latin typeface="Metropolis Semi Bold"/>
                  <a:cs typeface="Metropolis Semi Bold"/>
                </a:rPr>
                <a:t>k</a:t>
              </a:r>
              <a:r>
                <a:rPr sz="1600" b="1" spc="-35">
                  <a:solidFill>
                    <a:srgbClr val="0A236D"/>
                  </a:solidFill>
                  <a:latin typeface="Metropolis Semi Bold"/>
                  <a:cs typeface="Metropolis Semi Bold"/>
                </a:rPr>
                <a:t> </a:t>
              </a:r>
              <a:r>
                <a:rPr sz="1600" b="1" spc="-20">
                  <a:solidFill>
                    <a:srgbClr val="0A236D"/>
                  </a:solidFill>
                  <a:latin typeface="Metropolis Semi Bold"/>
                  <a:cs typeface="Metropolis Semi Bold"/>
                </a:rPr>
                <a:t>Infrastructure</a:t>
              </a:r>
              <a:endParaRPr sz="1600">
                <a:solidFill>
                  <a:srgbClr val="0A236D"/>
                </a:solidFill>
                <a:latin typeface="Metropolis Semi Bold"/>
                <a:cs typeface="Metropolis Semi Bold"/>
              </a:endParaRPr>
            </a:p>
          </p:txBody>
        </p:sp>
        <p:sp>
          <p:nvSpPr>
            <p:cNvPr id="28" name="object 106">
              <a:extLst>
                <a:ext uri="{FF2B5EF4-FFF2-40B4-BE49-F238E27FC236}">
                  <a16:creationId xmlns:a16="http://schemas.microsoft.com/office/drawing/2014/main" id="{509C6881-E556-B44A-0937-B083973362C7}"/>
                </a:ext>
              </a:extLst>
            </p:cNvPr>
            <p:cNvSpPr txBox="1"/>
            <p:nvPr/>
          </p:nvSpPr>
          <p:spPr>
            <a:xfrm>
              <a:off x="7384467" y="3253977"/>
              <a:ext cx="1755775" cy="259045"/>
            </a:xfrm>
            <a:prstGeom prst="rect">
              <a:avLst/>
            </a:prstGeom>
          </p:spPr>
          <p:txBody>
            <a:bodyPr vert="horz" wrap="square" lIns="0" tIns="12700" rIns="0" bIns="0" rtlCol="0">
              <a:spAutoFit/>
            </a:bodyPr>
            <a:lstStyle/>
            <a:p>
              <a:pPr marL="12700">
                <a:spcBef>
                  <a:spcPts val="100"/>
                </a:spcBef>
              </a:pPr>
              <a:r>
                <a:rPr sz="1600" spc="-20">
                  <a:solidFill>
                    <a:srgbClr val="0A236D"/>
                  </a:solidFill>
                  <a:latin typeface="Metropolis"/>
                  <a:cs typeface="Metropolis"/>
                </a:rPr>
                <a:t>Ethernet</a:t>
              </a:r>
              <a:r>
                <a:rPr sz="1600" spc="-95">
                  <a:solidFill>
                    <a:srgbClr val="0A236D"/>
                  </a:solidFill>
                  <a:latin typeface="Metropolis"/>
                  <a:cs typeface="Metropolis"/>
                </a:rPr>
                <a:t> </a:t>
              </a:r>
              <a:r>
                <a:rPr sz="1600" spc="-20">
                  <a:solidFill>
                    <a:srgbClr val="0A236D"/>
                  </a:solidFill>
                  <a:latin typeface="Metropolis"/>
                  <a:cs typeface="Metropolis"/>
                </a:rPr>
                <a:t>Switches</a:t>
              </a:r>
              <a:endParaRPr sz="1600">
                <a:solidFill>
                  <a:srgbClr val="0A236D"/>
                </a:solidFill>
                <a:latin typeface="Metropolis"/>
                <a:cs typeface="Metropolis"/>
              </a:endParaRPr>
            </a:p>
          </p:txBody>
        </p:sp>
        <p:sp>
          <p:nvSpPr>
            <p:cNvPr id="29" name="object 107">
              <a:extLst>
                <a:ext uri="{FF2B5EF4-FFF2-40B4-BE49-F238E27FC236}">
                  <a16:creationId xmlns:a16="http://schemas.microsoft.com/office/drawing/2014/main" id="{CE9CEF45-8EE2-5E03-BBAC-452CF3BF4338}"/>
                </a:ext>
              </a:extLst>
            </p:cNvPr>
            <p:cNvSpPr txBox="1"/>
            <p:nvPr/>
          </p:nvSpPr>
          <p:spPr>
            <a:xfrm>
              <a:off x="9311819" y="3253977"/>
              <a:ext cx="1086485" cy="501227"/>
            </a:xfrm>
            <a:prstGeom prst="rect">
              <a:avLst/>
            </a:prstGeom>
          </p:spPr>
          <p:txBody>
            <a:bodyPr vert="horz" wrap="square" lIns="0" tIns="2540" rIns="0" bIns="0" rtlCol="0">
              <a:spAutoFit/>
            </a:bodyPr>
            <a:lstStyle/>
            <a:p>
              <a:pPr marL="12700" marR="5080" indent="280028">
                <a:lnSpc>
                  <a:spcPct val="104200"/>
                </a:lnSpc>
                <a:spcBef>
                  <a:spcPts val="20"/>
                </a:spcBef>
              </a:pPr>
              <a:r>
                <a:rPr sz="1600" spc="-20">
                  <a:solidFill>
                    <a:srgbClr val="0A236D"/>
                  </a:solidFill>
                  <a:latin typeface="Metropolis"/>
                  <a:cs typeface="Metropolis"/>
                </a:rPr>
                <a:t>Wi-Fi </a:t>
              </a:r>
              <a:r>
                <a:rPr sz="1600" spc="-15">
                  <a:solidFill>
                    <a:srgbClr val="0A236D"/>
                  </a:solidFill>
                  <a:latin typeface="Metropolis"/>
                  <a:cs typeface="Metropolis"/>
                </a:rPr>
                <a:t> </a:t>
              </a:r>
              <a:r>
                <a:rPr sz="1600" spc="-20">
                  <a:solidFill>
                    <a:srgbClr val="0A236D"/>
                  </a:solidFill>
                  <a:latin typeface="Metropolis"/>
                  <a:cs typeface="Metropolis"/>
                </a:rPr>
                <a:t>WLCs+APs</a:t>
              </a:r>
              <a:endParaRPr sz="1600">
                <a:solidFill>
                  <a:srgbClr val="0A236D"/>
                </a:solidFill>
                <a:latin typeface="Metropolis"/>
                <a:cs typeface="Metropolis"/>
              </a:endParaRPr>
            </a:p>
          </p:txBody>
        </p:sp>
        <p:sp>
          <p:nvSpPr>
            <p:cNvPr id="30" name="object 108">
              <a:extLst>
                <a:ext uri="{FF2B5EF4-FFF2-40B4-BE49-F238E27FC236}">
                  <a16:creationId xmlns:a16="http://schemas.microsoft.com/office/drawing/2014/main" id="{2BE44379-065B-D671-1D82-2171AE6D99E7}"/>
                </a:ext>
              </a:extLst>
            </p:cNvPr>
            <p:cNvSpPr txBox="1"/>
            <p:nvPr/>
          </p:nvSpPr>
          <p:spPr>
            <a:xfrm>
              <a:off x="3178912" y="5987812"/>
              <a:ext cx="1595120" cy="259045"/>
            </a:xfrm>
            <a:prstGeom prst="rect">
              <a:avLst/>
            </a:prstGeom>
          </p:spPr>
          <p:txBody>
            <a:bodyPr vert="horz" wrap="square" lIns="0" tIns="12700" rIns="0" bIns="0" rtlCol="0">
              <a:spAutoFit/>
            </a:bodyPr>
            <a:lstStyle/>
            <a:p>
              <a:pPr marL="12700">
                <a:spcBef>
                  <a:spcPts val="100"/>
                </a:spcBef>
              </a:pPr>
              <a:r>
                <a:rPr sz="1600" spc="-15">
                  <a:solidFill>
                    <a:srgbClr val="0A236D"/>
                  </a:solidFill>
                  <a:latin typeface="Metropolis"/>
                  <a:cs typeface="Metropolis"/>
                </a:rPr>
                <a:t>Open</a:t>
              </a:r>
              <a:r>
                <a:rPr sz="1600" spc="-80">
                  <a:solidFill>
                    <a:srgbClr val="0A236D"/>
                  </a:solidFill>
                  <a:latin typeface="Metropolis"/>
                  <a:cs typeface="Metropolis"/>
                </a:rPr>
                <a:t> </a:t>
              </a:r>
              <a:r>
                <a:rPr sz="1600" spc="-15">
                  <a:solidFill>
                    <a:srgbClr val="0A236D"/>
                  </a:solidFill>
                  <a:latin typeface="Metropolis"/>
                  <a:cs typeface="Metropolis"/>
                </a:rPr>
                <a:t>REST</a:t>
              </a:r>
              <a:r>
                <a:rPr sz="1600" spc="-80">
                  <a:solidFill>
                    <a:srgbClr val="0A236D"/>
                  </a:solidFill>
                  <a:latin typeface="Metropolis"/>
                  <a:cs typeface="Metropolis"/>
                </a:rPr>
                <a:t> </a:t>
              </a:r>
              <a:r>
                <a:rPr sz="1600" spc="-20">
                  <a:solidFill>
                    <a:srgbClr val="0A236D"/>
                  </a:solidFill>
                  <a:latin typeface="Metropolis"/>
                  <a:cs typeface="Metropolis"/>
                </a:rPr>
                <a:t>APIs</a:t>
              </a:r>
              <a:endParaRPr sz="1600">
                <a:solidFill>
                  <a:srgbClr val="0A236D"/>
                </a:solidFill>
                <a:latin typeface="Metropolis"/>
                <a:cs typeface="Metropolis"/>
              </a:endParaRPr>
            </a:p>
          </p:txBody>
        </p:sp>
        <p:grpSp>
          <p:nvGrpSpPr>
            <p:cNvPr id="31" name="object 109">
              <a:extLst>
                <a:ext uri="{FF2B5EF4-FFF2-40B4-BE49-F238E27FC236}">
                  <a16:creationId xmlns:a16="http://schemas.microsoft.com/office/drawing/2014/main" id="{1A8B0183-5207-5821-6EBD-D3D61F5401AF}"/>
                </a:ext>
              </a:extLst>
            </p:cNvPr>
            <p:cNvGrpSpPr/>
            <p:nvPr/>
          </p:nvGrpSpPr>
          <p:grpSpPr>
            <a:xfrm>
              <a:off x="2145612" y="3165015"/>
              <a:ext cx="13382960" cy="5446656"/>
              <a:chOff x="2145612" y="3165015"/>
              <a:chExt cx="13382960" cy="5446656"/>
            </a:xfrm>
          </p:grpSpPr>
          <p:sp>
            <p:nvSpPr>
              <p:cNvPr id="34" name="object 110">
                <a:extLst>
                  <a:ext uri="{FF2B5EF4-FFF2-40B4-BE49-F238E27FC236}">
                    <a16:creationId xmlns:a16="http://schemas.microsoft.com/office/drawing/2014/main" id="{AB987F4F-8592-0938-94D5-FF93856B4A2E}"/>
                  </a:ext>
                </a:extLst>
              </p:cNvPr>
              <p:cNvSpPr/>
              <p:nvPr/>
            </p:nvSpPr>
            <p:spPr>
              <a:xfrm>
                <a:off x="2145612" y="5806935"/>
                <a:ext cx="3663950" cy="2542540"/>
              </a:xfrm>
              <a:custGeom>
                <a:avLst/>
                <a:gdLst/>
                <a:ahLst/>
                <a:cxnLst/>
                <a:rect l="l" t="t" r="r" b="b"/>
                <a:pathLst>
                  <a:path w="3663950" h="2542540">
                    <a:moveTo>
                      <a:pt x="3663340" y="2351836"/>
                    </a:moveTo>
                    <a:lnTo>
                      <a:pt x="3658286" y="2395379"/>
                    </a:lnTo>
                    <a:lnTo>
                      <a:pt x="3643901" y="2435423"/>
                    </a:lnTo>
                    <a:lnTo>
                      <a:pt x="3621352" y="2470802"/>
                    </a:lnTo>
                    <a:lnTo>
                      <a:pt x="3591805" y="2500349"/>
                    </a:lnTo>
                    <a:lnTo>
                      <a:pt x="3556427" y="2522898"/>
                    </a:lnTo>
                    <a:lnTo>
                      <a:pt x="3516383" y="2537282"/>
                    </a:lnTo>
                    <a:lnTo>
                      <a:pt x="3472840" y="2542336"/>
                    </a:lnTo>
                    <a:lnTo>
                      <a:pt x="190500" y="2542336"/>
                    </a:lnTo>
                    <a:lnTo>
                      <a:pt x="146957" y="2537282"/>
                    </a:lnTo>
                    <a:lnTo>
                      <a:pt x="106913" y="2522898"/>
                    </a:lnTo>
                    <a:lnTo>
                      <a:pt x="71534" y="2500349"/>
                    </a:lnTo>
                    <a:lnTo>
                      <a:pt x="41987" y="2470802"/>
                    </a:lnTo>
                    <a:lnTo>
                      <a:pt x="19438" y="2435423"/>
                    </a:lnTo>
                    <a:lnTo>
                      <a:pt x="5054" y="2395379"/>
                    </a:lnTo>
                    <a:lnTo>
                      <a:pt x="0" y="2351836"/>
                    </a:lnTo>
                    <a:lnTo>
                      <a:pt x="0" y="190499"/>
                    </a:lnTo>
                    <a:lnTo>
                      <a:pt x="5054" y="146957"/>
                    </a:lnTo>
                    <a:lnTo>
                      <a:pt x="19438" y="106913"/>
                    </a:lnTo>
                    <a:lnTo>
                      <a:pt x="41987" y="71534"/>
                    </a:lnTo>
                    <a:lnTo>
                      <a:pt x="71534" y="41987"/>
                    </a:lnTo>
                    <a:lnTo>
                      <a:pt x="106913" y="19438"/>
                    </a:lnTo>
                    <a:lnTo>
                      <a:pt x="146957" y="5054"/>
                    </a:lnTo>
                    <a:lnTo>
                      <a:pt x="190500" y="0"/>
                    </a:lnTo>
                    <a:lnTo>
                      <a:pt x="3472840" y="0"/>
                    </a:lnTo>
                    <a:lnTo>
                      <a:pt x="3516383" y="5054"/>
                    </a:lnTo>
                    <a:lnTo>
                      <a:pt x="3556427" y="19438"/>
                    </a:lnTo>
                    <a:lnTo>
                      <a:pt x="3591805" y="41987"/>
                    </a:lnTo>
                    <a:lnTo>
                      <a:pt x="3621352" y="71534"/>
                    </a:lnTo>
                    <a:lnTo>
                      <a:pt x="3643901" y="106913"/>
                    </a:lnTo>
                    <a:lnTo>
                      <a:pt x="3658286" y="146957"/>
                    </a:lnTo>
                    <a:lnTo>
                      <a:pt x="3663340" y="190499"/>
                    </a:lnTo>
                    <a:lnTo>
                      <a:pt x="3663340" y="2351836"/>
                    </a:lnTo>
                    <a:close/>
                  </a:path>
                </a:pathLst>
              </a:custGeom>
              <a:ln w="11760">
                <a:solidFill>
                  <a:srgbClr val="FFFFFF"/>
                </a:solidFill>
              </a:ln>
            </p:spPr>
            <p:txBody>
              <a:bodyPr wrap="square" lIns="0" tIns="0" rIns="0" bIns="0" rtlCol="0"/>
              <a:lstStyle/>
              <a:p>
                <a:endParaRPr sz="1400">
                  <a:solidFill>
                    <a:srgbClr val="0A236D"/>
                  </a:solidFill>
                </a:endParaRPr>
              </a:p>
            </p:txBody>
          </p:sp>
          <p:pic>
            <p:nvPicPr>
              <p:cNvPr id="35" name="object 111">
                <a:extLst>
                  <a:ext uri="{FF2B5EF4-FFF2-40B4-BE49-F238E27FC236}">
                    <a16:creationId xmlns:a16="http://schemas.microsoft.com/office/drawing/2014/main" id="{2E47AD0D-482E-9AEA-0D28-17CD646C0380}"/>
                  </a:ext>
                </a:extLst>
              </p:cNvPr>
              <p:cNvPicPr/>
              <p:nvPr/>
            </p:nvPicPr>
            <p:blipFill>
              <a:blip r:embed="rId32" cstate="print"/>
              <a:stretch>
                <a:fillRect/>
              </a:stretch>
            </p:blipFill>
            <p:spPr>
              <a:xfrm>
                <a:off x="2489932" y="6534152"/>
                <a:ext cx="1228635" cy="224706"/>
              </a:xfrm>
              <a:prstGeom prst="rect">
                <a:avLst/>
              </a:prstGeom>
            </p:spPr>
          </p:pic>
          <p:pic>
            <p:nvPicPr>
              <p:cNvPr id="36" name="object 112">
                <a:extLst>
                  <a:ext uri="{FF2B5EF4-FFF2-40B4-BE49-F238E27FC236}">
                    <a16:creationId xmlns:a16="http://schemas.microsoft.com/office/drawing/2014/main" id="{A32B0311-D618-501A-361E-58B44E2A88ED}"/>
                  </a:ext>
                </a:extLst>
              </p:cNvPr>
              <p:cNvPicPr/>
              <p:nvPr/>
            </p:nvPicPr>
            <p:blipFill>
              <a:blip r:embed="rId33" cstate="print"/>
              <a:stretch>
                <a:fillRect/>
              </a:stretch>
            </p:blipFill>
            <p:spPr>
              <a:xfrm>
                <a:off x="2590065" y="7805838"/>
                <a:ext cx="1028368" cy="303288"/>
              </a:xfrm>
              <a:prstGeom prst="rect">
                <a:avLst/>
              </a:prstGeom>
            </p:spPr>
          </p:pic>
          <p:pic>
            <p:nvPicPr>
              <p:cNvPr id="37" name="object 113">
                <a:extLst>
                  <a:ext uri="{FF2B5EF4-FFF2-40B4-BE49-F238E27FC236}">
                    <a16:creationId xmlns:a16="http://schemas.microsoft.com/office/drawing/2014/main" id="{F1B8680A-C65D-ED94-E1D6-3B41EC345940}"/>
                  </a:ext>
                </a:extLst>
              </p:cNvPr>
              <p:cNvPicPr/>
              <p:nvPr/>
            </p:nvPicPr>
            <p:blipFill>
              <a:blip r:embed="rId34" cstate="print"/>
              <a:stretch>
                <a:fillRect/>
              </a:stretch>
            </p:blipFill>
            <p:spPr>
              <a:xfrm>
                <a:off x="4052875" y="6547063"/>
                <a:ext cx="1373329" cy="189966"/>
              </a:xfrm>
              <a:prstGeom prst="rect">
                <a:avLst/>
              </a:prstGeom>
            </p:spPr>
          </p:pic>
          <p:pic>
            <p:nvPicPr>
              <p:cNvPr id="38" name="object 114">
                <a:extLst>
                  <a:ext uri="{FF2B5EF4-FFF2-40B4-BE49-F238E27FC236}">
                    <a16:creationId xmlns:a16="http://schemas.microsoft.com/office/drawing/2014/main" id="{5F3C4BFB-A256-8BEB-EF7E-52DD88FF36AF}"/>
                  </a:ext>
                </a:extLst>
              </p:cNvPr>
              <p:cNvPicPr/>
              <p:nvPr/>
            </p:nvPicPr>
            <p:blipFill>
              <a:blip r:embed="rId35" cstate="print"/>
              <a:stretch>
                <a:fillRect/>
              </a:stretch>
            </p:blipFill>
            <p:spPr>
              <a:xfrm>
                <a:off x="2726866" y="6986178"/>
                <a:ext cx="754768" cy="621928"/>
              </a:xfrm>
              <a:prstGeom prst="rect">
                <a:avLst/>
              </a:prstGeom>
            </p:spPr>
          </p:pic>
          <p:pic>
            <p:nvPicPr>
              <p:cNvPr id="41" name="object 116">
                <a:extLst>
                  <a:ext uri="{FF2B5EF4-FFF2-40B4-BE49-F238E27FC236}">
                    <a16:creationId xmlns:a16="http://schemas.microsoft.com/office/drawing/2014/main" id="{0A9CAA43-DE7F-B9C2-EBBF-C6F9D6A3969D}"/>
                  </a:ext>
                </a:extLst>
              </p:cNvPr>
              <p:cNvPicPr/>
              <p:nvPr/>
            </p:nvPicPr>
            <p:blipFill>
              <a:blip r:embed="rId36" cstate="print"/>
              <a:stretch>
                <a:fillRect/>
              </a:stretch>
            </p:blipFill>
            <p:spPr>
              <a:xfrm>
                <a:off x="3991702" y="7786657"/>
                <a:ext cx="1495458" cy="259462"/>
              </a:xfrm>
              <a:prstGeom prst="rect">
                <a:avLst/>
              </a:prstGeom>
            </p:spPr>
          </p:pic>
          <p:pic>
            <p:nvPicPr>
              <p:cNvPr id="42" name="object 117">
                <a:extLst>
                  <a:ext uri="{FF2B5EF4-FFF2-40B4-BE49-F238E27FC236}">
                    <a16:creationId xmlns:a16="http://schemas.microsoft.com/office/drawing/2014/main" id="{9AC90CCE-64E7-8744-102D-E24477509598}"/>
                  </a:ext>
                </a:extLst>
              </p:cNvPr>
              <p:cNvPicPr/>
              <p:nvPr/>
            </p:nvPicPr>
            <p:blipFill>
              <a:blip r:embed="rId37" cstate="print"/>
              <a:stretch>
                <a:fillRect/>
              </a:stretch>
            </p:blipFill>
            <p:spPr>
              <a:xfrm>
                <a:off x="11744362" y="3907396"/>
                <a:ext cx="113080" cy="113106"/>
              </a:xfrm>
              <a:prstGeom prst="rect">
                <a:avLst/>
              </a:prstGeom>
            </p:spPr>
          </p:pic>
          <p:pic>
            <p:nvPicPr>
              <p:cNvPr id="43" name="object 118">
                <a:extLst>
                  <a:ext uri="{FF2B5EF4-FFF2-40B4-BE49-F238E27FC236}">
                    <a16:creationId xmlns:a16="http://schemas.microsoft.com/office/drawing/2014/main" id="{C3F055DC-2F31-71C4-785C-F1F7E45099F8}"/>
                  </a:ext>
                </a:extLst>
              </p:cNvPr>
              <p:cNvPicPr/>
              <p:nvPr/>
            </p:nvPicPr>
            <p:blipFill>
              <a:blip r:embed="rId38" cstate="print"/>
              <a:stretch>
                <a:fillRect/>
              </a:stretch>
            </p:blipFill>
            <p:spPr>
              <a:xfrm>
                <a:off x="11744362" y="4342041"/>
                <a:ext cx="113080" cy="113093"/>
              </a:xfrm>
              <a:prstGeom prst="rect">
                <a:avLst/>
              </a:prstGeom>
            </p:spPr>
          </p:pic>
          <p:pic>
            <p:nvPicPr>
              <p:cNvPr id="44" name="object 119">
                <a:extLst>
                  <a:ext uri="{FF2B5EF4-FFF2-40B4-BE49-F238E27FC236}">
                    <a16:creationId xmlns:a16="http://schemas.microsoft.com/office/drawing/2014/main" id="{4A83BB73-921C-F33D-6BB5-4CD6C4EA214B}"/>
                  </a:ext>
                </a:extLst>
              </p:cNvPr>
              <p:cNvPicPr/>
              <p:nvPr/>
            </p:nvPicPr>
            <p:blipFill>
              <a:blip r:embed="rId39" cstate="print"/>
              <a:stretch>
                <a:fillRect/>
              </a:stretch>
            </p:blipFill>
            <p:spPr>
              <a:xfrm>
                <a:off x="11744362" y="4776685"/>
                <a:ext cx="113080" cy="113093"/>
              </a:xfrm>
              <a:prstGeom prst="rect">
                <a:avLst/>
              </a:prstGeom>
            </p:spPr>
          </p:pic>
          <p:pic>
            <p:nvPicPr>
              <p:cNvPr id="45" name="object 120">
                <a:extLst>
                  <a:ext uri="{FF2B5EF4-FFF2-40B4-BE49-F238E27FC236}">
                    <a16:creationId xmlns:a16="http://schemas.microsoft.com/office/drawing/2014/main" id="{9464500A-8BED-E69F-38D6-7CA1C9E71FDE}"/>
                  </a:ext>
                </a:extLst>
              </p:cNvPr>
              <p:cNvPicPr/>
              <p:nvPr/>
            </p:nvPicPr>
            <p:blipFill>
              <a:blip r:embed="rId39" cstate="print"/>
              <a:stretch>
                <a:fillRect/>
              </a:stretch>
            </p:blipFill>
            <p:spPr>
              <a:xfrm>
                <a:off x="11744362" y="5211330"/>
                <a:ext cx="113080" cy="113093"/>
              </a:xfrm>
              <a:prstGeom prst="rect">
                <a:avLst/>
              </a:prstGeom>
            </p:spPr>
          </p:pic>
          <p:sp>
            <p:nvSpPr>
              <p:cNvPr id="46" name="object 121">
                <a:extLst>
                  <a:ext uri="{FF2B5EF4-FFF2-40B4-BE49-F238E27FC236}">
                    <a16:creationId xmlns:a16="http://schemas.microsoft.com/office/drawing/2014/main" id="{8943BA4C-2677-7561-4F7D-39E38C87E267}"/>
                  </a:ext>
                </a:extLst>
              </p:cNvPr>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FFFFFF"/>
              </a:solidFill>
            </p:spPr>
            <p:txBody>
              <a:bodyPr wrap="square" lIns="0" tIns="0" rIns="0" bIns="0" rtlCol="0"/>
              <a:lstStyle/>
              <a:p>
                <a:endParaRPr sz="1400">
                  <a:solidFill>
                    <a:srgbClr val="0A236D"/>
                  </a:solidFill>
                </a:endParaRPr>
              </a:p>
            </p:txBody>
          </p:sp>
          <p:pic>
            <p:nvPicPr>
              <p:cNvPr id="47" name="object 122">
                <a:extLst>
                  <a:ext uri="{FF2B5EF4-FFF2-40B4-BE49-F238E27FC236}">
                    <a16:creationId xmlns:a16="http://schemas.microsoft.com/office/drawing/2014/main" id="{5897D67D-25FD-465B-4947-5B04AF3FD0E4}"/>
                  </a:ext>
                </a:extLst>
              </p:cNvPr>
              <p:cNvPicPr/>
              <p:nvPr/>
            </p:nvPicPr>
            <p:blipFill>
              <a:blip r:embed="rId40" cstate="print"/>
              <a:stretch>
                <a:fillRect/>
              </a:stretch>
            </p:blipFill>
            <p:spPr>
              <a:xfrm>
                <a:off x="14253047" y="8384716"/>
                <a:ext cx="216052" cy="179082"/>
              </a:xfrm>
              <a:prstGeom prst="rect">
                <a:avLst/>
              </a:prstGeom>
            </p:spPr>
          </p:pic>
          <p:pic>
            <p:nvPicPr>
              <p:cNvPr id="48" name="object 123">
                <a:extLst>
                  <a:ext uri="{FF2B5EF4-FFF2-40B4-BE49-F238E27FC236}">
                    <a16:creationId xmlns:a16="http://schemas.microsoft.com/office/drawing/2014/main" id="{6196E5F5-0F1C-9A0C-7BE2-FB90178CD193}"/>
                  </a:ext>
                </a:extLst>
              </p:cNvPr>
              <p:cNvPicPr/>
              <p:nvPr/>
            </p:nvPicPr>
            <p:blipFill>
              <a:blip r:embed="rId41" cstate="print"/>
              <a:stretch>
                <a:fillRect/>
              </a:stretch>
            </p:blipFill>
            <p:spPr>
              <a:xfrm>
                <a:off x="14840486" y="8384715"/>
                <a:ext cx="227025" cy="179082"/>
              </a:xfrm>
              <a:prstGeom prst="rect">
                <a:avLst/>
              </a:prstGeom>
            </p:spPr>
          </p:pic>
          <p:sp>
            <p:nvSpPr>
              <p:cNvPr id="49" name="object 124">
                <a:extLst>
                  <a:ext uri="{FF2B5EF4-FFF2-40B4-BE49-F238E27FC236}">
                    <a16:creationId xmlns:a16="http://schemas.microsoft.com/office/drawing/2014/main" id="{607D1502-60BE-43D3-A7F3-932B5D56AB07}"/>
                  </a:ext>
                </a:extLst>
              </p:cNvPr>
              <p:cNvSpPr/>
              <p:nvPr/>
            </p:nvSpPr>
            <p:spPr>
              <a:xfrm>
                <a:off x="14544878"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FFFFFF"/>
              </a:solidFill>
            </p:spPr>
            <p:txBody>
              <a:bodyPr wrap="square" lIns="0" tIns="0" rIns="0" bIns="0" rtlCol="0"/>
              <a:lstStyle/>
              <a:p>
                <a:endParaRPr sz="1400">
                  <a:solidFill>
                    <a:srgbClr val="0A236D"/>
                  </a:solidFill>
                </a:endParaRPr>
              </a:p>
            </p:txBody>
          </p:sp>
          <p:pic>
            <p:nvPicPr>
              <p:cNvPr id="50" name="object 125">
                <a:extLst>
                  <a:ext uri="{FF2B5EF4-FFF2-40B4-BE49-F238E27FC236}">
                    <a16:creationId xmlns:a16="http://schemas.microsoft.com/office/drawing/2014/main" id="{378DCB69-A02E-8859-2872-1F3CB0E91D0D}"/>
                  </a:ext>
                </a:extLst>
              </p:cNvPr>
              <p:cNvPicPr/>
              <p:nvPr/>
            </p:nvPicPr>
            <p:blipFill>
              <a:blip r:embed="rId42" cstate="print"/>
              <a:stretch>
                <a:fillRect/>
              </a:stretch>
            </p:blipFill>
            <p:spPr>
              <a:xfrm>
                <a:off x="15254065" y="8336007"/>
                <a:ext cx="274507" cy="275664"/>
              </a:xfrm>
              <a:prstGeom prst="rect">
                <a:avLst/>
              </a:prstGeom>
            </p:spPr>
          </p:pic>
          <p:sp>
            <p:nvSpPr>
              <p:cNvPr id="51" name="object 126">
                <a:extLst>
                  <a:ext uri="{FF2B5EF4-FFF2-40B4-BE49-F238E27FC236}">
                    <a16:creationId xmlns:a16="http://schemas.microsoft.com/office/drawing/2014/main" id="{7724908D-3161-1A39-728F-B76D770EDB60}"/>
                  </a:ext>
                </a:extLst>
              </p:cNvPr>
              <p:cNvSpPr/>
              <p:nvPr/>
            </p:nvSpPr>
            <p:spPr>
              <a:xfrm>
                <a:off x="3970940" y="3309945"/>
                <a:ext cx="0" cy="19050"/>
              </a:xfrm>
              <a:custGeom>
                <a:avLst/>
                <a:gdLst/>
                <a:ahLst/>
                <a:cxnLst/>
                <a:rect l="l" t="t" r="r" b="b"/>
                <a:pathLst>
                  <a:path h="19050">
                    <a:moveTo>
                      <a:pt x="0" y="0"/>
                    </a:moveTo>
                    <a:lnTo>
                      <a:pt x="0" y="19050"/>
                    </a:lnTo>
                  </a:path>
                </a:pathLst>
              </a:custGeom>
              <a:ln w="12700">
                <a:solidFill>
                  <a:srgbClr val="000000"/>
                </a:solidFill>
              </a:ln>
            </p:spPr>
            <p:txBody>
              <a:bodyPr wrap="square" lIns="0" tIns="0" rIns="0" bIns="0" rtlCol="0"/>
              <a:lstStyle/>
              <a:p>
                <a:endParaRPr sz="1400">
                  <a:solidFill>
                    <a:srgbClr val="0A236D"/>
                  </a:solidFill>
                </a:endParaRPr>
              </a:p>
            </p:txBody>
          </p:sp>
          <p:sp>
            <p:nvSpPr>
              <p:cNvPr id="52" name="object 127">
                <a:extLst>
                  <a:ext uri="{FF2B5EF4-FFF2-40B4-BE49-F238E27FC236}">
                    <a16:creationId xmlns:a16="http://schemas.microsoft.com/office/drawing/2014/main" id="{87AB9C6A-4611-49C9-895D-CBE5273EE885}"/>
                  </a:ext>
                </a:extLst>
              </p:cNvPr>
              <p:cNvSpPr/>
              <p:nvPr/>
            </p:nvSpPr>
            <p:spPr>
              <a:xfrm>
                <a:off x="3970940" y="3362885"/>
                <a:ext cx="0" cy="186690"/>
              </a:xfrm>
              <a:custGeom>
                <a:avLst/>
                <a:gdLst/>
                <a:ahLst/>
                <a:cxnLst/>
                <a:rect l="l" t="t" r="r" b="b"/>
                <a:pathLst>
                  <a:path h="186689">
                    <a:moveTo>
                      <a:pt x="0" y="0"/>
                    </a:moveTo>
                    <a:lnTo>
                      <a:pt x="0" y="186372"/>
                    </a:lnTo>
                  </a:path>
                </a:pathLst>
              </a:custGeom>
              <a:ln w="12700">
                <a:solidFill>
                  <a:srgbClr val="000000"/>
                </a:solidFill>
                <a:prstDash val="dash"/>
              </a:ln>
            </p:spPr>
            <p:txBody>
              <a:bodyPr wrap="square" lIns="0" tIns="0" rIns="0" bIns="0" rtlCol="0"/>
              <a:lstStyle/>
              <a:p>
                <a:endParaRPr sz="1400">
                  <a:solidFill>
                    <a:srgbClr val="0A236D"/>
                  </a:solidFill>
                </a:endParaRPr>
              </a:p>
            </p:txBody>
          </p:sp>
          <p:sp>
            <p:nvSpPr>
              <p:cNvPr id="53" name="object 128">
                <a:extLst>
                  <a:ext uri="{FF2B5EF4-FFF2-40B4-BE49-F238E27FC236}">
                    <a16:creationId xmlns:a16="http://schemas.microsoft.com/office/drawing/2014/main" id="{109D19C9-9E97-3CE9-BC02-CDF50D2EE385}"/>
                  </a:ext>
                </a:extLst>
              </p:cNvPr>
              <p:cNvSpPr/>
              <p:nvPr/>
            </p:nvSpPr>
            <p:spPr>
              <a:xfrm>
                <a:off x="3970940" y="3566196"/>
                <a:ext cx="0" cy="19050"/>
              </a:xfrm>
              <a:custGeom>
                <a:avLst/>
                <a:gdLst/>
                <a:ahLst/>
                <a:cxnLst/>
                <a:rect l="l" t="t" r="r" b="b"/>
                <a:pathLst>
                  <a:path h="19050">
                    <a:moveTo>
                      <a:pt x="0" y="0"/>
                    </a:moveTo>
                    <a:lnTo>
                      <a:pt x="0" y="19050"/>
                    </a:lnTo>
                  </a:path>
                </a:pathLst>
              </a:custGeom>
              <a:ln w="12700">
                <a:solidFill>
                  <a:srgbClr val="000000"/>
                </a:solidFill>
              </a:ln>
            </p:spPr>
            <p:txBody>
              <a:bodyPr wrap="square" lIns="0" tIns="0" rIns="0" bIns="0" rtlCol="0"/>
              <a:lstStyle/>
              <a:p>
                <a:endParaRPr sz="1400">
                  <a:solidFill>
                    <a:srgbClr val="0A236D"/>
                  </a:solidFill>
                </a:endParaRPr>
              </a:p>
            </p:txBody>
          </p:sp>
          <p:sp>
            <p:nvSpPr>
              <p:cNvPr id="54" name="object 129">
                <a:extLst>
                  <a:ext uri="{FF2B5EF4-FFF2-40B4-BE49-F238E27FC236}">
                    <a16:creationId xmlns:a16="http://schemas.microsoft.com/office/drawing/2014/main" id="{F9C154F6-9369-46F1-CD13-8937A86EB175}"/>
                  </a:ext>
                </a:extLst>
              </p:cNvPr>
              <p:cNvSpPr/>
              <p:nvPr/>
            </p:nvSpPr>
            <p:spPr>
              <a:xfrm>
                <a:off x="3961415" y="3165015"/>
                <a:ext cx="19050" cy="16510"/>
              </a:xfrm>
              <a:custGeom>
                <a:avLst/>
                <a:gdLst/>
                <a:ahLst/>
                <a:cxnLst/>
                <a:rect l="l" t="t" r="r" b="b"/>
                <a:pathLst>
                  <a:path w="19050" h="16510">
                    <a:moveTo>
                      <a:pt x="19050" y="16497"/>
                    </a:moveTo>
                    <a:lnTo>
                      <a:pt x="9525" y="0"/>
                    </a:lnTo>
                    <a:lnTo>
                      <a:pt x="0" y="16497"/>
                    </a:lnTo>
                  </a:path>
                </a:pathLst>
              </a:custGeom>
              <a:ln w="12700">
                <a:solidFill>
                  <a:srgbClr val="000000"/>
                </a:solidFill>
              </a:ln>
            </p:spPr>
            <p:txBody>
              <a:bodyPr wrap="square" lIns="0" tIns="0" rIns="0" bIns="0" rtlCol="0"/>
              <a:lstStyle/>
              <a:p>
                <a:endParaRPr sz="1400">
                  <a:solidFill>
                    <a:srgbClr val="0A236D"/>
                  </a:solidFill>
                </a:endParaRPr>
              </a:p>
            </p:txBody>
          </p:sp>
          <p:sp>
            <p:nvSpPr>
              <p:cNvPr id="55" name="object 130">
                <a:extLst>
                  <a:ext uri="{FF2B5EF4-FFF2-40B4-BE49-F238E27FC236}">
                    <a16:creationId xmlns:a16="http://schemas.microsoft.com/office/drawing/2014/main" id="{6E1ED0A9-48D1-6DB3-2AD5-95C4C43B83FF}"/>
                  </a:ext>
                </a:extLst>
              </p:cNvPr>
              <p:cNvSpPr/>
              <p:nvPr/>
            </p:nvSpPr>
            <p:spPr>
              <a:xfrm>
                <a:off x="3915935" y="3213021"/>
                <a:ext cx="27305" cy="47625"/>
              </a:xfrm>
              <a:custGeom>
                <a:avLst/>
                <a:gdLst/>
                <a:ahLst/>
                <a:cxnLst/>
                <a:rect l="l" t="t" r="r" b="b"/>
                <a:pathLst>
                  <a:path w="27304" h="47625">
                    <a:moveTo>
                      <a:pt x="27292" y="0"/>
                    </a:moveTo>
                    <a:lnTo>
                      <a:pt x="0" y="47269"/>
                    </a:lnTo>
                  </a:path>
                </a:pathLst>
              </a:custGeom>
              <a:ln w="12700">
                <a:solidFill>
                  <a:srgbClr val="000000"/>
                </a:solidFill>
                <a:prstDash val="dash"/>
              </a:ln>
            </p:spPr>
            <p:txBody>
              <a:bodyPr wrap="square" lIns="0" tIns="0" rIns="0" bIns="0" rtlCol="0"/>
              <a:lstStyle/>
              <a:p>
                <a:endParaRPr sz="1400">
                  <a:solidFill>
                    <a:srgbClr val="0A236D"/>
                  </a:solidFill>
                </a:endParaRPr>
              </a:p>
            </p:txBody>
          </p:sp>
          <p:sp>
            <p:nvSpPr>
              <p:cNvPr id="56" name="object 131">
                <a:extLst>
                  <a:ext uri="{FF2B5EF4-FFF2-40B4-BE49-F238E27FC236}">
                    <a16:creationId xmlns:a16="http://schemas.microsoft.com/office/drawing/2014/main" id="{BEB4C38C-8756-130F-A7B5-CDED278015AA}"/>
                  </a:ext>
                </a:extLst>
              </p:cNvPr>
              <p:cNvSpPr/>
              <p:nvPr/>
            </p:nvSpPr>
            <p:spPr>
              <a:xfrm>
                <a:off x="3897321" y="3276037"/>
                <a:ext cx="19050" cy="16510"/>
              </a:xfrm>
              <a:custGeom>
                <a:avLst/>
                <a:gdLst/>
                <a:ahLst/>
                <a:cxnLst/>
                <a:rect l="l" t="t" r="r" b="b"/>
                <a:pathLst>
                  <a:path w="19050" h="16510">
                    <a:moveTo>
                      <a:pt x="9525" y="0"/>
                    </a:moveTo>
                    <a:lnTo>
                      <a:pt x="0" y="16497"/>
                    </a:lnTo>
                    <a:lnTo>
                      <a:pt x="19050" y="16497"/>
                    </a:lnTo>
                  </a:path>
                </a:pathLst>
              </a:custGeom>
              <a:ln w="12700">
                <a:solidFill>
                  <a:srgbClr val="000000"/>
                </a:solidFill>
              </a:ln>
            </p:spPr>
            <p:txBody>
              <a:bodyPr wrap="square" lIns="0" tIns="0" rIns="0" bIns="0" rtlCol="0"/>
              <a:lstStyle/>
              <a:p>
                <a:endParaRPr sz="1400">
                  <a:solidFill>
                    <a:srgbClr val="0A236D"/>
                  </a:solidFill>
                </a:endParaRPr>
              </a:p>
            </p:txBody>
          </p:sp>
          <p:sp>
            <p:nvSpPr>
              <p:cNvPr id="57" name="object 132">
                <a:extLst>
                  <a:ext uri="{FF2B5EF4-FFF2-40B4-BE49-F238E27FC236}">
                    <a16:creationId xmlns:a16="http://schemas.microsoft.com/office/drawing/2014/main" id="{B047E250-77B8-2BCF-4DF6-5F8B29D4365B}"/>
                  </a:ext>
                </a:extLst>
              </p:cNvPr>
              <p:cNvSpPr/>
              <p:nvPr/>
            </p:nvSpPr>
            <p:spPr>
              <a:xfrm>
                <a:off x="3952753" y="3292538"/>
                <a:ext cx="54610" cy="0"/>
              </a:xfrm>
              <a:custGeom>
                <a:avLst/>
                <a:gdLst/>
                <a:ahLst/>
                <a:cxnLst/>
                <a:rect l="l" t="t" r="r" b="b"/>
                <a:pathLst>
                  <a:path w="54610">
                    <a:moveTo>
                      <a:pt x="0" y="0"/>
                    </a:moveTo>
                    <a:lnTo>
                      <a:pt x="54571" y="0"/>
                    </a:lnTo>
                  </a:path>
                </a:pathLst>
              </a:custGeom>
              <a:ln w="12700">
                <a:solidFill>
                  <a:srgbClr val="000000"/>
                </a:solidFill>
                <a:prstDash val="dash"/>
              </a:ln>
            </p:spPr>
            <p:txBody>
              <a:bodyPr wrap="square" lIns="0" tIns="0" rIns="0" bIns="0" rtlCol="0"/>
              <a:lstStyle/>
              <a:p>
                <a:endParaRPr sz="1400">
                  <a:solidFill>
                    <a:srgbClr val="0A236D"/>
                  </a:solidFill>
                </a:endParaRPr>
              </a:p>
            </p:txBody>
          </p:sp>
          <p:sp>
            <p:nvSpPr>
              <p:cNvPr id="58" name="object 133">
                <a:extLst>
                  <a:ext uri="{FF2B5EF4-FFF2-40B4-BE49-F238E27FC236}">
                    <a16:creationId xmlns:a16="http://schemas.microsoft.com/office/drawing/2014/main" id="{AA4C893A-713C-442D-A832-7228D7568E04}"/>
                  </a:ext>
                </a:extLst>
              </p:cNvPr>
              <p:cNvSpPr/>
              <p:nvPr/>
            </p:nvSpPr>
            <p:spPr>
              <a:xfrm>
                <a:off x="4025517" y="3276041"/>
                <a:ext cx="19050" cy="16510"/>
              </a:xfrm>
              <a:custGeom>
                <a:avLst/>
                <a:gdLst/>
                <a:ahLst/>
                <a:cxnLst/>
                <a:rect l="l" t="t" r="r" b="b"/>
                <a:pathLst>
                  <a:path w="19050" h="16510">
                    <a:moveTo>
                      <a:pt x="0" y="16497"/>
                    </a:moveTo>
                    <a:lnTo>
                      <a:pt x="19050" y="16497"/>
                    </a:lnTo>
                    <a:lnTo>
                      <a:pt x="9525" y="0"/>
                    </a:lnTo>
                  </a:path>
                </a:pathLst>
              </a:custGeom>
              <a:ln w="12700">
                <a:solidFill>
                  <a:srgbClr val="000000"/>
                </a:solidFill>
              </a:ln>
            </p:spPr>
            <p:txBody>
              <a:bodyPr wrap="square" lIns="0" tIns="0" rIns="0" bIns="0" rtlCol="0"/>
              <a:lstStyle/>
              <a:p>
                <a:endParaRPr sz="1400">
                  <a:solidFill>
                    <a:srgbClr val="0A236D"/>
                  </a:solidFill>
                </a:endParaRPr>
              </a:p>
            </p:txBody>
          </p:sp>
          <p:sp>
            <p:nvSpPr>
              <p:cNvPr id="59" name="object 134">
                <a:extLst>
                  <a:ext uri="{FF2B5EF4-FFF2-40B4-BE49-F238E27FC236}">
                    <a16:creationId xmlns:a16="http://schemas.microsoft.com/office/drawing/2014/main" id="{D23F750A-91FD-2196-588C-44DBF00DF166}"/>
                  </a:ext>
                </a:extLst>
              </p:cNvPr>
              <p:cNvSpPr/>
              <p:nvPr/>
            </p:nvSpPr>
            <p:spPr>
              <a:xfrm>
                <a:off x="3989562" y="3197259"/>
                <a:ext cx="27305" cy="47625"/>
              </a:xfrm>
              <a:custGeom>
                <a:avLst/>
                <a:gdLst/>
                <a:ahLst/>
                <a:cxnLst/>
                <a:rect l="l" t="t" r="r" b="b"/>
                <a:pathLst>
                  <a:path w="27304" h="47625">
                    <a:moveTo>
                      <a:pt x="27292" y="47269"/>
                    </a:moveTo>
                    <a:lnTo>
                      <a:pt x="0" y="0"/>
                    </a:lnTo>
                  </a:path>
                </a:pathLst>
              </a:custGeom>
              <a:ln w="12700">
                <a:solidFill>
                  <a:srgbClr val="000000"/>
                </a:solidFill>
                <a:prstDash val="dash"/>
              </a:ln>
            </p:spPr>
            <p:txBody>
              <a:bodyPr wrap="square" lIns="0" tIns="0" rIns="0" bIns="0" rtlCol="0"/>
              <a:lstStyle/>
              <a:p>
                <a:endParaRPr sz="1400">
                  <a:solidFill>
                    <a:srgbClr val="0A236D"/>
                  </a:solidFill>
                </a:endParaRPr>
              </a:p>
            </p:txBody>
          </p:sp>
          <p:sp>
            <p:nvSpPr>
              <p:cNvPr id="60" name="object 135">
                <a:extLst>
                  <a:ext uri="{FF2B5EF4-FFF2-40B4-BE49-F238E27FC236}">
                    <a16:creationId xmlns:a16="http://schemas.microsoft.com/office/drawing/2014/main" id="{EF579B02-A5D6-65F1-25F1-797725A811FE}"/>
                  </a:ext>
                </a:extLst>
              </p:cNvPr>
              <p:cNvSpPr/>
              <p:nvPr/>
            </p:nvSpPr>
            <p:spPr>
              <a:xfrm>
                <a:off x="3897322" y="3581737"/>
                <a:ext cx="147320" cy="127635"/>
              </a:xfrm>
              <a:custGeom>
                <a:avLst/>
                <a:gdLst/>
                <a:ahLst/>
                <a:cxnLst/>
                <a:rect l="l" t="t" r="r" b="b"/>
                <a:pathLst>
                  <a:path w="147320" h="127635">
                    <a:moveTo>
                      <a:pt x="73621" y="127520"/>
                    </a:moveTo>
                    <a:lnTo>
                      <a:pt x="147243" y="0"/>
                    </a:lnTo>
                    <a:lnTo>
                      <a:pt x="0" y="0"/>
                    </a:lnTo>
                    <a:lnTo>
                      <a:pt x="73621" y="127520"/>
                    </a:lnTo>
                    <a:close/>
                  </a:path>
                </a:pathLst>
              </a:custGeom>
              <a:ln w="12700">
                <a:solidFill>
                  <a:srgbClr val="00B050"/>
                </a:solidFill>
              </a:ln>
            </p:spPr>
            <p:txBody>
              <a:bodyPr wrap="square" lIns="0" tIns="0" rIns="0" bIns="0" rtlCol="0"/>
              <a:lstStyle/>
              <a:p>
                <a:endParaRPr sz="1400">
                  <a:solidFill>
                    <a:srgbClr val="0A236D"/>
                  </a:solidFill>
                </a:endParaRPr>
              </a:p>
            </p:txBody>
          </p:sp>
        </p:grpSp>
        <p:sp>
          <p:nvSpPr>
            <p:cNvPr id="32" name="object 26">
              <a:extLst>
                <a:ext uri="{FF2B5EF4-FFF2-40B4-BE49-F238E27FC236}">
                  <a16:creationId xmlns:a16="http://schemas.microsoft.com/office/drawing/2014/main" id="{DF9D8AE7-6764-C644-59AF-B03DDD4A4232}"/>
                </a:ext>
              </a:extLst>
            </p:cNvPr>
            <p:cNvSpPr/>
            <p:nvPr/>
          </p:nvSpPr>
          <p:spPr>
            <a:xfrm>
              <a:off x="3966564" y="3287874"/>
              <a:ext cx="0" cy="275590"/>
            </a:xfrm>
            <a:custGeom>
              <a:avLst/>
              <a:gdLst/>
              <a:ahLst/>
              <a:cxnLst/>
              <a:rect l="l" t="t" r="r" b="b"/>
              <a:pathLst>
                <a:path h="275589">
                  <a:moveTo>
                    <a:pt x="0" y="0"/>
                  </a:moveTo>
                  <a:lnTo>
                    <a:pt x="0" y="275297"/>
                  </a:lnTo>
                </a:path>
              </a:pathLst>
            </a:custGeom>
            <a:ln w="12700">
              <a:solidFill>
                <a:srgbClr val="00B050"/>
              </a:solidFill>
            </a:ln>
          </p:spPr>
          <p:txBody>
            <a:bodyPr wrap="square" lIns="0" tIns="0" rIns="0" bIns="0" rtlCol="0"/>
            <a:lstStyle/>
            <a:p>
              <a:endParaRPr sz="1400">
                <a:solidFill>
                  <a:srgbClr val="0A236D"/>
                </a:solidFill>
              </a:endParaRPr>
            </a:p>
          </p:txBody>
        </p:sp>
        <p:sp>
          <p:nvSpPr>
            <p:cNvPr id="33" name="object 27">
              <a:extLst>
                <a:ext uri="{FF2B5EF4-FFF2-40B4-BE49-F238E27FC236}">
                  <a16:creationId xmlns:a16="http://schemas.microsoft.com/office/drawing/2014/main" id="{AE6F9623-EF75-C8E3-16C5-E51A7F91DEB3}"/>
                </a:ext>
              </a:extLst>
            </p:cNvPr>
            <p:cNvSpPr/>
            <p:nvPr/>
          </p:nvSpPr>
          <p:spPr>
            <a:xfrm>
              <a:off x="3892942" y="3163434"/>
              <a:ext cx="147320" cy="127635"/>
            </a:xfrm>
            <a:custGeom>
              <a:avLst/>
              <a:gdLst/>
              <a:ahLst/>
              <a:cxnLst/>
              <a:rect l="l" t="t" r="r" b="b"/>
              <a:pathLst>
                <a:path w="147320" h="127635">
                  <a:moveTo>
                    <a:pt x="73621" y="0"/>
                  </a:moveTo>
                  <a:lnTo>
                    <a:pt x="0" y="127520"/>
                  </a:lnTo>
                  <a:lnTo>
                    <a:pt x="147243" y="127520"/>
                  </a:lnTo>
                  <a:lnTo>
                    <a:pt x="73621" y="0"/>
                  </a:lnTo>
                  <a:close/>
                </a:path>
              </a:pathLst>
            </a:custGeom>
            <a:ln w="12700">
              <a:solidFill>
                <a:srgbClr val="00B050"/>
              </a:solidFill>
            </a:ln>
          </p:spPr>
          <p:txBody>
            <a:bodyPr wrap="square" lIns="0" tIns="0" rIns="0" bIns="0" rtlCol="0"/>
            <a:lstStyle/>
            <a:p>
              <a:endParaRPr sz="1400">
                <a:solidFill>
                  <a:srgbClr val="0A236D"/>
                </a:solidFill>
              </a:endParaRPr>
            </a:p>
          </p:txBody>
        </p:sp>
      </p:grpSp>
      <p:pic>
        <p:nvPicPr>
          <p:cNvPr id="147" name="Google Shape;91;p1">
            <a:extLst>
              <a:ext uri="{FF2B5EF4-FFF2-40B4-BE49-F238E27FC236}">
                <a16:creationId xmlns:a16="http://schemas.microsoft.com/office/drawing/2014/main" id="{328EF565-FE66-9E87-695A-1253AA768CB2}"/>
              </a:ext>
            </a:extLst>
          </p:cNvPr>
          <p:cNvPicPr preferRelativeResize="0"/>
          <p:nvPr/>
        </p:nvPicPr>
        <p:blipFill rotWithShape="1">
          <a:blip r:embed="rId43">
            <a:alphaModFix/>
          </a:blip>
          <a:srcRect/>
          <a:stretch/>
        </p:blipFill>
        <p:spPr>
          <a:xfrm>
            <a:off x="3604901" y="2256826"/>
            <a:ext cx="798659" cy="205532"/>
          </a:xfrm>
          <a:prstGeom prst="rect">
            <a:avLst/>
          </a:prstGeom>
          <a:noFill/>
          <a:ln>
            <a:noFill/>
          </a:ln>
        </p:spPr>
      </p:pic>
      <p:pic>
        <p:nvPicPr>
          <p:cNvPr id="149" name="object 115">
            <a:extLst>
              <a:ext uri="{FF2B5EF4-FFF2-40B4-BE49-F238E27FC236}">
                <a16:creationId xmlns:a16="http://schemas.microsoft.com/office/drawing/2014/main" id="{355ECBB0-5BE1-911D-13D3-76960345440E}"/>
              </a:ext>
            </a:extLst>
          </p:cNvPr>
          <p:cNvPicPr/>
          <p:nvPr/>
        </p:nvPicPr>
        <p:blipFill>
          <a:blip r:embed="rId44" cstate="print"/>
          <a:stretch>
            <a:fillRect/>
          </a:stretch>
        </p:blipFill>
        <p:spPr>
          <a:xfrm>
            <a:off x="3954475" y="7036702"/>
            <a:ext cx="1569919" cy="414629"/>
          </a:xfrm>
          <a:prstGeom prst="rect">
            <a:avLst/>
          </a:prstGeom>
        </p:spPr>
      </p:pic>
    </p:spTree>
    <p:extLst>
      <p:ext uri="{BB962C8B-B14F-4D97-AF65-F5344CB8AC3E}">
        <p14:creationId xmlns:p14="http://schemas.microsoft.com/office/powerpoint/2010/main" val="1018105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1064515" y="802410"/>
            <a:ext cx="13760905" cy="833580"/>
          </a:xfrm>
        </p:spPr>
        <p:txBody>
          <a:bodyPr/>
          <a:lstStyle/>
          <a:p>
            <a:pPr algn="l"/>
            <a:r>
              <a:rPr lang="en-US" sz="4600" dirty="0">
                <a:solidFill>
                  <a:srgbClr val="0A236D"/>
                </a:solidFill>
                <a:latin typeface="Metropolis Extra Light" panose="00000500000000000000" charset="0"/>
              </a:rPr>
              <a:t>Sepio agent deployment options </a:t>
            </a:r>
            <a:endParaRPr lang="en-IL" sz="460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2169161" y="2133600"/>
            <a:ext cx="15520036" cy="5165992"/>
          </a:xfrm>
        </p:spPr>
        <p:txBody>
          <a:bodyPr/>
          <a:lstStyle/>
          <a:p>
            <a:pPr>
              <a:buClr>
                <a:srgbClr val="23B589"/>
              </a:buClr>
            </a:pPr>
            <a:r>
              <a:rPr lang="en-US" sz="4000" dirty="0">
                <a:solidFill>
                  <a:srgbClr val="0A236D"/>
                </a:solidFill>
                <a:ea typeface="+mn-lt"/>
                <a:cs typeface="+mn-lt"/>
              </a:rPr>
              <a:t>Fixed agent (including </a:t>
            </a:r>
            <a:r>
              <a:rPr lang="en-US" sz="4000">
                <a:solidFill>
                  <a:srgbClr val="0A236D"/>
                </a:solidFill>
                <a:ea typeface="+mn-lt"/>
                <a:cs typeface="+mn-lt"/>
              </a:rPr>
              <a:t>VDI support)</a:t>
            </a:r>
            <a:endParaRPr lang="en-US" sz="4000" dirty="0">
              <a:solidFill>
                <a:srgbClr val="0A236D"/>
              </a:solidFill>
              <a:ea typeface="+mn-lt"/>
              <a:cs typeface="+mn-lt"/>
            </a:endParaRPr>
          </a:p>
          <a:p>
            <a:pPr>
              <a:buClr>
                <a:srgbClr val="23B589"/>
              </a:buClr>
            </a:pPr>
            <a:endParaRPr lang="en-US" sz="4000" dirty="0">
              <a:solidFill>
                <a:srgbClr val="0A236D"/>
              </a:solidFill>
              <a:ea typeface="+mn-lt"/>
              <a:cs typeface="+mn-lt"/>
            </a:endParaRPr>
          </a:p>
          <a:p>
            <a:pPr>
              <a:buClr>
                <a:srgbClr val="23B589"/>
              </a:buClr>
            </a:pPr>
            <a:r>
              <a:rPr lang="en-US" sz="4000" dirty="0">
                <a:solidFill>
                  <a:srgbClr val="0A236D"/>
                </a:solidFill>
                <a:ea typeface="+mn-lt"/>
                <a:cs typeface="+mn-lt"/>
              </a:rPr>
              <a:t>Session based</a:t>
            </a:r>
          </a:p>
          <a:p>
            <a:pPr>
              <a:buClr>
                <a:srgbClr val="23B589"/>
              </a:buClr>
            </a:pPr>
            <a:endParaRPr lang="en-US" sz="4000" dirty="0">
              <a:solidFill>
                <a:srgbClr val="0A236D"/>
              </a:solidFill>
              <a:ea typeface="+mn-lt"/>
              <a:cs typeface="+mn-lt"/>
            </a:endParaRPr>
          </a:p>
          <a:p>
            <a:pPr>
              <a:buClr>
                <a:srgbClr val="23B589"/>
              </a:buClr>
            </a:pPr>
            <a:r>
              <a:rPr lang="en-US" sz="4000" dirty="0">
                <a:solidFill>
                  <a:srgbClr val="0A236D"/>
                </a:solidFill>
                <a:ea typeface="+mn-lt"/>
                <a:cs typeface="+mn-lt"/>
              </a:rPr>
              <a:t>Dissolvable agent</a:t>
            </a:r>
          </a:p>
          <a:p>
            <a:pPr>
              <a:buClr>
                <a:srgbClr val="23B589"/>
              </a:buClr>
            </a:pPr>
            <a:endParaRPr lang="en-US" sz="5333" dirty="0">
              <a:solidFill>
                <a:srgbClr val="0A236D"/>
              </a:solidFill>
              <a:ea typeface="+mn-lt"/>
              <a:cs typeface="+mn-lt"/>
            </a:endParaRPr>
          </a:p>
          <a:p>
            <a:pPr>
              <a:buClr>
                <a:srgbClr val="23B589"/>
              </a:buClr>
            </a:pPr>
            <a:endParaRPr lang="en-US" sz="5333" dirty="0">
              <a:solidFill>
                <a:srgbClr val="0A236D"/>
              </a:solidFill>
              <a:ea typeface="+mn-lt"/>
              <a:cs typeface="+mn-lt"/>
            </a:endParaRPr>
          </a:p>
        </p:txBody>
      </p:sp>
      <p:pic>
        <p:nvPicPr>
          <p:cNvPr id="12" name="Graphic 11" descr="Medieval Armor outline">
            <a:extLst>
              <a:ext uri="{FF2B5EF4-FFF2-40B4-BE49-F238E27FC236}">
                <a16:creationId xmlns:a16="http://schemas.microsoft.com/office/drawing/2014/main" id="{11D23E21-CA91-F43D-C000-BF496D584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615" y="2311400"/>
            <a:ext cx="711200" cy="711200"/>
          </a:xfrm>
          <a:prstGeom prst="rect">
            <a:avLst/>
          </a:prstGeom>
        </p:spPr>
      </p:pic>
      <p:pic>
        <p:nvPicPr>
          <p:cNvPr id="8" name="Graphic 7" descr="Hourglass Finished outline">
            <a:extLst>
              <a:ext uri="{FF2B5EF4-FFF2-40B4-BE49-F238E27FC236}">
                <a16:creationId xmlns:a16="http://schemas.microsoft.com/office/drawing/2014/main" id="{7698E720-1373-28C2-A9CD-F5F8A6BC69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4515" y="3619500"/>
            <a:ext cx="533400" cy="533400"/>
          </a:xfrm>
          <a:prstGeom prst="rect">
            <a:avLst/>
          </a:prstGeom>
        </p:spPr>
      </p:pic>
      <p:pic>
        <p:nvPicPr>
          <p:cNvPr id="40" name="Graphic 39" descr="Footprints outline">
            <a:extLst>
              <a:ext uri="{FF2B5EF4-FFF2-40B4-BE49-F238E27FC236}">
                <a16:creationId xmlns:a16="http://schemas.microsoft.com/office/drawing/2014/main" id="{EA03EAAF-F3C2-97F0-5231-66B4E8F05E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515" y="4800600"/>
            <a:ext cx="533400" cy="533400"/>
          </a:xfrm>
          <a:prstGeom prst="rect">
            <a:avLst/>
          </a:prstGeom>
        </p:spPr>
      </p:pic>
    </p:spTree>
    <p:extLst>
      <p:ext uri="{BB962C8B-B14F-4D97-AF65-F5344CB8AC3E}">
        <p14:creationId xmlns:p14="http://schemas.microsoft.com/office/powerpoint/2010/main" val="3238501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33;p19" descr="Route (Two Pins With A Path) outline">
            <a:extLst>
              <a:ext uri="{FF2B5EF4-FFF2-40B4-BE49-F238E27FC236}">
                <a16:creationId xmlns:a16="http://schemas.microsoft.com/office/drawing/2014/main" id="{8FE2F648-14DD-1360-E272-33725DE88910}"/>
              </a:ext>
            </a:extLst>
          </p:cNvPr>
          <p:cNvPicPr preferRelativeResize="0"/>
          <p:nvPr/>
        </p:nvPicPr>
        <p:blipFill rotWithShape="1">
          <a:blip r:embed="rId3">
            <a:alphaModFix/>
          </a:blip>
          <a:srcRect/>
          <a:stretch/>
        </p:blipFill>
        <p:spPr>
          <a:xfrm>
            <a:off x="8945253" y="4571999"/>
            <a:ext cx="7684840" cy="4970879"/>
          </a:xfrm>
          <a:prstGeom prst="rect">
            <a:avLst/>
          </a:prstGeom>
          <a:noFill/>
          <a:ln>
            <a:noFill/>
          </a:ln>
        </p:spPr>
      </p:pic>
      <p:sp>
        <p:nvSpPr>
          <p:cNvPr id="6" name="Google Shape;427;p19">
            <a:extLst>
              <a:ext uri="{FF2B5EF4-FFF2-40B4-BE49-F238E27FC236}">
                <a16:creationId xmlns:a16="http://schemas.microsoft.com/office/drawing/2014/main" id="{937CE385-82C7-49D3-B1A3-42C0C4DBB39E}"/>
              </a:ext>
            </a:extLst>
          </p:cNvPr>
          <p:cNvSpPr txBox="1"/>
          <p:nvPr/>
        </p:nvSpPr>
        <p:spPr>
          <a:xfrm>
            <a:off x="790000" y="973401"/>
            <a:ext cx="15326293" cy="942961"/>
          </a:xfrm>
          <a:prstGeom prst="rect">
            <a:avLst/>
          </a:prstGeom>
          <a:noFill/>
          <a:ln>
            <a:noFill/>
          </a:ln>
        </p:spPr>
        <p:txBody>
          <a:bodyPr spcFirstLastPara="1" wrap="square" lIns="121900" tIns="60933" rIns="121900" bIns="60933" anchor="t" anchorCtr="0">
            <a:spAutoFit/>
          </a:bodyPr>
          <a:lstStyle/>
          <a:p>
            <a:pPr>
              <a:lnSpc>
                <a:spcPct val="111111"/>
              </a:lnSpc>
            </a:pPr>
            <a:r>
              <a:rPr lang="en-US" sz="4600" dirty="0">
                <a:solidFill>
                  <a:srgbClr val="0A236D"/>
                </a:solidFill>
                <a:latin typeface="Metropolis Extra Light" panose="00000500000000000000" charset="0"/>
                <a:ea typeface="Arial"/>
                <a:cs typeface="Arial"/>
                <a:sym typeface="Arial"/>
              </a:rPr>
              <a:t>Typical Customer Journey</a:t>
            </a:r>
            <a:endParaRPr sz="4600" dirty="0">
              <a:solidFill>
                <a:srgbClr val="0A236D"/>
              </a:solidFill>
              <a:latin typeface="Metropolis Extra Light" panose="00000500000000000000" charset="0"/>
              <a:ea typeface="Arial"/>
              <a:cs typeface="Arial"/>
              <a:sym typeface="Arial"/>
            </a:endParaRPr>
          </a:p>
        </p:txBody>
      </p:sp>
      <p:sp>
        <p:nvSpPr>
          <p:cNvPr id="10" name="Google Shape;428;p19">
            <a:extLst>
              <a:ext uri="{FF2B5EF4-FFF2-40B4-BE49-F238E27FC236}">
                <a16:creationId xmlns:a16="http://schemas.microsoft.com/office/drawing/2014/main" id="{F0333A2E-AFB8-2E9A-DA59-FFB517C178C3}"/>
              </a:ext>
            </a:extLst>
          </p:cNvPr>
          <p:cNvSpPr txBox="1"/>
          <p:nvPr/>
        </p:nvSpPr>
        <p:spPr>
          <a:xfrm>
            <a:off x="898633" y="3949962"/>
            <a:ext cx="2410400" cy="1508051"/>
          </a:xfrm>
          <a:prstGeom prst="rect">
            <a:avLst/>
          </a:prstGeom>
          <a:noFill/>
          <a:ln>
            <a:noFill/>
          </a:ln>
        </p:spPr>
        <p:txBody>
          <a:bodyPr spcFirstLastPara="1" wrap="square" lIns="121900" tIns="60933" rIns="121900" bIns="60933" anchor="t" anchorCtr="0">
            <a:spAutoFit/>
          </a:bodyPr>
          <a:lstStyle/>
          <a:p>
            <a:pPr algn="ctr">
              <a:lnSpc>
                <a:spcPct val="125000"/>
              </a:lnSpc>
            </a:pPr>
            <a:r>
              <a:rPr lang="en-US" sz="2400" dirty="0">
                <a:solidFill>
                  <a:srgbClr val="0A236D"/>
                </a:solidFill>
                <a:latin typeface="Metropolis" panose="020B0604020202020204" charset="0"/>
                <a:ea typeface="Arial"/>
                <a:cs typeface="Arial"/>
                <a:sym typeface="Arial"/>
              </a:rPr>
              <a:t>Workshop with extended team</a:t>
            </a:r>
            <a:endParaRPr sz="2400" dirty="0">
              <a:solidFill>
                <a:srgbClr val="0A236D"/>
              </a:solidFill>
              <a:latin typeface="Metropolis" panose="020B0604020202020204" charset="0"/>
            </a:endParaRPr>
          </a:p>
        </p:txBody>
      </p:sp>
      <p:sp>
        <p:nvSpPr>
          <p:cNvPr id="11" name="Google Shape;429;p19">
            <a:extLst>
              <a:ext uri="{FF2B5EF4-FFF2-40B4-BE49-F238E27FC236}">
                <a16:creationId xmlns:a16="http://schemas.microsoft.com/office/drawing/2014/main" id="{F1F22CB0-515D-C05E-666C-7A5B9A29D3D2}"/>
              </a:ext>
            </a:extLst>
          </p:cNvPr>
          <p:cNvSpPr txBox="1"/>
          <p:nvPr/>
        </p:nvSpPr>
        <p:spPr>
          <a:xfrm>
            <a:off x="3956579" y="3954137"/>
            <a:ext cx="2792621" cy="1508051"/>
          </a:xfrm>
          <a:prstGeom prst="rect">
            <a:avLst/>
          </a:prstGeom>
          <a:noFill/>
          <a:ln>
            <a:noFill/>
          </a:ln>
        </p:spPr>
        <p:txBody>
          <a:bodyPr spcFirstLastPara="1" wrap="square" lIns="121900" tIns="60933" rIns="121900" bIns="60933" anchor="t" anchorCtr="0">
            <a:spAutoFit/>
          </a:bodyPr>
          <a:lstStyle/>
          <a:p>
            <a:pPr algn="ctr">
              <a:lnSpc>
                <a:spcPct val="125000"/>
              </a:lnSpc>
            </a:pPr>
            <a:r>
              <a:rPr lang="en-US" sz="2400" dirty="0">
                <a:solidFill>
                  <a:srgbClr val="0A236D"/>
                </a:solidFill>
                <a:latin typeface="Metropolis" panose="020B0604020202020204" charset="0"/>
                <a:ea typeface="Arial"/>
                <a:cs typeface="Arial"/>
                <a:sym typeface="Arial"/>
              </a:rPr>
              <a:t>Identify key use cases – endpoint or network</a:t>
            </a:r>
            <a:endParaRPr sz="2400" dirty="0">
              <a:solidFill>
                <a:srgbClr val="0A236D"/>
              </a:solidFill>
              <a:latin typeface="Metropolis" panose="020B0604020202020204" charset="0"/>
            </a:endParaRPr>
          </a:p>
        </p:txBody>
      </p:sp>
      <p:sp>
        <p:nvSpPr>
          <p:cNvPr id="12" name="Google Shape;430;p19">
            <a:extLst>
              <a:ext uri="{FF2B5EF4-FFF2-40B4-BE49-F238E27FC236}">
                <a16:creationId xmlns:a16="http://schemas.microsoft.com/office/drawing/2014/main" id="{CE07DA2D-2BE5-62D5-42B5-1BEF4B12A7D9}"/>
              </a:ext>
            </a:extLst>
          </p:cNvPr>
          <p:cNvSpPr txBox="1"/>
          <p:nvPr/>
        </p:nvSpPr>
        <p:spPr>
          <a:xfrm>
            <a:off x="7166927" y="3935927"/>
            <a:ext cx="2562800" cy="1969715"/>
          </a:xfrm>
          <a:prstGeom prst="rect">
            <a:avLst/>
          </a:prstGeom>
          <a:noFill/>
          <a:ln>
            <a:noFill/>
          </a:ln>
        </p:spPr>
        <p:txBody>
          <a:bodyPr spcFirstLastPara="1" wrap="square" lIns="121900" tIns="60933" rIns="121900" bIns="60933" anchor="t" anchorCtr="0">
            <a:spAutoFit/>
          </a:bodyPr>
          <a:lstStyle/>
          <a:p>
            <a:pPr algn="ctr">
              <a:lnSpc>
                <a:spcPct val="125000"/>
              </a:lnSpc>
            </a:pPr>
            <a:r>
              <a:rPr lang="en-US" sz="2400" dirty="0" err="1">
                <a:solidFill>
                  <a:srgbClr val="0A236D"/>
                </a:solidFill>
                <a:latin typeface="Metropolis" panose="020B0604020202020204" charset="0"/>
                <a:ea typeface="Arial"/>
                <a:cs typeface="Arial"/>
                <a:sym typeface="Arial"/>
              </a:rPr>
              <a:t>PoV</a:t>
            </a:r>
            <a:r>
              <a:rPr lang="en-US" sz="2400" dirty="0">
                <a:solidFill>
                  <a:srgbClr val="0A236D"/>
                </a:solidFill>
                <a:latin typeface="Metropolis" panose="020B0604020202020204" charset="0"/>
                <a:ea typeface="Arial"/>
                <a:cs typeface="Arial"/>
                <a:sym typeface="Arial"/>
              </a:rPr>
              <a:t> – installs in hours; standard duration up to 2 weeks</a:t>
            </a:r>
            <a:endParaRPr sz="2400" dirty="0">
              <a:solidFill>
                <a:srgbClr val="0A236D"/>
              </a:solidFill>
              <a:latin typeface="Metropolis" panose="020B0604020202020204" charset="0"/>
            </a:endParaRPr>
          </a:p>
        </p:txBody>
      </p:sp>
      <p:sp>
        <p:nvSpPr>
          <p:cNvPr id="13" name="Google Shape;431;p19">
            <a:extLst>
              <a:ext uri="{FF2B5EF4-FFF2-40B4-BE49-F238E27FC236}">
                <a16:creationId xmlns:a16="http://schemas.microsoft.com/office/drawing/2014/main" id="{15BA7999-CD38-CBE5-9F90-AB902154833B}"/>
              </a:ext>
            </a:extLst>
          </p:cNvPr>
          <p:cNvSpPr txBox="1"/>
          <p:nvPr/>
        </p:nvSpPr>
        <p:spPr>
          <a:xfrm>
            <a:off x="10377272" y="3934410"/>
            <a:ext cx="2640219" cy="1969715"/>
          </a:xfrm>
          <a:prstGeom prst="rect">
            <a:avLst/>
          </a:prstGeom>
          <a:noFill/>
          <a:ln>
            <a:noFill/>
          </a:ln>
        </p:spPr>
        <p:txBody>
          <a:bodyPr spcFirstLastPara="1" wrap="square" lIns="121900" tIns="60933" rIns="121900" bIns="60933" anchor="t" anchorCtr="0">
            <a:spAutoFit/>
          </a:bodyPr>
          <a:lstStyle/>
          <a:p>
            <a:pPr algn="ctr">
              <a:lnSpc>
                <a:spcPct val="125000"/>
              </a:lnSpc>
            </a:pPr>
            <a:r>
              <a:rPr lang="en-US" sz="2400" dirty="0">
                <a:solidFill>
                  <a:srgbClr val="0A236D"/>
                </a:solidFill>
                <a:latin typeface="Metropolis" panose="020B0604020202020204" charset="0"/>
                <a:ea typeface="Arial"/>
                <a:cs typeface="Arial"/>
                <a:sym typeface="Arial"/>
              </a:rPr>
              <a:t>Develop deployment and integration plan</a:t>
            </a:r>
            <a:endParaRPr sz="2400" dirty="0">
              <a:solidFill>
                <a:srgbClr val="0A236D"/>
              </a:solidFill>
              <a:latin typeface="Metropolis" panose="020B0604020202020204" charset="0"/>
            </a:endParaRPr>
          </a:p>
        </p:txBody>
      </p:sp>
      <p:sp>
        <p:nvSpPr>
          <p:cNvPr id="14" name="Google Shape;432;p19">
            <a:extLst>
              <a:ext uri="{FF2B5EF4-FFF2-40B4-BE49-F238E27FC236}">
                <a16:creationId xmlns:a16="http://schemas.microsoft.com/office/drawing/2014/main" id="{3D54F740-D5BB-2F4C-DFDC-F011C80C5456}"/>
              </a:ext>
            </a:extLst>
          </p:cNvPr>
          <p:cNvSpPr txBox="1"/>
          <p:nvPr/>
        </p:nvSpPr>
        <p:spPr>
          <a:xfrm>
            <a:off x="13435217" y="3934410"/>
            <a:ext cx="2562800" cy="1508051"/>
          </a:xfrm>
          <a:prstGeom prst="rect">
            <a:avLst/>
          </a:prstGeom>
          <a:noFill/>
          <a:ln>
            <a:noFill/>
          </a:ln>
        </p:spPr>
        <p:txBody>
          <a:bodyPr spcFirstLastPara="1" wrap="square" lIns="121900" tIns="60933" rIns="121900" bIns="60933" anchor="t" anchorCtr="0">
            <a:spAutoFit/>
          </a:bodyPr>
          <a:lstStyle/>
          <a:p>
            <a:pPr algn="ctr">
              <a:lnSpc>
                <a:spcPct val="125000"/>
              </a:lnSpc>
            </a:pPr>
            <a:r>
              <a:rPr lang="en-US" sz="2400" dirty="0">
                <a:solidFill>
                  <a:srgbClr val="0A236D"/>
                </a:solidFill>
                <a:latin typeface="Metropolis" panose="020B0604020202020204" charset="0"/>
                <a:ea typeface="Arial"/>
                <a:cs typeface="Arial"/>
                <a:sym typeface="Arial"/>
              </a:rPr>
              <a:t>Present business case for approval</a:t>
            </a:r>
            <a:endParaRPr sz="2400" dirty="0">
              <a:solidFill>
                <a:srgbClr val="0A236D"/>
              </a:solidFill>
              <a:latin typeface="Metropolis" panose="020B0604020202020204" charset="0"/>
            </a:endParaRPr>
          </a:p>
        </p:txBody>
      </p:sp>
      <p:cxnSp>
        <p:nvCxnSpPr>
          <p:cNvPr id="15" name="Google Shape;434;p19">
            <a:extLst>
              <a:ext uri="{FF2B5EF4-FFF2-40B4-BE49-F238E27FC236}">
                <a16:creationId xmlns:a16="http://schemas.microsoft.com/office/drawing/2014/main" id="{F045585C-709E-3B59-DB88-30499BDA2467}"/>
              </a:ext>
            </a:extLst>
          </p:cNvPr>
          <p:cNvCxnSpPr/>
          <p:nvPr/>
        </p:nvCxnSpPr>
        <p:spPr>
          <a:xfrm>
            <a:off x="790000" y="3497709"/>
            <a:ext cx="14450000" cy="0"/>
          </a:xfrm>
          <a:prstGeom prst="straightConnector1">
            <a:avLst/>
          </a:prstGeom>
          <a:noFill/>
          <a:ln w="9525" cap="flat" cmpd="sng">
            <a:solidFill>
              <a:srgbClr val="1BB3A5"/>
            </a:solidFill>
            <a:prstDash val="solid"/>
            <a:miter lim="800000"/>
            <a:headEnd type="none" w="sm" len="sm"/>
            <a:tailEnd type="triangle" w="med" len="med"/>
          </a:ln>
        </p:spPr>
      </p:cxnSp>
      <p:pic>
        <p:nvPicPr>
          <p:cNvPr id="16" name="Google Shape;435;p19">
            <a:extLst>
              <a:ext uri="{FF2B5EF4-FFF2-40B4-BE49-F238E27FC236}">
                <a16:creationId xmlns:a16="http://schemas.microsoft.com/office/drawing/2014/main" id="{1A5E0A7C-8D1D-4691-1109-46470243C3B4}"/>
              </a:ext>
            </a:extLst>
          </p:cNvPr>
          <p:cNvPicPr preferRelativeResize="0"/>
          <p:nvPr/>
        </p:nvPicPr>
        <p:blipFill rotWithShape="1">
          <a:blip r:embed="rId4">
            <a:alphaModFix/>
          </a:blip>
          <a:srcRect/>
          <a:stretch/>
        </p:blipFill>
        <p:spPr>
          <a:xfrm>
            <a:off x="1856973" y="3454165"/>
            <a:ext cx="139707" cy="139707"/>
          </a:xfrm>
          <a:prstGeom prst="rect">
            <a:avLst/>
          </a:prstGeom>
          <a:noFill/>
          <a:ln>
            <a:noFill/>
          </a:ln>
        </p:spPr>
      </p:pic>
      <p:pic>
        <p:nvPicPr>
          <p:cNvPr id="17" name="Google Shape;436;p19">
            <a:extLst>
              <a:ext uri="{FF2B5EF4-FFF2-40B4-BE49-F238E27FC236}">
                <a16:creationId xmlns:a16="http://schemas.microsoft.com/office/drawing/2014/main" id="{EDF8A750-C5FF-E171-7D4E-798231092CB9}"/>
              </a:ext>
            </a:extLst>
          </p:cNvPr>
          <p:cNvPicPr preferRelativeResize="0"/>
          <p:nvPr/>
        </p:nvPicPr>
        <p:blipFill rotWithShape="1">
          <a:blip r:embed="rId4">
            <a:alphaModFix/>
          </a:blip>
          <a:srcRect/>
          <a:stretch/>
        </p:blipFill>
        <p:spPr>
          <a:xfrm>
            <a:off x="5225601" y="3454165"/>
            <a:ext cx="139707" cy="139707"/>
          </a:xfrm>
          <a:prstGeom prst="rect">
            <a:avLst/>
          </a:prstGeom>
          <a:noFill/>
          <a:ln>
            <a:noFill/>
          </a:ln>
        </p:spPr>
      </p:pic>
      <p:pic>
        <p:nvPicPr>
          <p:cNvPr id="18" name="Google Shape;437;p19">
            <a:extLst>
              <a:ext uri="{FF2B5EF4-FFF2-40B4-BE49-F238E27FC236}">
                <a16:creationId xmlns:a16="http://schemas.microsoft.com/office/drawing/2014/main" id="{AB4FF72F-1335-CCCB-18ED-BE5167A7D382}"/>
              </a:ext>
            </a:extLst>
          </p:cNvPr>
          <p:cNvPicPr preferRelativeResize="0"/>
          <p:nvPr/>
        </p:nvPicPr>
        <p:blipFill rotWithShape="1">
          <a:blip r:embed="rId4">
            <a:alphaModFix/>
          </a:blip>
          <a:srcRect/>
          <a:stretch/>
        </p:blipFill>
        <p:spPr>
          <a:xfrm>
            <a:off x="8378473" y="3454165"/>
            <a:ext cx="139707" cy="139707"/>
          </a:xfrm>
          <a:prstGeom prst="rect">
            <a:avLst/>
          </a:prstGeom>
          <a:noFill/>
          <a:ln>
            <a:noFill/>
          </a:ln>
        </p:spPr>
      </p:pic>
      <p:pic>
        <p:nvPicPr>
          <p:cNvPr id="19" name="Google Shape;438;p19">
            <a:extLst>
              <a:ext uri="{FF2B5EF4-FFF2-40B4-BE49-F238E27FC236}">
                <a16:creationId xmlns:a16="http://schemas.microsoft.com/office/drawing/2014/main" id="{81F40B90-8A67-42FD-2809-0C4F4C838AD3}"/>
              </a:ext>
            </a:extLst>
          </p:cNvPr>
          <p:cNvPicPr preferRelativeResize="0"/>
          <p:nvPr/>
        </p:nvPicPr>
        <p:blipFill rotWithShape="1">
          <a:blip r:embed="rId4">
            <a:alphaModFix/>
          </a:blip>
          <a:srcRect/>
          <a:stretch/>
        </p:blipFill>
        <p:spPr>
          <a:xfrm>
            <a:off x="11549380" y="3454165"/>
            <a:ext cx="139707" cy="139707"/>
          </a:xfrm>
          <a:prstGeom prst="rect">
            <a:avLst/>
          </a:prstGeom>
          <a:noFill/>
          <a:ln>
            <a:noFill/>
          </a:ln>
        </p:spPr>
      </p:pic>
      <p:pic>
        <p:nvPicPr>
          <p:cNvPr id="20" name="Google Shape;439;p19">
            <a:extLst>
              <a:ext uri="{FF2B5EF4-FFF2-40B4-BE49-F238E27FC236}">
                <a16:creationId xmlns:a16="http://schemas.microsoft.com/office/drawing/2014/main" id="{CA995062-5ED2-8570-8A35-113B56133E27}"/>
              </a:ext>
            </a:extLst>
          </p:cNvPr>
          <p:cNvPicPr preferRelativeResize="0"/>
          <p:nvPr/>
        </p:nvPicPr>
        <p:blipFill rotWithShape="1">
          <a:blip r:embed="rId4">
            <a:alphaModFix/>
          </a:blip>
          <a:srcRect/>
          <a:stretch/>
        </p:blipFill>
        <p:spPr>
          <a:xfrm>
            <a:off x="14646764" y="3454165"/>
            <a:ext cx="139707" cy="139707"/>
          </a:xfrm>
          <a:prstGeom prst="rect">
            <a:avLst/>
          </a:prstGeom>
          <a:noFill/>
          <a:ln>
            <a:noFill/>
          </a:ln>
        </p:spPr>
      </p:pic>
    </p:spTree>
    <p:extLst>
      <p:ext uri="{BB962C8B-B14F-4D97-AF65-F5344CB8AC3E}">
        <p14:creationId xmlns:p14="http://schemas.microsoft.com/office/powerpoint/2010/main" val="2500004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7;p18">
            <a:extLst>
              <a:ext uri="{FF2B5EF4-FFF2-40B4-BE49-F238E27FC236}">
                <a16:creationId xmlns:a16="http://schemas.microsoft.com/office/drawing/2014/main" id="{54F19DD4-0C4D-90D5-BC36-6FB02DCEE486}"/>
              </a:ext>
            </a:extLst>
          </p:cNvPr>
          <p:cNvSpPr txBox="1"/>
          <p:nvPr/>
        </p:nvSpPr>
        <p:spPr>
          <a:xfrm>
            <a:off x="988130" y="2752727"/>
            <a:ext cx="2551504" cy="492388"/>
          </a:xfrm>
          <a:prstGeom prst="rect">
            <a:avLst/>
          </a:prstGeom>
          <a:noFill/>
          <a:ln>
            <a:noFill/>
          </a:ln>
        </p:spPr>
        <p:txBody>
          <a:bodyPr spcFirstLastPara="1" wrap="square" lIns="121900" tIns="60933" rIns="121900" bIns="60933" anchor="t" anchorCtr="0">
            <a:spAutoFit/>
          </a:bodyPr>
          <a:lstStyle/>
          <a:p>
            <a:r>
              <a:rPr lang="en-US" sz="1200" dirty="0">
                <a:solidFill>
                  <a:srgbClr val="0A236D"/>
                </a:solidFill>
                <a:latin typeface="Metropolis "/>
                <a:ea typeface="Arial"/>
                <a:cs typeface="Arial"/>
                <a:sym typeface="Arial"/>
              </a:rPr>
              <a:t>Cloud, virtual, on-prem or via Azure marketplace</a:t>
            </a:r>
            <a:endParaRPr sz="1200" dirty="0">
              <a:solidFill>
                <a:srgbClr val="0A236D"/>
              </a:solidFill>
              <a:latin typeface="Metropolis "/>
              <a:ea typeface="Arial"/>
              <a:cs typeface="Arial"/>
              <a:sym typeface="Arial"/>
            </a:endParaRPr>
          </a:p>
        </p:txBody>
      </p:sp>
      <p:sp>
        <p:nvSpPr>
          <p:cNvPr id="3" name="Google Shape;448;p18">
            <a:extLst>
              <a:ext uri="{FF2B5EF4-FFF2-40B4-BE49-F238E27FC236}">
                <a16:creationId xmlns:a16="http://schemas.microsoft.com/office/drawing/2014/main" id="{16904950-F26C-569A-4FED-35C33B7FAEFE}"/>
              </a:ext>
            </a:extLst>
          </p:cNvPr>
          <p:cNvSpPr txBox="1"/>
          <p:nvPr/>
        </p:nvSpPr>
        <p:spPr>
          <a:xfrm>
            <a:off x="1018779" y="1987157"/>
            <a:ext cx="2783003" cy="739892"/>
          </a:xfrm>
          <a:prstGeom prst="rect">
            <a:avLst/>
          </a:prstGeom>
          <a:noFill/>
          <a:ln>
            <a:noFill/>
          </a:ln>
        </p:spPr>
        <p:txBody>
          <a:bodyPr spcFirstLastPara="1" wrap="square" lIns="121900" tIns="60933" rIns="121900" bIns="60933" anchor="t" anchorCtr="0">
            <a:spAutoFit/>
          </a:bodyPr>
          <a:lstStyle/>
          <a:p>
            <a:pPr>
              <a:lnSpc>
                <a:spcPct val="166666"/>
              </a:lnSpc>
            </a:pPr>
            <a:r>
              <a:rPr lang="en-US" sz="1200" b="1" dirty="0">
                <a:solidFill>
                  <a:srgbClr val="0A236D"/>
                </a:solidFill>
                <a:latin typeface="Metropolis "/>
                <a:ea typeface="Arial"/>
                <a:cs typeface="Arial"/>
                <a:sym typeface="Arial"/>
              </a:rPr>
              <a:t>Install the software only Sepio Platform using preferred method</a:t>
            </a:r>
            <a:endParaRPr sz="1200" b="1" dirty="0">
              <a:solidFill>
                <a:srgbClr val="0A236D"/>
              </a:solidFill>
              <a:latin typeface="Metropolis "/>
              <a:ea typeface="Arial"/>
              <a:cs typeface="Arial"/>
              <a:sym typeface="Arial"/>
            </a:endParaRPr>
          </a:p>
        </p:txBody>
      </p:sp>
      <p:sp>
        <p:nvSpPr>
          <p:cNvPr id="4" name="Google Shape;449;p18">
            <a:extLst>
              <a:ext uri="{FF2B5EF4-FFF2-40B4-BE49-F238E27FC236}">
                <a16:creationId xmlns:a16="http://schemas.microsoft.com/office/drawing/2014/main" id="{2CD61151-4C17-4121-BCE7-6E8E86573355}"/>
              </a:ext>
            </a:extLst>
          </p:cNvPr>
          <p:cNvSpPr txBox="1"/>
          <p:nvPr/>
        </p:nvSpPr>
        <p:spPr>
          <a:xfrm>
            <a:off x="961393" y="893574"/>
            <a:ext cx="8436607" cy="786087"/>
          </a:xfrm>
          <a:prstGeom prst="rect">
            <a:avLst/>
          </a:prstGeom>
          <a:noFill/>
          <a:ln>
            <a:noFill/>
          </a:ln>
        </p:spPr>
        <p:txBody>
          <a:bodyPr spcFirstLastPara="1" wrap="square" lIns="121900" tIns="60933" rIns="121900" bIns="60933" anchor="t" anchorCtr="0">
            <a:noAutofit/>
          </a:bodyPr>
          <a:lstStyle/>
          <a:p>
            <a:pPr>
              <a:lnSpc>
                <a:spcPct val="111111"/>
              </a:lnSpc>
              <a:buClr>
                <a:schemeClr val="lt1"/>
              </a:buClr>
              <a:buSzPts val="3600"/>
            </a:pPr>
            <a:r>
              <a:rPr lang="en-US" sz="4600" dirty="0">
                <a:solidFill>
                  <a:srgbClr val="0A236D"/>
                </a:solidFill>
                <a:latin typeface="Metropolis Extra Light" panose="00000500000000000000" charset="0"/>
                <a:ea typeface="Arial"/>
                <a:cs typeface="Arial"/>
                <a:sym typeface="Arial"/>
              </a:rPr>
              <a:t>Deployment</a:t>
            </a:r>
            <a:r>
              <a:rPr lang="en-US" sz="4800" dirty="0">
                <a:solidFill>
                  <a:srgbClr val="0A236D"/>
                </a:solidFill>
                <a:latin typeface="Metropolis Extra Light" panose="00000500000000000000" charset="0"/>
                <a:ea typeface="Arial"/>
                <a:cs typeface="Arial"/>
                <a:sym typeface="Arial"/>
              </a:rPr>
              <a:t> process</a:t>
            </a:r>
            <a:endParaRPr sz="2400" dirty="0">
              <a:solidFill>
                <a:srgbClr val="0A236D"/>
              </a:solidFill>
              <a:latin typeface="Metropolis Extra Light" panose="00000500000000000000" charset="0"/>
            </a:endParaRPr>
          </a:p>
        </p:txBody>
      </p:sp>
      <p:pic>
        <p:nvPicPr>
          <p:cNvPr id="7" name="Google Shape;450;p18" descr="Badge 1 outline">
            <a:extLst>
              <a:ext uri="{FF2B5EF4-FFF2-40B4-BE49-F238E27FC236}">
                <a16:creationId xmlns:a16="http://schemas.microsoft.com/office/drawing/2014/main" id="{807E7233-1557-266F-F748-FD6FAEF77CF4}"/>
              </a:ext>
            </a:extLst>
          </p:cNvPr>
          <p:cNvPicPr preferRelativeResize="0"/>
          <p:nvPr/>
        </p:nvPicPr>
        <p:blipFill rotWithShape="1">
          <a:blip r:embed="rId3">
            <a:alphaModFix/>
          </a:blip>
          <a:srcRect/>
          <a:stretch/>
        </p:blipFill>
        <p:spPr>
          <a:xfrm>
            <a:off x="655253" y="2021432"/>
            <a:ext cx="389523" cy="389523"/>
          </a:xfrm>
          <a:prstGeom prst="rect">
            <a:avLst/>
          </a:prstGeom>
          <a:noFill/>
          <a:ln>
            <a:noFill/>
          </a:ln>
        </p:spPr>
      </p:pic>
      <p:pic>
        <p:nvPicPr>
          <p:cNvPr id="8" name="Google Shape;451;p18" descr="Badge outline">
            <a:extLst>
              <a:ext uri="{FF2B5EF4-FFF2-40B4-BE49-F238E27FC236}">
                <a16:creationId xmlns:a16="http://schemas.microsoft.com/office/drawing/2014/main" id="{A079F884-AC58-7DAB-1D1E-691E8CF92814}"/>
              </a:ext>
            </a:extLst>
          </p:cNvPr>
          <p:cNvPicPr preferRelativeResize="0"/>
          <p:nvPr/>
        </p:nvPicPr>
        <p:blipFill rotWithShape="1">
          <a:blip r:embed="rId4">
            <a:alphaModFix/>
          </a:blip>
          <a:srcRect/>
          <a:stretch/>
        </p:blipFill>
        <p:spPr>
          <a:xfrm>
            <a:off x="4505163" y="1997090"/>
            <a:ext cx="389523" cy="389523"/>
          </a:xfrm>
          <a:prstGeom prst="rect">
            <a:avLst/>
          </a:prstGeom>
          <a:noFill/>
          <a:ln>
            <a:noFill/>
          </a:ln>
        </p:spPr>
      </p:pic>
      <p:sp>
        <p:nvSpPr>
          <p:cNvPr id="9" name="Google Shape;452;p18">
            <a:extLst>
              <a:ext uri="{FF2B5EF4-FFF2-40B4-BE49-F238E27FC236}">
                <a16:creationId xmlns:a16="http://schemas.microsoft.com/office/drawing/2014/main" id="{E772BCF8-D4F7-77A3-80F3-8916F85331EF}"/>
              </a:ext>
            </a:extLst>
          </p:cNvPr>
          <p:cNvSpPr txBox="1"/>
          <p:nvPr/>
        </p:nvSpPr>
        <p:spPr>
          <a:xfrm>
            <a:off x="4842469" y="1993312"/>
            <a:ext cx="2038900" cy="739892"/>
          </a:xfrm>
          <a:prstGeom prst="rect">
            <a:avLst/>
          </a:prstGeom>
          <a:noFill/>
          <a:ln>
            <a:noFill/>
          </a:ln>
        </p:spPr>
        <p:txBody>
          <a:bodyPr spcFirstLastPara="1" wrap="square" lIns="121900" tIns="60933" rIns="121900" bIns="60933" anchor="t" anchorCtr="0">
            <a:spAutoFit/>
          </a:bodyPr>
          <a:lstStyle/>
          <a:p>
            <a:pPr>
              <a:lnSpc>
                <a:spcPct val="166666"/>
              </a:lnSpc>
            </a:pPr>
            <a:r>
              <a:rPr lang="en-US" sz="1200" b="1">
                <a:solidFill>
                  <a:srgbClr val="0A236D"/>
                </a:solidFill>
                <a:latin typeface="Metropolis "/>
                <a:ea typeface="Arial"/>
                <a:cs typeface="Arial"/>
                <a:sym typeface="Arial"/>
              </a:rPr>
              <a:t>Using the browser UI, import a license</a:t>
            </a:r>
            <a:endParaRPr sz="1200" b="1">
              <a:solidFill>
                <a:srgbClr val="0A236D"/>
              </a:solidFill>
              <a:latin typeface="Metropolis "/>
              <a:ea typeface="Arial"/>
              <a:cs typeface="Arial"/>
              <a:sym typeface="Arial"/>
            </a:endParaRPr>
          </a:p>
        </p:txBody>
      </p:sp>
      <p:pic>
        <p:nvPicPr>
          <p:cNvPr id="21" name="Google Shape;453;p18" descr="Badge 3 outline">
            <a:extLst>
              <a:ext uri="{FF2B5EF4-FFF2-40B4-BE49-F238E27FC236}">
                <a16:creationId xmlns:a16="http://schemas.microsoft.com/office/drawing/2014/main" id="{C1734E25-FAAF-24B4-CFDB-87B93D3828BE}"/>
              </a:ext>
            </a:extLst>
          </p:cNvPr>
          <p:cNvPicPr preferRelativeResize="0"/>
          <p:nvPr/>
        </p:nvPicPr>
        <p:blipFill rotWithShape="1">
          <a:blip r:embed="rId5">
            <a:alphaModFix/>
          </a:blip>
          <a:srcRect/>
          <a:stretch/>
        </p:blipFill>
        <p:spPr>
          <a:xfrm>
            <a:off x="7338705" y="1997089"/>
            <a:ext cx="389524" cy="389524"/>
          </a:xfrm>
          <a:prstGeom prst="rect">
            <a:avLst/>
          </a:prstGeom>
          <a:noFill/>
          <a:ln>
            <a:noFill/>
          </a:ln>
        </p:spPr>
      </p:pic>
      <p:sp>
        <p:nvSpPr>
          <p:cNvPr id="22" name="Google Shape;454;p18">
            <a:extLst>
              <a:ext uri="{FF2B5EF4-FFF2-40B4-BE49-F238E27FC236}">
                <a16:creationId xmlns:a16="http://schemas.microsoft.com/office/drawing/2014/main" id="{DF7951A7-1F7B-4831-8A23-9A51DE01DA35}"/>
              </a:ext>
            </a:extLst>
          </p:cNvPr>
          <p:cNvSpPr txBox="1"/>
          <p:nvPr/>
        </p:nvSpPr>
        <p:spPr>
          <a:xfrm>
            <a:off x="7644396" y="1987157"/>
            <a:ext cx="2284685" cy="739892"/>
          </a:xfrm>
          <a:prstGeom prst="rect">
            <a:avLst/>
          </a:prstGeom>
          <a:noFill/>
          <a:ln>
            <a:noFill/>
          </a:ln>
        </p:spPr>
        <p:txBody>
          <a:bodyPr spcFirstLastPara="1" wrap="square" lIns="121900" tIns="60933" rIns="121900" bIns="60933" anchor="t" anchorCtr="0">
            <a:spAutoFit/>
          </a:bodyPr>
          <a:lstStyle/>
          <a:p>
            <a:pPr>
              <a:lnSpc>
                <a:spcPct val="166666"/>
              </a:lnSpc>
            </a:pPr>
            <a:r>
              <a:rPr lang="en-US" sz="1200" b="1">
                <a:solidFill>
                  <a:srgbClr val="0A236D"/>
                </a:solidFill>
                <a:latin typeface="Metropolis "/>
                <a:ea typeface="Arial"/>
                <a:cs typeface="Arial"/>
                <a:sym typeface="Arial"/>
              </a:rPr>
              <a:t>Import switches/WLC to Sepio</a:t>
            </a:r>
            <a:endParaRPr sz="1200" b="1">
              <a:solidFill>
                <a:srgbClr val="0A236D"/>
              </a:solidFill>
              <a:latin typeface="Metropolis "/>
              <a:ea typeface="Arial"/>
              <a:cs typeface="Arial"/>
              <a:sym typeface="Arial"/>
            </a:endParaRPr>
          </a:p>
        </p:txBody>
      </p:sp>
      <p:sp>
        <p:nvSpPr>
          <p:cNvPr id="23" name="Google Shape;455;p18">
            <a:extLst>
              <a:ext uri="{FF2B5EF4-FFF2-40B4-BE49-F238E27FC236}">
                <a16:creationId xmlns:a16="http://schemas.microsoft.com/office/drawing/2014/main" id="{CE7C1F65-CC98-DED1-2B98-F3AB76598897}"/>
              </a:ext>
            </a:extLst>
          </p:cNvPr>
          <p:cNvSpPr txBox="1"/>
          <p:nvPr/>
        </p:nvSpPr>
        <p:spPr>
          <a:xfrm>
            <a:off x="7623276" y="2916938"/>
            <a:ext cx="1900099" cy="328177"/>
          </a:xfrm>
          <a:prstGeom prst="rect">
            <a:avLst/>
          </a:prstGeom>
          <a:noFill/>
          <a:ln>
            <a:noFill/>
          </a:ln>
        </p:spPr>
        <p:txBody>
          <a:bodyPr spcFirstLastPara="1" wrap="square" lIns="121900" tIns="60933" rIns="121900" bIns="60933" anchor="t" anchorCtr="0">
            <a:spAutoFit/>
          </a:bodyPr>
          <a:lstStyle/>
          <a:p>
            <a:endParaRPr sz="1333">
              <a:solidFill>
                <a:srgbClr val="0A236D"/>
              </a:solidFill>
              <a:latin typeface="Metropolis "/>
              <a:ea typeface="Arial"/>
              <a:cs typeface="Arial"/>
              <a:sym typeface="Arial"/>
            </a:endParaRPr>
          </a:p>
        </p:txBody>
      </p:sp>
      <p:pic>
        <p:nvPicPr>
          <p:cNvPr id="24" name="Google Shape;456;p18" descr="Badge 4 outline">
            <a:extLst>
              <a:ext uri="{FF2B5EF4-FFF2-40B4-BE49-F238E27FC236}">
                <a16:creationId xmlns:a16="http://schemas.microsoft.com/office/drawing/2014/main" id="{53566617-47E9-D74E-A439-39CA639A7AC3}"/>
              </a:ext>
            </a:extLst>
          </p:cNvPr>
          <p:cNvPicPr preferRelativeResize="0"/>
          <p:nvPr/>
        </p:nvPicPr>
        <p:blipFill rotWithShape="1">
          <a:blip r:embed="rId6">
            <a:alphaModFix/>
          </a:blip>
          <a:srcRect/>
          <a:stretch/>
        </p:blipFill>
        <p:spPr>
          <a:xfrm>
            <a:off x="10814070" y="2021431"/>
            <a:ext cx="389523" cy="389523"/>
          </a:xfrm>
          <a:prstGeom prst="rect">
            <a:avLst/>
          </a:prstGeom>
          <a:noFill/>
          <a:ln>
            <a:noFill/>
          </a:ln>
        </p:spPr>
      </p:pic>
      <p:sp>
        <p:nvSpPr>
          <p:cNvPr id="25" name="Google Shape;457;p18">
            <a:extLst>
              <a:ext uri="{FF2B5EF4-FFF2-40B4-BE49-F238E27FC236}">
                <a16:creationId xmlns:a16="http://schemas.microsoft.com/office/drawing/2014/main" id="{C8D41FA9-B9E6-7ED1-1D74-6E37E102B320}"/>
              </a:ext>
            </a:extLst>
          </p:cNvPr>
          <p:cNvSpPr txBox="1"/>
          <p:nvPr/>
        </p:nvSpPr>
        <p:spPr>
          <a:xfrm>
            <a:off x="11177596" y="1987157"/>
            <a:ext cx="1655299" cy="739892"/>
          </a:xfrm>
          <a:prstGeom prst="rect">
            <a:avLst/>
          </a:prstGeom>
          <a:noFill/>
          <a:ln>
            <a:noFill/>
          </a:ln>
        </p:spPr>
        <p:txBody>
          <a:bodyPr spcFirstLastPara="1" wrap="square" lIns="121900" tIns="60933" rIns="121900" bIns="60933" anchor="t" anchorCtr="0">
            <a:spAutoFit/>
          </a:bodyPr>
          <a:lstStyle/>
          <a:p>
            <a:pPr>
              <a:lnSpc>
                <a:spcPct val="166666"/>
              </a:lnSpc>
            </a:pPr>
            <a:r>
              <a:rPr lang="en-US" sz="1200" b="1" dirty="0">
                <a:solidFill>
                  <a:srgbClr val="0A236D"/>
                </a:solidFill>
                <a:latin typeface="Metropolis "/>
                <a:ea typeface="Arial"/>
                <a:cs typeface="Arial"/>
                <a:sym typeface="Arial"/>
              </a:rPr>
              <a:t>Deploy Sepio agents</a:t>
            </a:r>
            <a:endParaRPr sz="1200" b="1" dirty="0">
              <a:solidFill>
                <a:srgbClr val="0A236D"/>
              </a:solidFill>
              <a:latin typeface="Metropolis "/>
              <a:ea typeface="Arial"/>
              <a:cs typeface="Arial"/>
              <a:sym typeface="Arial"/>
            </a:endParaRPr>
          </a:p>
        </p:txBody>
      </p:sp>
      <p:sp>
        <p:nvSpPr>
          <p:cNvPr id="26" name="Google Shape;458;p18">
            <a:extLst>
              <a:ext uri="{FF2B5EF4-FFF2-40B4-BE49-F238E27FC236}">
                <a16:creationId xmlns:a16="http://schemas.microsoft.com/office/drawing/2014/main" id="{D06741DA-1EC3-A440-F08F-5A4D9870A9DD}"/>
              </a:ext>
            </a:extLst>
          </p:cNvPr>
          <p:cNvSpPr txBox="1"/>
          <p:nvPr/>
        </p:nvSpPr>
        <p:spPr>
          <a:xfrm>
            <a:off x="11134629" y="2752727"/>
            <a:ext cx="2783002" cy="1046386"/>
          </a:xfrm>
          <a:prstGeom prst="rect">
            <a:avLst/>
          </a:prstGeom>
          <a:noFill/>
          <a:ln>
            <a:noFill/>
          </a:ln>
        </p:spPr>
        <p:txBody>
          <a:bodyPr spcFirstLastPara="1" wrap="square" lIns="121900" tIns="60933" rIns="121900" bIns="60933" anchor="t" anchorCtr="0">
            <a:spAutoFit/>
          </a:bodyPr>
          <a:lstStyle/>
          <a:p>
            <a:r>
              <a:rPr lang="en-US" sz="1200" dirty="0">
                <a:solidFill>
                  <a:srgbClr val="0A236D"/>
                </a:solidFill>
                <a:latin typeface="Metropolis "/>
                <a:ea typeface="Arial"/>
                <a:cs typeface="Arial"/>
                <a:sym typeface="Arial"/>
              </a:rPr>
              <a:t>Supports Windows/RHEL/Debian</a:t>
            </a:r>
            <a:endParaRPr sz="2400" dirty="0">
              <a:solidFill>
                <a:srgbClr val="0A236D"/>
              </a:solidFill>
              <a:latin typeface="Metropolis "/>
            </a:endParaRPr>
          </a:p>
          <a:p>
            <a:endParaRPr sz="1200" dirty="0">
              <a:solidFill>
                <a:srgbClr val="0A236D"/>
              </a:solidFill>
              <a:latin typeface="Metropolis "/>
              <a:ea typeface="Arial"/>
              <a:cs typeface="Arial"/>
              <a:sym typeface="Arial"/>
            </a:endParaRPr>
          </a:p>
          <a:p>
            <a:r>
              <a:rPr lang="en-US" sz="1200" dirty="0">
                <a:solidFill>
                  <a:srgbClr val="0A236D"/>
                </a:solidFill>
                <a:latin typeface="Metropolis "/>
                <a:ea typeface="Arial"/>
                <a:cs typeface="Arial"/>
                <a:sym typeface="Arial"/>
              </a:rPr>
              <a:t>Can be installed manually or using a distribution tool</a:t>
            </a:r>
            <a:endParaRPr sz="2400" dirty="0">
              <a:solidFill>
                <a:srgbClr val="0A236D"/>
              </a:solidFill>
              <a:latin typeface="Metropolis "/>
            </a:endParaRPr>
          </a:p>
          <a:p>
            <a:endParaRPr sz="1200" dirty="0">
              <a:solidFill>
                <a:srgbClr val="0A236D"/>
              </a:solidFill>
              <a:latin typeface="Metropolis "/>
              <a:ea typeface="Arial"/>
              <a:cs typeface="Arial"/>
              <a:sym typeface="Arial"/>
            </a:endParaRPr>
          </a:p>
        </p:txBody>
      </p:sp>
      <p:pic>
        <p:nvPicPr>
          <p:cNvPr id="27" name="Google Shape;459;p18">
            <a:extLst>
              <a:ext uri="{FF2B5EF4-FFF2-40B4-BE49-F238E27FC236}">
                <a16:creationId xmlns:a16="http://schemas.microsoft.com/office/drawing/2014/main" id="{BB1F4FF2-569F-F4EF-C103-795759F35255}"/>
              </a:ext>
            </a:extLst>
          </p:cNvPr>
          <p:cNvPicPr preferRelativeResize="0"/>
          <p:nvPr/>
        </p:nvPicPr>
        <p:blipFill rotWithShape="1">
          <a:blip r:embed="rId7">
            <a:alphaModFix/>
          </a:blip>
          <a:srcRect/>
          <a:stretch/>
        </p:blipFill>
        <p:spPr>
          <a:xfrm>
            <a:off x="400060" y="4855943"/>
            <a:ext cx="7559461" cy="3669027"/>
          </a:xfrm>
          <a:prstGeom prst="rect">
            <a:avLst/>
          </a:prstGeom>
          <a:noFill/>
          <a:ln>
            <a:noFill/>
          </a:ln>
        </p:spPr>
      </p:pic>
      <p:pic>
        <p:nvPicPr>
          <p:cNvPr id="28" name="Google Shape;460;p18" descr="Badge 5 outline">
            <a:extLst>
              <a:ext uri="{FF2B5EF4-FFF2-40B4-BE49-F238E27FC236}">
                <a16:creationId xmlns:a16="http://schemas.microsoft.com/office/drawing/2014/main" id="{C79C1138-BB2E-9F7E-E8C4-88DEB9A453C7}"/>
              </a:ext>
            </a:extLst>
          </p:cNvPr>
          <p:cNvPicPr preferRelativeResize="0"/>
          <p:nvPr/>
        </p:nvPicPr>
        <p:blipFill rotWithShape="1">
          <a:blip r:embed="rId8">
            <a:alphaModFix/>
          </a:blip>
          <a:srcRect/>
          <a:stretch/>
        </p:blipFill>
        <p:spPr>
          <a:xfrm>
            <a:off x="13478271" y="2031652"/>
            <a:ext cx="389523" cy="389523"/>
          </a:xfrm>
          <a:prstGeom prst="rect">
            <a:avLst/>
          </a:prstGeom>
          <a:noFill/>
          <a:ln>
            <a:noFill/>
          </a:ln>
        </p:spPr>
      </p:pic>
      <p:sp>
        <p:nvSpPr>
          <p:cNvPr id="29" name="Google Shape;461;p18">
            <a:extLst>
              <a:ext uri="{FF2B5EF4-FFF2-40B4-BE49-F238E27FC236}">
                <a16:creationId xmlns:a16="http://schemas.microsoft.com/office/drawing/2014/main" id="{99D85927-C50F-C2E2-FD79-4BE00AB61E57}"/>
              </a:ext>
            </a:extLst>
          </p:cNvPr>
          <p:cNvSpPr txBox="1"/>
          <p:nvPr/>
        </p:nvSpPr>
        <p:spPr>
          <a:xfrm>
            <a:off x="13867794" y="1993312"/>
            <a:ext cx="2414023" cy="739892"/>
          </a:xfrm>
          <a:prstGeom prst="rect">
            <a:avLst/>
          </a:prstGeom>
          <a:noFill/>
          <a:ln>
            <a:noFill/>
          </a:ln>
        </p:spPr>
        <p:txBody>
          <a:bodyPr spcFirstLastPara="1" wrap="square" lIns="121900" tIns="60933" rIns="121900" bIns="60933" anchor="t" anchorCtr="0">
            <a:spAutoFit/>
          </a:bodyPr>
          <a:lstStyle/>
          <a:p>
            <a:pPr>
              <a:lnSpc>
                <a:spcPct val="166666"/>
              </a:lnSpc>
            </a:pPr>
            <a:r>
              <a:rPr lang="en-US" sz="1200" b="1">
                <a:solidFill>
                  <a:srgbClr val="0A236D"/>
                </a:solidFill>
                <a:latin typeface="Arial"/>
                <a:ea typeface="Arial"/>
                <a:cs typeface="Arial"/>
                <a:sym typeface="Arial"/>
              </a:rPr>
              <a:t>Complete integration in upstream systems</a:t>
            </a:r>
            <a:endParaRPr sz="1200" b="1">
              <a:solidFill>
                <a:srgbClr val="0A236D"/>
              </a:solidFill>
              <a:latin typeface="Arial"/>
              <a:ea typeface="Arial"/>
              <a:cs typeface="Arial"/>
              <a:sym typeface="Arial"/>
            </a:endParaRPr>
          </a:p>
        </p:txBody>
      </p:sp>
      <p:pic>
        <p:nvPicPr>
          <p:cNvPr id="30" name="Google Shape;462;p18">
            <a:extLst>
              <a:ext uri="{FF2B5EF4-FFF2-40B4-BE49-F238E27FC236}">
                <a16:creationId xmlns:a16="http://schemas.microsoft.com/office/drawing/2014/main" id="{D0B0EA1C-0F57-315C-1BBB-D80595D7FFF4}"/>
              </a:ext>
            </a:extLst>
          </p:cNvPr>
          <p:cNvPicPr preferRelativeResize="0"/>
          <p:nvPr/>
        </p:nvPicPr>
        <p:blipFill rotWithShape="1">
          <a:blip r:embed="rId9">
            <a:alphaModFix/>
          </a:blip>
          <a:srcRect/>
          <a:stretch/>
        </p:blipFill>
        <p:spPr>
          <a:xfrm>
            <a:off x="8360287" y="4851740"/>
            <a:ext cx="7517288" cy="3669027"/>
          </a:xfrm>
          <a:prstGeom prst="rect">
            <a:avLst/>
          </a:prstGeom>
          <a:noFill/>
          <a:ln>
            <a:noFill/>
          </a:ln>
        </p:spPr>
      </p:pic>
      <p:sp>
        <p:nvSpPr>
          <p:cNvPr id="31" name="Google Shape;463;p18">
            <a:extLst>
              <a:ext uri="{FF2B5EF4-FFF2-40B4-BE49-F238E27FC236}">
                <a16:creationId xmlns:a16="http://schemas.microsoft.com/office/drawing/2014/main" id="{0E9FAD60-242B-86B0-EA60-87ABD8AF3B8E}"/>
              </a:ext>
            </a:extLst>
          </p:cNvPr>
          <p:cNvSpPr txBox="1"/>
          <p:nvPr/>
        </p:nvSpPr>
        <p:spPr>
          <a:xfrm>
            <a:off x="7623276" y="2753746"/>
            <a:ext cx="2783003" cy="861720"/>
          </a:xfrm>
          <a:prstGeom prst="rect">
            <a:avLst/>
          </a:prstGeom>
          <a:noFill/>
          <a:ln>
            <a:noFill/>
          </a:ln>
        </p:spPr>
        <p:txBody>
          <a:bodyPr spcFirstLastPara="1" wrap="square" lIns="121900" tIns="60933" rIns="121900" bIns="60933" anchor="t" anchorCtr="0">
            <a:spAutoFit/>
          </a:bodyPr>
          <a:lstStyle/>
          <a:p>
            <a:r>
              <a:rPr lang="en-US" sz="1200" dirty="0">
                <a:solidFill>
                  <a:srgbClr val="0A236D"/>
                </a:solidFill>
                <a:latin typeface="Metropolis "/>
                <a:ea typeface="Arial"/>
                <a:cs typeface="Arial"/>
                <a:sym typeface="Arial"/>
              </a:rPr>
              <a:t>Can be done manually by providing IP-SSH username – SSH password</a:t>
            </a:r>
            <a:endParaRPr sz="1200" dirty="0">
              <a:solidFill>
                <a:srgbClr val="0A236D"/>
              </a:solidFill>
              <a:latin typeface="Metropolis "/>
              <a:ea typeface="Arial"/>
              <a:cs typeface="Arial"/>
              <a:sym typeface="Arial"/>
            </a:endParaRPr>
          </a:p>
          <a:p>
            <a:r>
              <a:rPr lang="en-US" sz="1200" dirty="0">
                <a:solidFill>
                  <a:srgbClr val="0A236D"/>
                </a:solidFill>
                <a:latin typeface="Metropolis "/>
                <a:ea typeface="Arial"/>
                <a:cs typeface="Arial"/>
                <a:sym typeface="Arial"/>
              </a:rPr>
              <a:t>Can be done by importing CSV file</a:t>
            </a:r>
            <a:endParaRPr sz="1200" dirty="0">
              <a:solidFill>
                <a:srgbClr val="0A236D"/>
              </a:solidFill>
              <a:latin typeface="Metropolis "/>
              <a:ea typeface="Arial"/>
              <a:cs typeface="Arial"/>
              <a:sym typeface="Arial"/>
            </a:endParaRPr>
          </a:p>
        </p:txBody>
      </p:sp>
      <p:pic>
        <p:nvPicPr>
          <p:cNvPr id="32" name="Google Shape;464;p18" descr="Arrow Right outline">
            <a:extLst>
              <a:ext uri="{FF2B5EF4-FFF2-40B4-BE49-F238E27FC236}">
                <a16:creationId xmlns:a16="http://schemas.microsoft.com/office/drawing/2014/main" id="{D4B4C65A-291A-2192-40BC-228D16754992}"/>
              </a:ext>
            </a:extLst>
          </p:cNvPr>
          <p:cNvPicPr preferRelativeResize="0"/>
          <p:nvPr/>
        </p:nvPicPr>
        <p:blipFill rotWithShape="1">
          <a:blip r:embed="rId10">
            <a:alphaModFix/>
          </a:blip>
          <a:srcRect/>
          <a:stretch/>
        </p:blipFill>
        <p:spPr>
          <a:xfrm>
            <a:off x="3848983" y="1986109"/>
            <a:ext cx="540975" cy="540975"/>
          </a:xfrm>
          <a:prstGeom prst="rect">
            <a:avLst/>
          </a:prstGeom>
          <a:noFill/>
          <a:ln>
            <a:noFill/>
          </a:ln>
        </p:spPr>
      </p:pic>
      <p:pic>
        <p:nvPicPr>
          <p:cNvPr id="33" name="Google Shape;465;p18" descr="Arrow Right outline">
            <a:extLst>
              <a:ext uri="{FF2B5EF4-FFF2-40B4-BE49-F238E27FC236}">
                <a16:creationId xmlns:a16="http://schemas.microsoft.com/office/drawing/2014/main" id="{0F3E966F-C01D-BC9A-098A-4975142171F5}"/>
              </a:ext>
            </a:extLst>
          </p:cNvPr>
          <p:cNvPicPr preferRelativeResize="0"/>
          <p:nvPr/>
        </p:nvPicPr>
        <p:blipFill rotWithShape="1">
          <a:blip r:embed="rId10">
            <a:alphaModFix/>
          </a:blip>
          <a:srcRect/>
          <a:stretch/>
        </p:blipFill>
        <p:spPr>
          <a:xfrm>
            <a:off x="6721907" y="1986109"/>
            <a:ext cx="540975" cy="540975"/>
          </a:xfrm>
          <a:prstGeom prst="rect">
            <a:avLst/>
          </a:prstGeom>
          <a:noFill/>
          <a:ln>
            <a:noFill/>
          </a:ln>
        </p:spPr>
      </p:pic>
      <p:pic>
        <p:nvPicPr>
          <p:cNvPr id="34" name="Google Shape;466;p18" descr="Arrow Right outline">
            <a:extLst>
              <a:ext uri="{FF2B5EF4-FFF2-40B4-BE49-F238E27FC236}">
                <a16:creationId xmlns:a16="http://schemas.microsoft.com/office/drawing/2014/main" id="{8A5F2A5A-BECE-C34A-6214-01B0A48F270C}"/>
              </a:ext>
            </a:extLst>
          </p:cNvPr>
          <p:cNvPicPr preferRelativeResize="0"/>
          <p:nvPr/>
        </p:nvPicPr>
        <p:blipFill rotWithShape="1">
          <a:blip r:embed="rId10">
            <a:alphaModFix/>
          </a:blip>
          <a:srcRect/>
          <a:stretch/>
        </p:blipFill>
        <p:spPr>
          <a:xfrm>
            <a:off x="10071625" y="1978167"/>
            <a:ext cx="540975" cy="540975"/>
          </a:xfrm>
          <a:prstGeom prst="rect">
            <a:avLst/>
          </a:prstGeom>
          <a:noFill/>
          <a:ln>
            <a:noFill/>
          </a:ln>
        </p:spPr>
      </p:pic>
      <p:pic>
        <p:nvPicPr>
          <p:cNvPr id="35" name="Google Shape;467;p18" descr="Arrow Right outline">
            <a:extLst>
              <a:ext uri="{FF2B5EF4-FFF2-40B4-BE49-F238E27FC236}">
                <a16:creationId xmlns:a16="http://schemas.microsoft.com/office/drawing/2014/main" id="{25B29A43-2971-06A0-FA61-5CA81CBDBD8C}"/>
              </a:ext>
            </a:extLst>
          </p:cNvPr>
          <p:cNvPicPr preferRelativeResize="0"/>
          <p:nvPr/>
        </p:nvPicPr>
        <p:blipFill rotWithShape="1">
          <a:blip r:embed="rId10">
            <a:alphaModFix/>
          </a:blip>
          <a:srcRect/>
          <a:stretch/>
        </p:blipFill>
        <p:spPr>
          <a:xfrm>
            <a:off x="12832895" y="1987158"/>
            <a:ext cx="540975" cy="540975"/>
          </a:xfrm>
          <a:prstGeom prst="rect">
            <a:avLst/>
          </a:prstGeom>
          <a:noFill/>
          <a:ln>
            <a:noFill/>
          </a:ln>
        </p:spPr>
      </p:pic>
    </p:spTree>
    <p:extLst>
      <p:ext uri="{BB962C8B-B14F-4D97-AF65-F5344CB8AC3E}">
        <p14:creationId xmlns:p14="http://schemas.microsoft.com/office/powerpoint/2010/main" val="290897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1272210" y="602690"/>
            <a:ext cx="12881113" cy="1663433"/>
          </a:xfrm>
        </p:spPr>
        <p:txBody>
          <a:bodyPr/>
          <a:lstStyle/>
          <a:p>
            <a:r>
              <a:rPr lang="en-US" sz="4600" dirty="0" err="1">
                <a:solidFill>
                  <a:srgbClr val="0C385A"/>
                </a:solidFill>
                <a:latin typeface="Metropolis Extra Light" panose="00000500000000000000" charset="0"/>
              </a:rPr>
              <a:t>Sepio’s</a:t>
            </a:r>
            <a:r>
              <a:rPr lang="en-US" sz="4600" dirty="0">
                <a:solidFill>
                  <a:srgbClr val="0C385A"/>
                </a:solidFill>
                <a:latin typeface="Metropolis Extra Light" panose="00000500000000000000" charset="0"/>
              </a:rPr>
              <a:t> Asset Risk Management solution</a:t>
            </a:r>
          </a:p>
        </p:txBody>
      </p:sp>
      <p:pic>
        <p:nvPicPr>
          <p:cNvPr id="5" name="Picture 4" descr="Graphical user interface, application&#10;&#10;Description automatically generated">
            <a:extLst>
              <a:ext uri="{FF2B5EF4-FFF2-40B4-BE49-F238E27FC236}">
                <a16:creationId xmlns:a16="http://schemas.microsoft.com/office/drawing/2014/main" id="{BBE3A679-6D2D-705A-4485-E17FE9797979}"/>
              </a:ext>
            </a:extLst>
          </p:cNvPr>
          <p:cNvPicPr>
            <a:picLocks noChangeAspect="1"/>
          </p:cNvPicPr>
          <p:nvPr/>
        </p:nvPicPr>
        <p:blipFill>
          <a:blip r:embed="rId3"/>
          <a:stretch>
            <a:fillRect/>
          </a:stretch>
        </p:blipFill>
        <p:spPr>
          <a:xfrm>
            <a:off x="1272209" y="2617844"/>
            <a:ext cx="11311467" cy="5635081"/>
          </a:xfrm>
          <a:prstGeom prst="rect">
            <a:avLst/>
          </a:prstGeom>
        </p:spPr>
      </p:pic>
    </p:spTree>
    <p:extLst>
      <p:ext uri="{BB962C8B-B14F-4D97-AF65-F5344CB8AC3E}">
        <p14:creationId xmlns:p14="http://schemas.microsoft.com/office/powerpoint/2010/main" val="3853348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B0933-2DCE-461B-8C90-C9C32C38A6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AA3799F-93D3-3369-F3C2-E5A93928F781}"/>
              </a:ext>
            </a:extLst>
          </p:cNvPr>
          <p:cNvSpPr>
            <a:spLocks noGrp="1"/>
          </p:cNvSpPr>
          <p:nvPr>
            <p:ph type="body" sz="quarter" idx="11"/>
          </p:nvPr>
        </p:nvSpPr>
        <p:spPr>
          <a:xfrm>
            <a:off x="1064515" y="802410"/>
            <a:ext cx="13760905" cy="833580"/>
          </a:xfrm>
        </p:spPr>
        <p:txBody>
          <a:bodyPr/>
          <a:lstStyle/>
          <a:p>
            <a:pPr algn="l"/>
            <a:r>
              <a:rPr lang="en-US" sz="4600" dirty="0">
                <a:solidFill>
                  <a:srgbClr val="0A236D"/>
                </a:solidFill>
                <a:latin typeface="Metropolis Extra Light" panose="00000500000000000000" charset="0"/>
              </a:rPr>
              <a:t>Additional video resources</a:t>
            </a:r>
            <a:endParaRPr lang="en-IL" sz="4600" dirty="0">
              <a:solidFill>
                <a:srgbClr val="0A236D"/>
              </a:solidFill>
              <a:latin typeface="Metropolis Extra Light" panose="00000500000000000000" charset="0"/>
            </a:endParaRPr>
          </a:p>
        </p:txBody>
      </p:sp>
      <p:sp>
        <p:nvSpPr>
          <p:cNvPr id="3" name="Text Placeholder 2">
            <a:extLst>
              <a:ext uri="{FF2B5EF4-FFF2-40B4-BE49-F238E27FC236}">
                <a16:creationId xmlns:a16="http://schemas.microsoft.com/office/drawing/2014/main" id="{7DF38323-B466-F5BC-2F2A-35646B759F6E}"/>
              </a:ext>
            </a:extLst>
          </p:cNvPr>
          <p:cNvSpPr>
            <a:spLocks noGrp="1"/>
          </p:cNvSpPr>
          <p:nvPr>
            <p:ph type="body" sz="quarter" idx="12"/>
          </p:nvPr>
        </p:nvSpPr>
        <p:spPr>
          <a:xfrm>
            <a:off x="1085691" y="3429000"/>
            <a:ext cx="14084618" cy="5165992"/>
          </a:xfrm>
        </p:spPr>
        <p:txBody>
          <a:bodyPr/>
          <a:lstStyle/>
          <a:p>
            <a:pPr>
              <a:buClr>
                <a:srgbClr val="23B589"/>
              </a:buClr>
            </a:pPr>
            <a:r>
              <a:rPr lang="en-US" sz="3200" dirty="0">
                <a:solidFill>
                  <a:srgbClr val="0A236D"/>
                </a:solidFill>
                <a:ea typeface="+mn-lt"/>
                <a:cs typeface="+mn-lt"/>
                <a:hlinkClick r:id="rId3"/>
              </a:rPr>
              <a:t>https://www.youtube.com/watch?v=vDTtbfXDwbc</a:t>
            </a:r>
            <a:endParaRPr lang="en-US" sz="3200" dirty="0">
              <a:solidFill>
                <a:srgbClr val="0A236D"/>
              </a:solidFill>
              <a:ea typeface="+mn-lt"/>
              <a:cs typeface="+mn-lt"/>
            </a:endParaRPr>
          </a:p>
          <a:p>
            <a:pPr>
              <a:buClr>
                <a:srgbClr val="23B589"/>
              </a:buClr>
            </a:pPr>
            <a:endParaRPr lang="en-US" sz="3200" dirty="0">
              <a:solidFill>
                <a:srgbClr val="0A236D"/>
              </a:solidFill>
              <a:ea typeface="+mn-lt"/>
              <a:cs typeface="+mn-lt"/>
            </a:endParaRPr>
          </a:p>
          <a:p>
            <a:pPr>
              <a:buClr>
                <a:srgbClr val="23B589"/>
              </a:buClr>
            </a:pPr>
            <a:r>
              <a:rPr lang="en-US" sz="3200" dirty="0">
                <a:solidFill>
                  <a:srgbClr val="0A236D"/>
                </a:solidFill>
                <a:ea typeface="+mn-lt"/>
                <a:cs typeface="+mn-lt"/>
                <a:hlinkClick r:id="rId4"/>
              </a:rPr>
              <a:t>https://www.youtube.com/watch?v=pLHIiLh3njg&amp;list=PLIhAGMBWwGmdlt7aRfTc0C07N_1kA49p4&amp;index=15</a:t>
            </a:r>
            <a:endParaRPr lang="en-US" sz="3200" dirty="0">
              <a:solidFill>
                <a:srgbClr val="0A236D"/>
              </a:solidFill>
              <a:ea typeface="+mn-lt"/>
              <a:cs typeface="+mn-lt"/>
            </a:endParaRPr>
          </a:p>
          <a:p>
            <a:pPr>
              <a:buClr>
                <a:srgbClr val="23B589"/>
              </a:buClr>
            </a:pPr>
            <a:endParaRPr lang="en-US" sz="3200" dirty="0">
              <a:solidFill>
                <a:srgbClr val="0A236D"/>
              </a:solidFill>
              <a:ea typeface="+mn-lt"/>
              <a:cs typeface="+mn-lt"/>
            </a:endParaRPr>
          </a:p>
          <a:p>
            <a:pPr>
              <a:buClr>
                <a:srgbClr val="23B589"/>
              </a:buClr>
            </a:pPr>
            <a:r>
              <a:rPr lang="en-US" sz="3200" dirty="0">
                <a:solidFill>
                  <a:srgbClr val="0A236D"/>
                </a:solidFill>
                <a:ea typeface="+mn-lt"/>
                <a:cs typeface="+mn-lt"/>
                <a:hlinkClick r:id="rId5"/>
              </a:rPr>
              <a:t>https://www.youtube.com/watch?v=GBqYnaI0XBU&amp;list=PLIhAGMBWwGmdlt7aRfTc0C07N_1kA49p4&amp;index=20</a:t>
            </a:r>
            <a:endParaRPr lang="en-US" sz="3200" dirty="0">
              <a:solidFill>
                <a:srgbClr val="0A236D"/>
              </a:solidFill>
              <a:ea typeface="+mn-lt"/>
              <a:cs typeface="+mn-lt"/>
            </a:endParaRPr>
          </a:p>
          <a:p>
            <a:pPr>
              <a:buClr>
                <a:srgbClr val="23B589"/>
              </a:buClr>
            </a:pPr>
            <a:endParaRPr lang="en-US" sz="3200" dirty="0">
              <a:solidFill>
                <a:srgbClr val="0A236D"/>
              </a:solidFill>
              <a:ea typeface="+mn-lt"/>
              <a:cs typeface="+mn-lt"/>
            </a:endParaRPr>
          </a:p>
          <a:p>
            <a:pPr>
              <a:buClr>
                <a:srgbClr val="23B589"/>
              </a:buClr>
            </a:pPr>
            <a:endParaRPr lang="en-US" sz="3200" dirty="0">
              <a:solidFill>
                <a:srgbClr val="0A236D"/>
              </a:solidFill>
              <a:ea typeface="+mn-lt"/>
              <a:cs typeface="+mn-lt"/>
            </a:endParaRPr>
          </a:p>
          <a:p>
            <a:pPr>
              <a:buClr>
                <a:srgbClr val="23B589"/>
              </a:buClr>
            </a:pPr>
            <a:endParaRPr lang="en-US" sz="3200" dirty="0">
              <a:solidFill>
                <a:srgbClr val="0A236D"/>
              </a:solidFill>
              <a:ea typeface="+mn-lt"/>
              <a:cs typeface="+mn-lt"/>
            </a:endParaRPr>
          </a:p>
        </p:txBody>
      </p:sp>
    </p:spTree>
    <p:extLst>
      <p:ext uri="{BB962C8B-B14F-4D97-AF65-F5344CB8AC3E}">
        <p14:creationId xmlns:p14="http://schemas.microsoft.com/office/powerpoint/2010/main" val="541217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 y="-1389"/>
            <a:ext cx="16256000" cy="9146777"/>
          </a:xfrm>
          <a:prstGeom prst="rect">
            <a:avLst/>
          </a:prstGeom>
          <a:noFill/>
          <a:ln>
            <a:noFill/>
          </a:ln>
        </p:spPr>
      </p:pic>
      <p:sp>
        <p:nvSpPr>
          <p:cNvPr id="89" name="Google Shape;89;p1"/>
          <p:cNvSpPr txBox="1">
            <a:spLocks noGrp="1"/>
          </p:cNvSpPr>
          <p:nvPr>
            <p:ph type="subTitle" idx="1"/>
          </p:nvPr>
        </p:nvSpPr>
        <p:spPr>
          <a:xfrm>
            <a:off x="2031999" y="4699465"/>
            <a:ext cx="12192000" cy="1451956"/>
          </a:xfrm>
          <a:prstGeom prst="rect">
            <a:avLst/>
          </a:prstGeom>
          <a:noFill/>
          <a:ln>
            <a:noFill/>
          </a:ln>
        </p:spPr>
        <p:txBody>
          <a:bodyPr spcFirstLastPara="1" wrap="square" lIns="121900" tIns="60933" rIns="121900" bIns="60933" anchor="t" anchorCtr="0">
            <a:noAutofit/>
          </a:bodyPr>
          <a:lstStyle/>
          <a:p>
            <a:pPr rtl="0">
              <a:spcBef>
                <a:spcPts val="0"/>
              </a:spcBef>
              <a:buClr>
                <a:srgbClr val="002C86"/>
              </a:buClr>
            </a:pPr>
            <a:endParaRPr dirty="0"/>
          </a:p>
          <a:p>
            <a:pPr rtl="0">
              <a:buClr>
                <a:srgbClr val="002C86"/>
              </a:buClr>
            </a:pPr>
            <a:endParaRPr dirty="0">
              <a:solidFill>
                <a:srgbClr val="002C86"/>
              </a:solidFill>
              <a:latin typeface="Arial"/>
              <a:ea typeface="Arial"/>
              <a:cs typeface="Arial"/>
              <a:sym typeface="Arial"/>
            </a:endParaRPr>
          </a:p>
        </p:txBody>
      </p:sp>
      <p:grpSp>
        <p:nvGrpSpPr>
          <p:cNvPr id="3" name="Group 2">
            <a:extLst>
              <a:ext uri="{FF2B5EF4-FFF2-40B4-BE49-F238E27FC236}">
                <a16:creationId xmlns:a16="http://schemas.microsoft.com/office/drawing/2014/main" id="{528C1AAC-A5CB-ADA1-1D81-73F04B6DBD3B}"/>
              </a:ext>
            </a:extLst>
          </p:cNvPr>
          <p:cNvGrpSpPr/>
          <p:nvPr/>
        </p:nvGrpSpPr>
        <p:grpSpPr>
          <a:xfrm>
            <a:off x="9806675" y="1502254"/>
            <a:ext cx="6316407" cy="6600740"/>
            <a:chOff x="9806675" y="1502254"/>
            <a:chExt cx="6316407" cy="6600740"/>
          </a:xfrm>
        </p:grpSpPr>
        <p:grpSp>
          <p:nvGrpSpPr>
            <p:cNvPr id="5" name="Google Shape;101;p2">
              <a:extLst>
                <a:ext uri="{FF2B5EF4-FFF2-40B4-BE49-F238E27FC236}">
                  <a16:creationId xmlns:a16="http://schemas.microsoft.com/office/drawing/2014/main" id="{A0740312-EAB0-944B-12EE-94D9A94D7D6D}"/>
                </a:ext>
              </a:extLst>
            </p:cNvPr>
            <p:cNvGrpSpPr/>
            <p:nvPr/>
          </p:nvGrpSpPr>
          <p:grpSpPr>
            <a:xfrm>
              <a:off x="11092152" y="2561641"/>
              <a:ext cx="4735137" cy="3409472"/>
              <a:chOff x="7973213" y="1772375"/>
              <a:chExt cx="3551353" cy="2557104"/>
            </a:xfrm>
          </p:grpSpPr>
          <p:pic>
            <p:nvPicPr>
              <p:cNvPr id="6" name="Google Shape;102;p2" descr="Server outline">
                <a:extLst>
                  <a:ext uri="{FF2B5EF4-FFF2-40B4-BE49-F238E27FC236}">
                    <a16:creationId xmlns:a16="http://schemas.microsoft.com/office/drawing/2014/main" id="{5BC603D1-441C-B709-1FE9-B04AE642B6C6}"/>
                  </a:ext>
                </a:extLst>
              </p:cNvPr>
              <p:cNvPicPr preferRelativeResize="0"/>
              <p:nvPr/>
            </p:nvPicPr>
            <p:blipFill rotWithShape="1">
              <a:blip r:embed="rId4">
                <a:alphaModFix/>
              </a:blip>
              <a:srcRect/>
              <a:stretch/>
            </p:blipFill>
            <p:spPr>
              <a:xfrm>
                <a:off x="9296400" y="2971800"/>
                <a:ext cx="914400" cy="914400"/>
              </a:xfrm>
              <a:prstGeom prst="rect">
                <a:avLst/>
              </a:prstGeom>
              <a:noFill/>
              <a:ln>
                <a:noFill/>
              </a:ln>
            </p:spPr>
          </p:pic>
          <p:cxnSp>
            <p:nvCxnSpPr>
              <p:cNvPr id="7" name="Google Shape;103;p2">
                <a:extLst>
                  <a:ext uri="{FF2B5EF4-FFF2-40B4-BE49-F238E27FC236}">
                    <a16:creationId xmlns:a16="http://schemas.microsoft.com/office/drawing/2014/main" id="{A9E83BF3-D717-8099-61FF-7FB85EE9AB72}"/>
                  </a:ext>
                </a:extLst>
              </p:cNvPr>
              <p:cNvCxnSpPr/>
              <p:nvPr/>
            </p:nvCxnSpPr>
            <p:spPr>
              <a:xfrm rot="10800000">
                <a:off x="8663555" y="2703484"/>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8" name="Google Shape;104;p2" descr="Monitor outline">
                <a:extLst>
                  <a:ext uri="{FF2B5EF4-FFF2-40B4-BE49-F238E27FC236}">
                    <a16:creationId xmlns:a16="http://schemas.microsoft.com/office/drawing/2014/main" id="{A51175CE-B97B-36D7-F919-3018B770BD62}"/>
                  </a:ext>
                </a:extLst>
              </p:cNvPr>
              <p:cNvPicPr preferRelativeResize="0"/>
              <p:nvPr/>
            </p:nvPicPr>
            <p:blipFill rotWithShape="1">
              <a:blip r:embed="rId5">
                <a:alphaModFix/>
              </a:blip>
              <a:srcRect/>
              <a:stretch/>
            </p:blipFill>
            <p:spPr>
              <a:xfrm>
                <a:off x="7973213" y="2494012"/>
                <a:ext cx="646332" cy="646332"/>
              </a:xfrm>
              <a:prstGeom prst="rect">
                <a:avLst/>
              </a:prstGeom>
              <a:noFill/>
              <a:ln>
                <a:noFill/>
              </a:ln>
            </p:spPr>
          </p:pic>
          <p:cxnSp>
            <p:nvCxnSpPr>
              <p:cNvPr id="9" name="Google Shape;105;p2">
                <a:extLst>
                  <a:ext uri="{FF2B5EF4-FFF2-40B4-BE49-F238E27FC236}">
                    <a16:creationId xmlns:a16="http://schemas.microsoft.com/office/drawing/2014/main" id="{5150A401-C5AA-AF9F-9E51-DF8B5233A0A5}"/>
                  </a:ext>
                </a:extLst>
              </p:cNvPr>
              <p:cNvCxnSpPr/>
              <p:nvPr/>
            </p:nvCxnSpPr>
            <p:spPr>
              <a:xfrm>
                <a:off x="10210800" y="3429000"/>
                <a:ext cx="632845" cy="577312"/>
              </a:xfrm>
              <a:prstGeom prst="bentConnector3">
                <a:avLst>
                  <a:gd name="adj1" fmla="val 44901"/>
                </a:avLst>
              </a:prstGeom>
              <a:noFill/>
              <a:ln w="22225" cap="flat" cmpd="sng">
                <a:solidFill>
                  <a:srgbClr val="1A4464"/>
                </a:solidFill>
                <a:prstDash val="solid"/>
                <a:miter lim="800000"/>
                <a:headEnd type="none" w="sm" len="sm"/>
                <a:tailEnd type="triangle" w="med" len="med"/>
              </a:ln>
            </p:spPr>
          </p:cxnSp>
          <p:pic>
            <p:nvPicPr>
              <p:cNvPr id="10" name="Google Shape;106;p2" descr="Monitor outline">
                <a:extLst>
                  <a:ext uri="{FF2B5EF4-FFF2-40B4-BE49-F238E27FC236}">
                    <a16:creationId xmlns:a16="http://schemas.microsoft.com/office/drawing/2014/main" id="{544C149B-E177-123A-6DFD-F3FCB2FDE63A}"/>
                  </a:ext>
                </a:extLst>
              </p:cNvPr>
              <p:cNvPicPr preferRelativeResize="0"/>
              <p:nvPr/>
            </p:nvPicPr>
            <p:blipFill rotWithShape="1">
              <a:blip r:embed="rId5">
                <a:alphaModFix/>
              </a:blip>
              <a:srcRect/>
              <a:stretch/>
            </p:blipFill>
            <p:spPr>
              <a:xfrm>
                <a:off x="10878234" y="3683147"/>
                <a:ext cx="646332" cy="646332"/>
              </a:xfrm>
              <a:prstGeom prst="rect">
                <a:avLst/>
              </a:prstGeom>
              <a:noFill/>
              <a:ln>
                <a:noFill/>
              </a:ln>
            </p:spPr>
          </p:pic>
          <p:pic>
            <p:nvPicPr>
              <p:cNvPr id="11" name="Google Shape;107;p2" descr="Laptop outline">
                <a:extLst>
                  <a:ext uri="{FF2B5EF4-FFF2-40B4-BE49-F238E27FC236}">
                    <a16:creationId xmlns:a16="http://schemas.microsoft.com/office/drawing/2014/main" id="{3B6797D1-364F-8F12-F6EC-577776392B6F}"/>
                  </a:ext>
                </a:extLst>
              </p:cNvPr>
              <p:cNvPicPr preferRelativeResize="0"/>
              <p:nvPr/>
            </p:nvPicPr>
            <p:blipFill rotWithShape="1">
              <a:blip r:embed="rId6">
                <a:alphaModFix/>
              </a:blip>
              <a:srcRect/>
              <a:stretch/>
            </p:blipFill>
            <p:spPr>
              <a:xfrm>
                <a:off x="9430433" y="1772375"/>
                <a:ext cx="646333" cy="646333"/>
              </a:xfrm>
              <a:prstGeom prst="rect">
                <a:avLst/>
              </a:prstGeom>
              <a:noFill/>
              <a:ln>
                <a:noFill/>
              </a:ln>
            </p:spPr>
          </p:pic>
          <p:cxnSp>
            <p:nvCxnSpPr>
              <p:cNvPr id="12" name="Google Shape;108;p2">
                <a:extLst>
                  <a:ext uri="{FF2B5EF4-FFF2-40B4-BE49-F238E27FC236}">
                    <a16:creationId xmlns:a16="http://schemas.microsoft.com/office/drawing/2014/main" id="{A17979D7-F43D-37C9-C618-EFFBE65F7907}"/>
                  </a:ext>
                </a:extLst>
              </p:cNvPr>
              <p:cNvCxnSpPr/>
              <p:nvPr/>
            </p:nvCxnSpPr>
            <p:spPr>
              <a:xfrm rot="-5400000">
                <a:off x="9433345" y="2696839"/>
                <a:ext cx="633330" cy="2"/>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13" name="Google Shape;109;p2">
              <a:extLst>
                <a:ext uri="{FF2B5EF4-FFF2-40B4-BE49-F238E27FC236}">
                  <a16:creationId xmlns:a16="http://schemas.microsoft.com/office/drawing/2014/main" id="{0271DE26-D187-5601-0DBB-2AE70EDB3D89}"/>
                </a:ext>
              </a:extLst>
            </p:cNvPr>
            <p:cNvGrpSpPr/>
            <p:nvPr/>
          </p:nvGrpSpPr>
          <p:grpSpPr>
            <a:xfrm>
              <a:off x="11667508" y="2004756"/>
              <a:ext cx="1480673" cy="2211725"/>
              <a:chOff x="8404730" y="1354711"/>
              <a:chExt cx="1110505" cy="1658794"/>
            </a:xfrm>
          </p:grpSpPr>
          <p:cxnSp>
            <p:nvCxnSpPr>
              <p:cNvPr id="14" name="Google Shape;110;p2">
                <a:extLst>
                  <a:ext uri="{FF2B5EF4-FFF2-40B4-BE49-F238E27FC236}">
                    <a16:creationId xmlns:a16="http://schemas.microsoft.com/office/drawing/2014/main" id="{1B7ED935-3779-27B6-9552-70085A09F287}"/>
                  </a:ext>
                </a:extLst>
              </p:cNvPr>
              <p:cNvCxnSpPr/>
              <p:nvPr/>
            </p:nvCxnSpPr>
            <p:spPr>
              <a:xfrm rot="5400000" flipH="1">
                <a:off x="8663020" y="2161290"/>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15" name="Google Shape;111;p2" descr="Smart Phone outline">
                <a:extLst>
                  <a:ext uri="{FF2B5EF4-FFF2-40B4-BE49-F238E27FC236}">
                    <a16:creationId xmlns:a16="http://schemas.microsoft.com/office/drawing/2014/main" id="{3BA3BAFE-FAB2-6661-01D8-CF7342845970}"/>
                  </a:ext>
                </a:extLst>
              </p:cNvPr>
              <p:cNvPicPr preferRelativeResize="0"/>
              <p:nvPr/>
            </p:nvPicPr>
            <p:blipFill rotWithShape="1">
              <a:blip r:embed="rId7">
                <a:alphaModFix/>
              </a:blip>
              <a:srcRect/>
              <a:stretch/>
            </p:blipFill>
            <p:spPr>
              <a:xfrm>
                <a:off x="8404730" y="1354711"/>
                <a:ext cx="646333" cy="646333"/>
              </a:xfrm>
              <a:prstGeom prst="rect">
                <a:avLst/>
              </a:prstGeom>
              <a:noFill/>
              <a:ln>
                <a:noFill/>
              </a:ln>
            </p:spPr>
          </p:pic>
        </p:grpSp>
        <p:grpSp>
          <p:nvGrpSpPr>
            <p:cNvPr id="16" name="Google Shape;112;p2">
              <a:extLst>
                <a:ext uri="{FF2B5EF4-FFF2-40B4-BE49-F238E27FC236}">
                  <a16:creationId xmlns:a16="http://schemas.microsoft.com/office/drawing/2014/main" id="{EF9BAD9E-41E2-0757-4109-E5FF2EC72394}"/>
                </a:ext>
              </a:extLst>
            </p:cNvPr>
            <p:cNvGrpSpPr/>
            <p:nvPr/>
          </p:nvGrpSpPr>
          <p:grpSpPr>
            <a:xfrm>
              <a:off x="13461212" y="5425574"/>
              <a:ext cx="1492376" cy="2296932"/>
              <a:chOff x="9750009" y="3920324"/>
              <a:chExt cx="1119282" cy="1722699"/>
            </a:xfrm>
          </p:grpSpPr>
          <p:cxnSp>
            <p:nvCxnSpPr>
              <p:cNvPr id="17" name="Google Shape;113;p2">
                <a:extLst>
                  <a:ext uri="{FF2B5EF4-FFF2-40B4-BE49-F238E27FC236}">
                    <a16:creationId xmlns:a16="http://schemas.microsoft.com/office/drawing/2014/main" id="{4D7833F8-2AFF-3114-85D4-BC123351170D}"/>
                  </a:ext>
                </a:extLst>
              </p:cNvPr>
              <p:cNvCxnSpPr/>
              <p:nvPr/>
            </p:nvCxnSpPr>
            <p:spPr>
              <a:xfrm rot="-5400000" flipH="1">
                <a:off x="9694015" y="3976318"/>
                <a:ext cx="908209" cy="79622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18" name="Google Shape;114;p2" descr="Smart Phone outline">
                <a:extLst>
                  <a:ext uri="{FF2B5EF4-FFF2-40B4-BE49-F238E27FC236}">
                    <a16:creationId xmlns:a16="http://schemas.microsoft.com/office/drawing/2014/main" id="{6A4F3CCD-28A8-8CF8-B9B4-F0F45FD5D0D2}"/>
                  </a:ext>
                </a:extLst>
              </p:cNvPr>
              <p:cNvPicPr preferRelativeResize="0"/>
              <p:nvPr/>
            </p:nvPicPr>
            <p:blipFill rotWithShape="1">
              <a:blip r:embed="rId7">
                <a:alphaModFix/>
              </a:blip>
              <a:srcRect/>
              <a:stretch/>
            </p:blipFill>
            <p:spPr>
              <a:xfrm>
                <a:off x="10222958" y="4996690"/>
                <a:ext cx="646333" cy="646333"/>
              </a:xfrm>
              <a:prstGeom prst="rect">
                <a:avLst/>
              </a:prstGeom>
              <a:noFill/>
              <a:ln>
                <a:noFill/>
              </a:ln>
            </p:spPr>
          </p:pic>
        </p:grpSp>
        <p:grpSp>
          <p:nvGrpSpPr>
            <p:cNvPr id="19" name="Google Shape;115;p2">
              <a:extLst>
                <a:ext uri="{FF2B5EF4-FFF2-40B4-BE49-F238E27FC236}">
                  <a16:creationId xmlns:a16="http://schemas.microsoft.com/office/drawing/2014/main" id="{86CDAEEE-C33B-79BC-B07D-28B9029AA492}"/>
                </a:ext>
              </a:extLst>
            </p:cNvPr>
            <p:cNvGrpSpPr/>
            <p:nvPr/>
          </p:nvGrpSpPr>
          <p:grpSpPr>
            <a:xfrm>
              <a:off x="11733293" y="5425574"/>
              <a:ext cx="1415132" cy="2159605"/>
              <a:chOff x="8454069" y="3920324"/>
              <a:chExt cx="1061349" cy="1619704"/>
            </a:xfrm>
          </p:grpSpPr>
          <p:pic>
            <p:nvPicPr>
              <p:cNvPr id="20" name="Google Shape;116;p2" descr="Monitor outline">
                <a:extLst>
                  <a:ext uri="{FF2B5EF4-FFF2-40B4-BE49-F238E27FC236}">
                    <a16:creationId xmlns:a16="http://schemas.microsoft.com/office/drawing/2014/main" id="{65BE5CE1-CE30-FCAD-7C83-4AAF9727081C}"/>
                  </a:ext>
                </a:extLst>
              </p:cNvPr>
              <p:cNvPicPr preferRelativeResize="0"/>
              <p:nvPr/>
            </p:nvPicPr>
            <p:blipFill rotWithShape="1">
              <a:blip r:embed="rId8">
                <a:alphaModFix/>
              </a:blip>
              <a:srcRect/>
              <a:stretch/>
            </p:blipFill>
            <p:spPr>
              <a:xfrm>
                <a:off x="8454069" y="4893696"/>
                <a:ext cx="646332" cy="646332"/>
              </a:xfrm>
              <a:prstGeom prst="rect">
                <a:avLst/>
              </a:prstGeom>
              <a:noFill/>
              <a:ln>
                <a:noFill/>
              </a:ln>
            </p:spPr>
          </p:pic>
          <p:cxnSp>
            <p:nvCxnSpPr>
              <p:cNvPr id="21" name="Google Shape;117;p2">
                <a:extLst>
                  <a:ext uri="{FF2B5EF4-FFF2-40B4-BE49-F238E27FC236}">
                    <a16:creationId xmlns:a16="http://schemas.microsoft.com/office/drawing/2014/main" id="{33AF7A98-0C94-1B2B-75F9-1A6AFB13B1DE}"/>
                  </a:ext>
                </a:extLst>
              </p:cNvPr>
              <p:cNvCxnSpPr/>
              <p:nvPr/>
            </p:nvCxnSpPr>
            <p:spPr>
              <a:xfrm rot="5400000">
                <a:off x="8709284" y="3988275"/>
                <a:ext cx="874085" cy="738183"/>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22" name="Google Shape;118;p2">
              <a:extLst>
                <a:ext uri="{FF2B5EF4-FFF2-40B4-BE49-F238E27FC236}">
                  <a16:creationId xmlns:a16="http://schemas.microsoft.com/office/drawing/2014/main" id="{AACE6FDD-C0F6-988C-BE78-7F062F66C629}"/>
                </a:ext>
              </a:extLst>
            </p:cNvPr>
            <p:cNvGrpSpPr/>
            <p:nvPr/>
          </p:nvGrpSpPr>
          <p:grpSpPr>
            <a:xfrm>
              <a:off x="13761465" y="1502254"/>
              <a:ext cx="861777" cy="2922837"/>
              <a:chOff x="9975198" y="977834"/>
              <a:chExt cx="646333" cy="2192128"/>
            </a:xfrm>
          </p:grpSpPr>
          <p:cxnSp>
            <p:nvCxnSpPr>
              <p:cNvPr id="23" name="Google Shape;119;p2">
                <a:extLst>
                  <a:ext uri="{FF2B5EF4-FFF2-40B4-BE49-F238E27FC236}">
                    <a16:creationId xmlns:a16="http://schemas.microsoft.com/office/drawing/2014/main" id="{0122BDE1-F928-587C-9F99-5005763A5495}"/>
                  </a:ext>
                </a:extLst>
              </p:cNvPr>
              <p:cNvCxnSpPr/>
              <p:nvPr/>
            </p:nvCxnSpPr>
            <p:spPr>
              <a:xfrm rot="-5400000">
                <a:off x="9488726" y="2356030"/>
                <a:ext cx="1528824" cy="99041"/>
              </a:xfrm>
              <a:prstGeom prst="bentConnector3">
                <a:avLst>
                  <a:gd name="adj1" fmla="val 50000"/>
                </a:avLst>
              </a:prstGeom>
              <a:noFill/>
              <a:ln w="22225" cap="flat" cmpd="sng">
                <a:solidFill>
                  <a:srgbClr val="1A4464"/>
                </a:solidFill>
                <a:prstDash val="solid"/>
                <a:miter lim="800000"/>
                <a:headEnd type="none" w="sm" len="sm"/>
                <a:tailEnd type="triangle" w="med" len="med"/>
              </a:ln>
            </p:spPr>
          </p:cxnSp>
          <p:pic>
            <p:nvPicPr>
              <p:cNvPr id="24" name="Google Shape;120;p2" descr="Laptop outline">
                <a:extLst>
                  <a:ext uri="{FF2B5EF4-FFF2-40B4-BE49-F238E27FC236}">
                    <a16:creationId xmlns:a16="http://schemas.microsoft.com/office/drawing/2014/main" id="{03E37019-1E30-D492-DDDD-D291610BEE97}"/>
                  </a:ext>
                </a:extLst>
              </p:cNvPr>
              <p:cNvPicPr preferRelativeResize="0"/>
              <p:nvPr/>
            </p:nvPicPr>
            <p:blipFill rotWithShape="1">
              <a:blip r:embed="rId9">
                <a:alphaModFix/>
              </a:blip>
              <a:srcRect/>
              <a:stretch/>
            </p:blipFill>
            <p:spPr>
              <a:xfrm>
                <a:off x="9975198" y="977834"/>
                <a:ext cx="646333" cy="646333"/>
              </a:xfrm>
              <a:prstGeom prst="rect">
                <a:avLst/>
              </a:prstGeom>
              <a:noFill/>
              <a:ln>
                <a:noFill/>
              </a:ln>
            </p:spPr>
          </p:pic>
        </p:grpSp>
        <p:grpSp>
          <p:nvGrpSpPr>
            <p:cNvPr id="25" name="Google Shape;121;p2">
              <a:extLst>
                <a:ext uri="{FF2B5EF4-FFF2-40B4-BE49-F238E27FC236}">
                  <a16:creationId xmlns:a16="http://schemas.microsoft.com/office/drawing/2014/main" id="{12CA432D-5809-22A5-F1BE-07E2CFFE4D18}"/>
                </a:ext>
              </a:extLst>
            </p:cNvPr>
            <p:cNvGrpSpPr/>
            <p:nvPr/>
          </p:nvGrpSpPr>
          <p:grpSpPr>
            <a:xfrm>
              <a:off x="14043778" y="4143523"/>
              <a:ext cx="1857076" cy="963848"/>
              <a:chOff x="10186933" y="2958786"/>
              <a:chExt cx="1392807" cy="722886"/>
            </a:xfrm>
          </p:grpSpPr>
          <p:pic>
            <p:nvPicPr>
              <p:cNvPr id="26" name="Google Shape;122;p2" descr="Usb Stick outline">
                <a:extLst>
                  <a:ext uri="{FF2B5EF4-FFF2-40B4-BE49-F238E27FC236}">
                    <a16:creationId xmlns:a16="http://schemas.microsoft.com/office/drawing/2014/main" id="{64961E7B-D993-4500-2171-493B80D00C94}"/>
                  </a:ext>
                </a:extLst>
              </p:cNvPr>
              <p:cNvPicPr preferRelativeResize="0"/>
              <p:nvPr/>
            </p:nvPicPr>
            <p:blipFill rotWithShape="1">
              <a:blip r:embed="rId10">
                <a:alphaModFix/>
              </a:blip>
              <a:srcRect/>
              <a:stretch/>
            </p:blipFill>
            <p:spPr>
              <a:xfrm>
                <a:off x="10856854" y="2958786"/>
                <a:ext cx="722886" cy="722886"/>
              </a:xfrm>
              <a:prstGeom prst="rect">
                <a:avLst/>
              </a:prstGeom>
              <a:noFill/>
              <a:ln>
                <a:noFill/>
              </a:ln>
            </p:spPr>
          </p:pic>
          <p:cxnSp>
            <p:nvCxnSpPr>
              <p:cNvPr id="27" name="Google Shape;123;p2">
                <a:extLst>
                  <a:ext uri="{FF2B5EF4-FFF2-40B4-BE49-F238E27FC236}">
                    <a16:creationId xmlns:a16="http://schemas.microsoft.com/office/drawing/2014/main" id="{2C2736E9-BD25-22D9-F67A-FCD97807AD3B}"/>
                  </a:ext>
                </a:extLst>
              </p:cNvPr>
              <p:cNvCxnSpPr/>
              <p:nvPr/>
            </p:nvCxnSpPr>
            <p:spPr>
              <a:xfrm>
                <a:off x="10186933" y="3290075"/>
                <a:ext cx="680581" cy="13003"/>
              </a:xfrm>
              <a:prstGeom prst="bentConnector3">
                <a:avLst>
                  <a:gd name="adj1" fmla="val 89646"/>
                </a:avLst>
              </a:prstGeom>
              <a:noFill/>
              <a:ln w="22225" cap="flat" cmpd="sng">
                <a:solidFill>
                  <a:srgbClr val="1A4464"/>
                </a:solidFill>
                <a:prstDash val="solid"/>
                <a:miter lim="800000"/>
                <a:headEnd type="none" w="sm" len="sm"/>
                <a:tailEnd type="triangle" w="med" len="med"/>
              </a:ln>
            </p:spPr>
          </p:cxnSp>
        </p:grpSp>
        <p:grpSp>
          <p:nvGrpSpPr>
            <p:cNvPr id="28" name="Google Shape;124;p2">
              <a:extLst>
                <a:ext uri="{FF2B5EF4-FFF2-40B4-BE49-F238E27FC236}">
                  <a16:creationId xmlns:a16="http://schemas.microsoft.com/office/drawing/2014/main" id="{E22ECBD6-ED63-480F-42E3-079184849A28}"/>
                </a:ext>
              </a:extLst>
            </p:cNvPr>
            <p:cNvGrpSpPr/>
            <p:nvPr/>
          </p:nvGrpSpPr>
          <p:grpSpPr>
            <a:xfrm>
              <a:off x="11312641" y="4923597"/>
              <a:ext cx="1548695" cy="835180"/>
              <a:chOff x="8138580" y="3543841"/>
              <a:chExt cx="1161521" cy="626385"/>
            </a:xfrm>
          </p:grpSpPr>
          <p:pic>
            <p:nvPicPr>
              <p:cNvPr id="29" name="Google Shape;125;p2" descr="Mouse outline">
                <a:extLst>
                  <a:ext uri="{FF2B5EF4-FFF2-40B4-BE49-F238E27FC236}">
                    <a16:creationId xmlns:a16="http://schemas.microsoft.com/office/drawing/2014/main" id="{4701C639-DC08-2411-E367-22E23D5F4A15}"/>
                  </a:ext>
                </a:extLst>
              </p:cNvPr>
              <p:cNvPicPr preferRelativeResize="0"/>
              <p:nvPr/>
            </p:nvPicPr>
            <p:blipFill rotWithShape="1">
              <a:blip r:embed="rId11">
                <a:alphaModFix/>
              </a:blip>
              <a:srcRect/>
              <a:stretch/>
            </p:blipFill>
            <p:spPr>
              <a:xfrm>
                <a:off x="8138580" y="3589792"/>
                <a:ext cx="580434" cy="580434"/>
              </a:xfrm>
              <a:prstGeom prst="rect">
                <a:avLst/>
              </a:prstGeom>
              <a:noFill/>
              <a:ln>
                <a:noFill/>
              </a:ln>
            </p:spPr>
          </p:pic>
          <p:cxnSp>
            <p:nvCxnSpPr>
              <p:cNvPr id="30" name="Google Shape;126;p2">
                <a:extLst>
                  <a:ext uri="{FF2B5EF4-FFF2-40B4-BE49-F238E27FC236}">
                    <a16:creationId xmlns:a16="http://schemas.microsoft.com/office/drawing/2014/main" id="{A39FA6ED-DABF-63FB-8893-24D27C2C8E32}"/>
                  </a:ext>
                </a:extLst>
              </p:cNvPr>
              <p:cNvCxnSpPr/>
              <p:nvPr/>
            </p:nvCxnSpPr>
            <p:spPr>
              <a:xfrm flipH="1">
                <a:off x="8722062" y="3543841"/>
                <a:ext cx="578039" cy="33616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1" name="Google Shape;127;p2">
              <a:extLst>
                <a:ext uri="{FF2B5EF4-FFF2-40B4-BE49-F238E27FC236}">
                  <a16:creationId xmlns:a16="http://schemas.microsoft.com/office/drawing/2014/main" id="{953D66B7-6651-5F71-1C0F-E540FCBF7277}"/>
                </a:ext>
              </a:extLst>
            </p:cNvPr>
            <p:cNvGrpSpPr/>
            <p:nvPr/>
          </p:nvGrpSpPr>
          <p:grpSpPr>
            <a:xfrm>
              <a:off x="9806675" y="5036430"/>
              <a:ext cx="3054660" cy="1591244"/>
              <a:chOff x="7009106" y="3628466"/>
              <a:chExt cx="2290995" cy="1193433"/>
            </a:xfrm>
          </p:grpSpPr>
          <p:pic>
            <p:nvPicPr>
              <p:cNvPr id="32" name="Google Shape;128;p2" descr="Robot Hand outline">
                <a:extLst>
                  <a:ext uri="{FF2B5EF4-FFF2-40B4-BE49-F238E27FC236}">
                    <a16:creationId xmlns:a16="http://schemas.microsoft.com/office/drawing/2014/main" id="{5D8AEEFD-CEA7-AC4C-33F3-D241C6EBDBF9}"/>
                  </a:ext>
                </a:extLst>
              </p:cNvPr>
              <p:cNvPicPr preferRelativeResize="0"/>
              <p:nvPr/>
            </p:nvPicPr>
            <p:blipFill rotWithShape="1">
              <a:blip r:embed="rId12">
                <a:alphaModFix/>
              </a:blip>
              <a:srcRect/>
              <a:stretch/>
            </p:blipFill>
            <p:spPr>
              <a:xfrm>
                <a:off x="7009106" y="4076043"/>
                <a:ext cx="745856" cy="745856"/>
              </a:xfrm>
              <a:prstGeom prst="rect">
                <a:avLst/>
              </a:prstGeom>
              <a:noFill/>
              <a:ln>
                <a:noFill/>
              </a:ln>
            </p:spPr>
          </p:pic>
          <p:cxnSp>
            <p:nvCxnSpPr>
              <p:cNvPr id="33" name="Google Shape;129;p2">
                <a:extLst>
                  <a:ext uri="{FF2B5EF4-FFF2-40B4-BE49-F238E27FC236}">
                    <a16:creationId xmlns:a16="http://schemas.microsoft.com/office/drawing/2014/main" id="{757BAEDA-AFB1-A2AC-B0AA-2DAAC6AF90B5}"/>
                  </a:ext>
                </a:extLst>
              </p:cNvPr>
              <p:cNvCxnSpPr/>
              <p:nvPr/>
            </p:nvCxnSpPr>
            <p:spPr>
              <a:xfrm flipH="1">
                <a:off x="7702361" y="3628466"/>
                <a:ext cx="1597740" cy="900041"/>
              </a:xfrm>
              <a:prstGeom prst="bentConnector3">
                <a:avLst>
                  <a:gd name="adj1" fmla="val -663"/>
                </a:avLst>
              </a:prstGeom>
              <a:noFill/>
              <a:ln w="22225" cap="flat" cmpd="sng">
                <a:solidFill>
                  <a:srgbClr val="1A4464"/>
                </a:solidFill>
                <a:prstDash val="solid"/>
                <a:miter lim="800000"/>
                <a:headEnd type="none" w="sm" len="sm"/>
                <a:tailEnd type="triangle" w="med" len="med"/>
              </a:ln>
            </p:spPr>
          </p:cxnSp>
        </p:grpSp>
        <p:grpSp>
          <p:nvGrpSpPr>
            <p:cNvPr id="34" name="Google Shape;130;p2">
              <a:extLst>
                <a:ext uri="{FF2B5EF4-FFF2-40B4-BE49-F238E27FC236}">
                  <a16:creationId xmlns:a16="http://schemas.microsoft.com/office/drawing/2014/main" id="{8991AA6B-40D0-9EB2-A14A-682A69D1DD21}"/>
                </a:ext>
              </a:extLst>
            </p:cNvPr>
            <p:cNvGrpSpPr/>
            <p:nvPr/>
          </p:nvGrpSpPr>
          <p:grpSpPr>
            <a:xfrm>
              <a:off x="13720550" y="2284855"/>
              <a:ext cx="1500117" cy="1944207"/>
              <a:chOff x="9944512" y="1564785"/>
              <a:chExt cx="1125088" cy="1458155"/>
            </a:xfrm>
          </p:grpSpPr>
          <p:pic>
            <p:nvPicPr>
              <p:cNvPr id="35" name="Google Shape;131;p2" descr="Printer outline">
                <a:extLst>
                  <a:ext uri="{FF2B5EF4-FFF2-40B4-BE49-F238E27FC236}">
                    <a16:creationId xmlns:a16="http://schemas.microsoft.com/office/drawing/2014/main" id="{E3EC4C19-F49D-44A9-16B3-2FC7E7C56592}"/>
                  </a:ext>
                </a:extLst>
              </p:cNvPr>
              <p:cNvPicPr preferRelativeResize="0"/>
              <p:nvPr/>
            </p:nvPicPr>
            <p:blipFill rotWithShape="1">
              <a:blip r:embed="rId13">
                <a:alphaModFix/>
              </a:blip>
              <a:srcRect/>
              <a:stretch/>
            </p:blipFill>
            <p:spPr>
              <a:xfrm>
                <a:off x="10403779" y="1564785"/>
                <a:ext cx="665821" cy="665821"/>
              </a:xfrm>
              <a:prstGeom prst="rect">
                <a:avLst/>
              </a:prstGeom>
              <a:noFill/>
              <a:ln>
                <a:noFill/>
              </a:ln>
            </p:spPr>
          </p:pic>
          <p:cxnSp>
            <p:nvCxnSpPr>
              <p:cNvPr id="36" name="Google Shape;132;p2">
                <a:extLst>
                  <a:ext uri="{FF2B5EF4-FFF2-40B4-BE49-F238E27FC236}">
                    <a16:creationId xmlns:a16="http://schemas.microsoft.com/office/drawing/2014/main" id="{C4C2F761-E2FF-992E-FA40-7C4DC4D4A942}"/>
                  </a:ext>
                </a:extLst>
              </p:cNvPr>
              <p:cNvCxnSpPr/>
              <p:nvPr/>
            </p:nvCxnSpPr>
            <p:spPr>
              <a:xfrm rot="-5400000">
                <a:off x="9943979" y="2300231"/>
                <a:ext cx="723242" cy="722176"/>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nvGrpSpPr>
            <p:cNvPr id="37" name="Google Shape;133;p2">
              <a:extLst>
                <a:ext uri="{FF2B5EF4-FFF2-40B4-BE49-F238E27FC236}">
                  <a16:creationId xmlns:a16="http://schemas.microsoft.com/office/drawing/2014/main" id="{3750468D-CE36-1B86-EC61-1CCB9D3F4C55}"/>
                </a:ext>
              </a:extLst>
            </p:cNvPr>
            <p:cNvGrpSpPr/>
            <p:nvPr/>
          </p:nvGrpSpPr>
          <p:grpSpPr>
            <a:xfrm>
              <a:off x="10560285" y="4297841"/>
              <a:ext cx="2308456" cy="773912"/>
              <a:chOff x="7574314" y="3074525"/>
              <a:chExt cx="1731342" cy="580434"/>
            </a:xfrm>
          </p:grpSpPr>
          <p:pic>
            <p:nvPicPr>
              <p:cNvPr id="38" name="Google Shape;134;p2" descr="Web cam outline">
                <a:extLst>
                  <a:ext uri="{FF2B5EF4-FFF2-40B4-BE49-F238E27FC236}">
                    <a16:creationId xmlns:a16="http://schemas.microsoft.com/office/drawing/2014/main" id="{992B6A46-B6B6-BB26-35F4-DB4EA5868825}"/>
                  </a:ext>
                </a:extLst>
              </p:cNvPr>
              <p:cNvPicPr preferRelativeResize="0"/>
              <p:nvPr/>
            </p:nvPicPr>
            <p:blipFill rotWithShape="1">
              <a:blip r:embed="rId14">
                <a:alphaModFix/>
              </a:blip>
              <a:srcRect/>
              <a:stretch/>
            </p:blipFill>
            <p:spPr>
              <a:xfrm>
                <a:off x="7574314" y="3074525"/>
                <a:ext cx="580434" cy="580434"/>
              </a:xfrm>
              <a:prstGeom prst="rect">
                <a:avLst/>
              </a:prstGeom>
              <a:noFill/>
              <a:ln>
                <a:noFill/>
              </a:ln>
            </p:spPr>
          </p:pic>
          <p:cxnSp>
            <p:nvCxnSpPr>
              <p:cNvPr id="39" name="Google Shape;135;p2">
                <a:extLst>
                  <a:ext uri="{FF2B5EF4-FFF2-40B4-BE49-F238E27FC236}">
                    <a16:creationId xmlns:a16="http://schemas.microsoft.com/office/drawing/2014/main" id="{08623D91-9ADF-5641-FBED-7E72E2B6DC3B}"/>
                  </a:ext>
                </a:extLst>
              </p:cNvPr>
              <p:cNvCxnSpPr/>
              <p:nvPr/>
            </p:nvCxnSpPr>
            <p:spPr>
              <a:xfrm flipH="1">
                <a:off x="8138580" y="3364742"/>
                <a:ext cx="1167076" cy="32633"/>
              </a:xfrm>
              <a:prstGeom prst="bentConnector3">
                <a:avLst>
                  <a:gd name="adj1" fmla="val 1192"/>
                </a:avLst>
              </a:prstGeom>
              <a:noFill/>
              <a:ln w="22225" cap="flat" cmpd="sng">
                <a:solidFill>
                  <a:srgbClr val="1A4464"/>
                </a:solidFill>
                <a:prstDash val="solid"/>
                <a:miter lim="800000"/>
                <a:headEnd type="none" w="sm" len="sm"/>
                <a:tailEnd type="triangle" w="med" len="med"/>
              </a:ln>
            </p:spPr>
          </p:cxnSp>
        </p:grpSp>
        <p:grpSp>
          <p:nvGrpSpPr>
            <p:cNvPr id="40" name="Google Shape;136;p2">
              <a:extLst>
                <a:ext uri="{FF2B5EF4-FFF2-40B4-BE49-F238E27FC236}">
                  <a16:creationId xmlns:a16="http://schemas.microsoft.com/office/drawing/2014/main" id="{3895BCD0-7955-EB43-8D29-0670110C21B0}"/>
                </a:ext>
              </a:extLst>
            </p:cNvPr>
            <p:cNvGrpSpPr/>
            <p:nvPr/>
          </p:nvGrpSpPr>
          <p:grpSpPr>
            <a:xfrm>
              <a:off x="13720550" y="5461805"/>
              <a:ext cx="2402532" cy="1708944"/>
              <a:chOff x="9944512" y="3947498"/>
              <a:chExt cx="1801899" cy="1281708"/>
            </a:xfrm>
          </p:grpSpPr>
          <p:pic>
            <p:nvPicPr>
              <p:cNvPr id="41" name="Google Shape;137;p2" descr="Keyboard outline">
                <a:extLst>
                  <a:ext uri="{FF2B5EF4-FFF2-40B4-BE49-F238E27FC236}">
                    <a16:creationId xmlns:a16="http://schemas.microsoft.com/office/drawing/2014/main" id="{D5CE285F-DF31-1649-0FD9-725491B67E40}"/>
                  </a:ext>
                </a:extLst>
              </p:cNvPr>
              <p:cNvPicPr preferRelativeResize="0"/>
              <p:nvPr/>
            </p:nvPicPr>
            <p:blipFill rotWithShape="1">
              <a:blip r:embed="rId15">
                <a:alphaModFix/>
              </a:blip>
              <a:srcRect/>
              <a:stretch/>
            </p:blipFill>
            <p:spPr>
              <a:xfrm>
                <a:off x="11100079" y="4582874"/>
                <a:ext cx="646332" cy="646332"/>
              </a:xfrm>
              <a:prstGeom prst="rect">
                <a:avLst/>
              </a:prstGeom>
              <a:noFill/>
              <a:ln>
                <a:noFill/>
              </a:ln>
            </p:spPr>
          </p:pic>
          <p:cxnSp>
            <p:nvCxnSpPr>
              <p:cNvPr id="42" name="Google Shape;138;p2">
                <a:extLst>
                  <a:ext uri="{FF2B5EF4-FFF2-40B4-BE49-F238E27FC236}">
                    <a16:creationId xmlns:a16="http://schemas.microsoft.com/office/drawing/2014/main" id="{C97AABFC-AD5D-9F27-3E9B-2B952F8FE786}"/>
                  </a:ext>
                </a:extLst>
              </p:cNvPr>
              <p:cNvCxnSpPr/>
              <p:nvPr/>
            </p:nvCxnSpPr>
            <p:spPr>
              <a:xfrm>
                <a:off x="9944512" y="3947498"/>
                <a:ext cx="1092951" cy="958542"/>
              </a:xfrm>
              <a:prstGeom prst="bentConnector3">
                <a:avLst>
                  <a:gd name="adj1" fmla="val 625"/>
                </a:avLst>
              </a:prstGeom>
              <a:noFill/>
              <a:ln w="22225" cap="flat" cmpd="sng">
                <a:solidFill>
                  <a:srgbClr val="1A4464"/>
                </a:solidFill>
                <a:prstDash val="solid"/>
                <a:miter lim="800000"/>
                <a:headEnd type="none" w="sm" len="sm"/>
                <a:tailEnd type="triangle" w="med" len="med"/>
              </a:ln>
            </p:spPr>
          </p:cxnSp>
        </p:grpSp>
        <p:grpSp>
          <p:nvGrpSpPr>
            <p:cNvPr id="43" name="Google Shape;139;p2">
              <a:extLst>
                <a:ext uri="{FF2B5EF4-FFF2-40B4-BE49-F238E27FC236}">
                  <a16:creationId xmlns:a16="http://schemas.microsoft.com/office/drawing/2014/main" id="{42D41AA4-BDA0-0369-39BB-953D1607A122}"/>
                </a:ext>
              </a:extLst>
            </p:cNvPr>
            <p:cNvGrpSpPr/>
            <p:nvPr/>
          </p:nvGrpSpPr>
          <p:grpSpPr>
            <a:xfrm>
              <a:off x="12960608" y="5425574"/>
              <a:ext cx="777496" cy="2677420"/>
              <a:chOff x="9374556" y="3920324"/>
              <a:chExt cx="583122" cy="2008065"/>
            </a:xfrm>
          </p:grpSpPr>
          <p:pic>
            <p:nvPicPr>
              <p:cNvPr id="44" name="Google Shape;140;p2" descr="USB outline">
                <a:extLst>
                  <a:ext uri="{FF2B5EF4-FFF2-40B4-BE49-F238E27FC236}">
                    <a16:creationId xmlns:a16="http://schemas.microsoft.com/office/drawing/2014/main" id="{98F991F5-C244-A94A-90E9-CCDD5DDAF200}"/>
                  </a:ext>
                </a:extLst>
              </p:cNvPr>
              <p:cNvPicPr preferRelativeResize="0"/>
              <p:nvPr/>
            </p:nvPicPr>
            <p:blipFill rotWithShape="1">
              <a:blip r:embed="rId16">
                <a:alphaModFix/>
              </a:blip>
              <a:srcRect/>
              <a:stretch/>
            </p:blipFill>
            <p:spPr>
              <a:xfrm>
                <a:off x="9374556" y="5345267"/>
                <a:ext cx="583122" cy="583122"/>
              </a:xfrm>
              <a:prstGeom prst="rect">
                <a:avLst/>
              </a:prstGeom>
              <a:noFill/>
              <a:ln>
                <a:noFill/>
              </a:ln>
            </p:spPr>
          </p:pic>
          <p:cxnSp>
            <p:nvCxnSpPr>
              <p:cNvPr id="45" name="Google Shape;141;p2">
                <a:extLst>
                  <a:ext uri="{FF2B5EF4-FFF2-40B4-BE49-F238E27FC236}">
                    <a16:creationId xmlns:a16="http://schemas.microsoft.com/office/drawing/2014/main" id="{3E368683-AC79-C320-62CD-3104A44406D0}"/>
                  </a:ext>
                </a:extLst>
              </p:cNvPr>
              <p:cNvCxnSpPr/>
              <p:nvPr/>
            </p:nvCxnSpPr>
            <p:spPr>
              <a:xfrm rot="5400000">
                <a:off x="8943443" y="4615492"/>
                <a:ext cx="1399534" cy="9198"/>
              </a:xfrm>
              <a:prstGeom prst="bentConnector3">
                <a:avLst>
                  <a:gd name="adj1" fmla="val 50000"/>
                </a:avLst>
              </a:prstGeom>
              <a:noFill/>
              <a:ln w="22225" cap="flat" cmpd="sng">
                <a:solidFill>
                  <a:srgbClr val="1A4464"/>
                </a:solidFill>
                <a:prstDash val="solid"/>
                <a:miter lim="800000"/>
                <a:headEnd type="none" w="sm" len="sm"/>
                <a:tailEnd type="triangle" w="med" len="med"/>
              </a:ln>
            </p:spPr>
          </p:cxnSp>
        </p:grpSp>
      </p:grpSp>
      <p:grpSp>
        <p:nvGrpSpPr>
          <p:cNvPr id="48" name="Group 47">
            <a:extLst>
              <a:ext uri="{FF2B5EF4-FFF2-40B4-BE49-F238E27FC236}">
                <a16:creationId xmlns:a16="http://schemas.microsoft.com/office/drawing/2014/main" id="{3F1B5024-1844-7B20-3457-4F3ACB67C3B9}"/>
              </a:ext>
            </a:extLst>
          </p:cNvPr>
          <p:cNvGrpSpPr/>
          <p:nvPr/>
        </p:nvGrpSpPr>
        <p:grpSpPr>
          <a:xfrm>
            <a:off x="2530987" y="3821274"/>
            <a:ext cx="5196116" cy="1848144"/>
            <a:chOff x="3355551" y="3919581"/>
            <a:chExt cx="2687727" cy="955965"/>
          </a:xfrm>
        </p:grpSpPr>
        <p:pic>
          <p:nvPicPr>
            <p:cNvPr id="46" name="Google Shape;91;p1">
              <a:extLst>
                <a:ext uri="{FF2B5EF4-FFF2-40B4-BE49-F238E27FC236}">
                  <a16:creationId xmlns:a16="http://schemas.microsoft.com/office/drawing/2014/main" id="{C9E25FE6-A8F2-3796-494E-CA71F40CE8F1}"/>
                </a:ext>
              </a:extLst>
            </p:cNvPr>
            <p:cNvPicPr preferRelativeResize="0"/>
            <p:nvPr/>
          </p:nvPicPr>
          <p:blipFill rotWithShape="1">
            <a:blip r:embed="rId17">
              <a:alphaModFix/>
            </a:blip>
            <a:srcRect/>
            <a:stretch/>
          </p:blipFill>
          <p:spPr>
            <a:xfrm>
              <a:off x="3488550" y="3919581"/>
              <a:ext cx="2421728" cy="524954"/>
            </a:xfrm>
            <a:prstGeom prst="rect">
              <a:avLst/>
            </a:prstGeom>
            <a:noFill/>
            <a:ln>
              <a:noFill/>
            </a:ln>
          </p:spPr>
        </p:pic>
        <p:sp>
          <p:nvSpPr>
            <p:cNvPr id="47" name="Google Shape;473;p21">
              <a:extLst>
                <a:ext uri="{FF2B5EF4-FFF2-40B4-BE49-F238E27FC236}">
                  <a16:creationId xmlns:a16="http://schemas.microsoft.com/office/drawing/2014/main" id="{CDF3D16D-049B-EEF8-D5A7-5DBD0C3BE9A3}"/>
                </a:ext>
              </a:extLst>
            </p:cNvPr>
            <p:cNvSpPr txBox="1">
              <a:spLocks/>
            </p:cNvSpPr>
            <p:nvPr/>
          </p:nvSpPr>
          <p:spPr>
            <a:xfrm>
              <a:off x="3355551" y="4576218"/>
              <a:ext cx="2687727" cy="2993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buClr>
                  <a:schemeClr val="lt1"/>
                </a:buClr>
                <a:buSzPts val="6000"/>
              </a:pPr>
              <a:r>
                <a:rPr lang="en-US" sz="2800" dirty="0">
                  <a:solidFill>
                    <a:srgbClr val="0A236D"/>
                  </a:solidFill>
                  <a:latin typeface="+mn-lt"/>
                  <a:ea typeface="Arial"/>
                  <a:cs typeface="Arial"/>
                  <a:sym typeface="Arial"/>
                </a:rPr>
                <a:t>See what you’ve been missing.</a:t>
              </a:r>
            </a:p>
          </p:txBody>
        </p:sp>
      </p:grpSp>
    </p:spTree>
    <p:extLst>
      <p:ext uri="{BB962C8B-B14F-4D97-AF65-F5344CB8AC3E}">
        <p14:creationId xmlns:p14="http://schemas.microsoft.com/office/powerpoint/2010/main" val="1395544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6256000" cy="9144000"/>
          </a:xfrm>
          <a:prstGeom prst="rect">
            <a:avLst/>
          </a:prstGeom>
        </p:spPr>
      </p:pic>
      <p:sp>
        <p:nvSpPr>
          <p:cNvPr id="3" name="object 3"/>
          <p:cNvSpPr txBox="1">
            <a:spLocks noGrp="1"/>
          </p:cNvSpPr>
          <p:nvPr>
            <p:ph type="title"/>
          </p:nvPr>
        </p:nvSpPr>
        <p:spPr>
          <a:xfrm>
            <a:off x="749312" y="577078"/>
            <a:ext cx="12941288" cy="720710"/>
          </a:xfrm>
          <a:prstGeom prst="rect">
            <a:avLst/>
          </a:prstGeom>
        </p:spPr>
        <p:txBody>
          <a:bodyPr vert="horz" wrap="square" lIns="0" tIns="12700" rIns="0" bIns="0" rtlCol="0">
            <a:spAutoFit/>
          </a:bodyPr>
          <a:lstStyle/>
          <a:p>
            <a:pPr marL="12700">
              <a:lnSpc>
                <a:spcPct val="100000"/>
              </a:lnSpc>
              <a:spcBef>
                <a:spcPts val="100"/>
              </a:spcBef>
              <a:tabLst>
                <a:tab pos="1736089" algn="l"/>
              </a:tabLst>
            </a:pPr>
            <a:r>
              <a:rPr lang="en-US" dirty="0">
                <a:solidFill>
                  <a:srgbClr val="09226C"/>
                </a:solidFill>
              </a:rPr>
              <a:t>Hardware attack tools are gaining popularity</a:t>
            </a:r>
            <a:endParaRPr dirty="0">
              <a:solidFill>
                <a:srgbClr val="09226C"/>
              </a:solidFill>
            </a:endParaRPr>
          </a:p>
        </p:txBody>
      </p:sp>
      <p:sp>
        <p:nvSpPr>
          <p:cNvPr id="4" name="object 4"/>
          <p:cNvSpPr txBox="1"/>
          <p:nvPr/>
        </p:nvSpPr>
        <p:spPr>
          <a:xfrm>
            <a:off x="1130312" y="2295109"/>
            <a:ext cx="6572250" cy="4615623"/>
          </a:xfrm>
          <a:prstGeom prst="rect">
            <a:avLst/>
          </a:prstGeom>
        </p:spPr>
        <p:txBody>
          <a:bodyPr vert="horz" wrap="square" lIns="0" tIns="12700" rIns="0" bIns="0" rtlCol="0">
            <a:spAutoFit/>
          </a:bodyPr>
          <a:lstStyle/>
          <a:p>
            <a:pPr marL="355600" marR="631190" indent="-342900">
              <a:lnSpc>
                <a:spcPct val="150000"/>
              </a:lnSpc>
              <a:spcBef>
                <a:spcPts val="100"/>
              </a:spcBef>
              <a:spcAft>
                <a:spcPts val="2400"/>
              </a:spcAft>
              <a:buBlip>
                <a:blip r:embed="rId3">
                  <a:extLst>
                    <a:ext uri="{96DAC541-7B7A-43D3-8B79-37D633B846F1}">
                      <asvg:svgBlip xmlns:asvg="http://schemas.microsoft.com/office/drawing/2016/SVG/main" r:embed="rId4"/>
                    </a:ext>
                  </a:extLst>
                </a:blip>
              </a:buBlip>
            </a:pPr>
            <a:r>
              <a:rPr sz="2000" spc="-25" dirty="0">
                <a:solidFill>
                  <a:srgbClr val="09226C"/>
                </a:solidFill>
                <a:latin typeface="Metropolis"/>
              </a:rPr>
              <a:t>Every </a:t>
            </a:r>
            <a:r>
              <a:rPr lang="en-US" sz="2000" spc="-25" dirty="0">
                <a:solidFill>
                  <a:srgbClr val="09226C"/>
                </a:solidFill>
                <a:latin typeface="Metropolis"/>
              </a:rPr>
              <a:t>p</a:t>
            </a:r>
            <a:r>
              <a:rPr sz="2000" spc="-25" dirty="0">
                <a:solidFill>
                  <a:srgbClr val="09226C"/>
                </a:solidFill>
                <a:latin typeface="Metropolis"/>
              </a:rPr>
              <a:t>hysical </a:t>
            </a:r>
            <a:r>
              <a:rPr lang="en-US" sz="2000" spc="-25" dirty="0">
                <a:solidFill>
                  <a:srgbClr val="09226C"/>
                </a:solidFill>
                <a:latin typeface="Metropolis"/>
              </a:rPr>
              <a:t>a</a:t>
            </a:r>
            <a:r>
              <a:rPr sz="2000" spc="-25" dirty="0">
                <a:solidFill>
                  <a:srgbClr val="09226C"/>
                </a:solidFill>
                <a:latin typeface="Metropolis"/>
              </a:rPr>
              <a:t>sset is an exposure</a:t>
            </a:r>
            <a:endParaRPr lang="en-US" sz="2000" spc="-25" dirty="0">
              <a:solidFill>
                <a:srgbClr val="09226C"/>
              </a:solidFill>
              <a:latin typeface="Metropolis"/>
            </a:endParaRPr>
          </a:p>
          <a:p>
            <a:pPr marL="355600" marR="631190" indent="-342900">
              <a:lnSpc>
                <a:spcPct val="150000"/>
              </a:lnSpc>
              <a:spcBef>
                <a:spcPts val="100"/>
              </a:spcBef>
              <a:spcAft>
                <a:spcPts val="2400"/>
              </a:spcAft>
              <a:buBlip>
                <a:blip r:embed="rId3">
                  <a:extLst>
                    <a:ext uri="{96DAC541-7B7A-43D3-8B79-37D633B846F1}">
                      <asvg:svgBlip xmlns:asvg="http://schemas.microsoft.com/office/drawing/2016/SVG/main" r:embed="rId4"/>
                    </a:ext>
                  </a:extLst>
                </a:blip>
              </a:buBlip>
            </a:pPr>
            <a:r>
              <a:rPr sz="2000" spc="-25" dirty="0">
                <a:solidFill>
                  <a:srgbClr val="09226C"/>
                </a:solidFill>
                <a:latin typeface="Metropolis"/>
              </a:rPr>
              <a:t>Uncontrolled </a:t>
            </a:r>
            <a:r>
              <a:rPr lang="en-US" sz="2000" spc="-25" dirty="0">
                <a:solidFill>
                  <a:srgbClr val="09226C"/>
                </a:solidFill>
                <a:latin typeface="Metropolis"/>
              </a:rPr>
              <a:t>a</a:t>
            </a:r>
            <a:r>
              <a:rPr sz="2000" spc="-25" dirty="0">
                <a:solidFill>
                  <a:srgbClr val="09226C"/>
                </a:solidFill>
                <a:latin typeface="Metropolis"/>
              </a:rPr>
              <a:t>ssets are an entry </a:t>
            </a:r>
            <a:r>
              <a:rPr lang="en-US" sz="2000" spc="-25" dirty="0">
                <a:solidFill>
                  <a:srgbClr val="09226C"/>
                </a:solidFill>
                <a:latin typeface="Metropolis"/>
              </a:rPr>
              <a:t>point</a:t>
            </a:r>
            <a:r>
              <a:rPr sz="2000" spc="-25" dirty="0">
                <a:solidFill>
                  <a:srgbClr val="09226C"/>
                </a:solidFill>
                <a:latin typeface="Metropolis"/>
              </a:rPr>
              <a:t> for  </a:t>
            </a:r>
            <a:r>
              <a:rPr lang="en-US" sz="2000" spc="-25" dirty="0">
                <a:solidFill>
                  <a:srgbClr val="09226C"/>
                </a:solidFill>
                <a:latin typeface="Metropolis"/>
              </a:rPr>
              <a:t>m</a:t>
            </a:r>
            <a:r>
              <a:rPr sz="2000" spc="-25" dirty="0">
                <a:solidFill>
                  <a:srgbClr val="09226C"/>
                </a:solidFill>
                <a:latin typeface="Metropolis"/>
              </a:rPr>
              <a:t>alware/</a:t>
            </a:r>
            <a:r>
              <a:rPr lang="en-US" sz="2000" spc="-25" dirty="0">
                <a:solidFill>
                  <a:srgbClr val="09226C"/>
                </a:solidFill>
                <a:latin typeface="Metropolis"/>
              </a:rPr>
              <a:t>r</a:t>
            </a:r>
            <a:r>
              <a:rPr sz="2000" spc="-25" dirty="0">
                <a:solidFill>
                  <a:srgbClr val="09226C"/>
                </a:solidFill>
                <a:latin typeface="Metropolis"/>
              </a:rPr>
              <a:t>ansomware</a:t>
            </a:r>
            <a:r>
              <a:rPr lang="en-US" sz="2000" spc="-25" dirty="0">
                <a:solidFill>
                  <a:srgbClr val="09226C"/>
                </a:solidFill>
                <a:latin typeface="Metropolis"/>
              </a:rPr>
              <a:t> p</a:t>
            </a:r>
            <a:r>
              <a:rPr sz="2000" spc="-25" dirty="0">
                <a:solidFill>
                  <a:srgbClr val="09226C"/>
                </a:solidFill>
                <a:latin typeface="Metropolis"/>
              </a:rPr>
              <a:t>ayloads</a:t>
            </a:r>
            <a:endParaRPr lang="en-US" sz="2000" spc="-25" dirty="0">
              <a:solidFill>
                <a:srgbClr val="09226C"/>
              </a:solidFill>
              <a:latin typeface="Metropolis"/>
            </a:endParaRPr>
          </a:p>
          <a:p>
            <a:pPr marL="355600" marR="631190" indent="-342900">
              <a:lnSpc>
                <a:spcPct val="150000"/>
              </a:lnSpc>
              <a:spcBef>
                <a:spcPts val="100"/>
              </a:spcBef>
              <a:spcAft>
                <a:spcPts val="2400"/>
              </a:spcAft>
              <a:buBlip>
                <a:blip r:embed="rId3">
                  <a:extLst>
                    <a:ext uri="{96DAC541-7B7A-43D3-8B79-37D633B846F1}">
                      <asvg:svgBlip xmlns:asvg="http://schemas.microsoft.com/office/drawing/2016/SVG/main" r:embed="rId4"/>
                    </a:ext>
                  </a:extLst>
                </a:blip>
              </a:buBlip>
            </a:pPr>
            <a:r>
              <a:rPr sz="2000" spc="-25" dirty="0">
                <a:solidFill>
                  <a:srgbClr val="09226C"/>
                </a:solidFill>
                <a:latin typeface="Metropolis"/>
                <a:cs typeface="Metropolis"/>
              </a:rPr>
              <a:t>Uncontrolled</a:t>
            </a:r>
            <a:r>
              <a:rPr sz="2000" spc="-45" dirty="0">
                <a:solidFill>
                  <a:srgbClr val="09226C"/>
                </a:solidFill>
                <a:latin typeface="Metropolis"/>
                <a:cs typeface="Metropolis"/>
              </a:rPr>
              <a:t> </a:t>
            </a:r>
            <a:r>
              <a:rPr lang="en-US" sz="2000" spc="-20" dirty="0">
                <a:solidFill>
                  <a:srgbClr val="09226C"/>
                </a:solidFill>
                <a:latin typeface="Metropolis"/>
                <a:cs typeface="Metropolis"/>
              </a:rPr>
              <a:t>a</a:t>
            </a:r>
            <a:r>
              <a:rPr sz="2000" spc="-20" dirty="0">
                <a:solidFill>
                  <a:srgbClr val="09226C"/>
                </a:solidFill>
                <a:latin typeface="Metropolis"/>
                <a:cs typeface="Metropolis"/>
              </a:rPr>
              <a:t>ssets</a:t>
            </a:r>
            <a:r>
              <a:rPr sz="2000" spc="-45" dirty="0">
                <a:solidFill>
                  <a:srgbClr val="09226C"/>
                </a:solidFill>
                <a:latin typeface="Metropolis"/>
                <a:cs typeface="Metropolis"/>
              </a:rPr>
              <a:t> </a:t>
            </a:r>
            <a:r>
              <a:rPr sz="2000" spc="-15" dirty="0">
                <a:solidFill>
                  <a:srgbClr val="09226C"/>
                </a:solidFill>
                <a:latin typeface="Metropolis"/>
                <a:cs typeface="Metropolis"/>
              </a:rPr>
              <a:t>are</a:t>
            </a:r>
            <a:r>
              <a:rPr sz="2000" spc="-45" dirty="0">
                <a:solidFill>
                  <a:srgbClr val="09226C"/>
                </a:solidFill>
                <a:latin typeface="Metropolis"/>
                <a:cs typeface="Metropolis"/>
              </a:rPr>
              <a:t> </a:t>
            </a:r>
            <a:r>
              <a:rPr sz="2000" spc="-10" dirty="0">
                <a:solidFill>
                  <a:srgbClr val="09226C"/>
                </a:solidFill>
                <a:latin typeface="Metropolis"/>
                <a:cs typeface="Metropolis"/>
              </a:rPr>
              <a:t>an</a:t>
            </a:r>
            <a:r>
              <a:rPr sz="2000" spc="-40" dirty="0">
                <a:solidFill>
                  <a:srgbClr val="09226C"/>
                </a:solidFill>
                <a:latin typeface="Metropolis"/>
                <a:cs typeface="Metropolis"/>
              </a:rPr>
              <a:t> </a:t>
            </a:r>
            <a:r>
              <a:rPr sz="2000" spc="-15" dirty="0">
                <a:solidFill>
                  <a:srgbClr val="09226C"/>
                </a:solidFill>
                <a:latin typeface="Metropolis"/>
                <a:cs typeface="Metropolis"/>
              </a:rPr>
              <a:t>exit</a:t>
            </a:r>
            <a:r>
              <a:rPr sz="2000" spc="-45" dirty="0">
                <a:solidFill>
                  <a:srgbClr val="09226C"/>
                </a:solidFill>
                <a:latin typeface="Metropolis"/>
                <a:cs typeface="Metropolis"/>
              </a:rPr>
              <a:t> </a:t>
            </a:r>
            <a:r>
              <a:rPr sz="2000" spc="-15" dirty="0">
                <a:solidFill>
                  <a:srgbClr val="09226C"/>
                </a:solidFill>
                <a:latin typeface="Metropolis"/>
                <a:cs typeface="Metropolis"/>
              </a:rPr>
              <a:t>door</a:t>
            </a:r>
            <a:r>
              <a:rPr sz="2000" spc="-45" dirty="0">
                <a:solidFill>
                  <a:srgbClr val="09226C"/>
                </a:solidFill>
                <a:latin typeface="Metropolis"/>
                <a:cs typeface="Metropolis"/>
              </a:rPr>
              <a:t> </a:t>
            </a:r>
            <a:r>
              <a:rPr sz="2000" spc="-15" dirty="0">
                <a:solidFill>
                  <a:srgbClr val="09226C"/>
                </a:solidFill>
                <a:latin typeface="Metropolis"/>
                <a:cs typeface="Metropolis"/>
              </a:rPr>
              <a:t>for</a:t>
            </a:r>
            <a:r>
              <a:rPr sz="2000" spc="-45" dirty="0">
                <a:solidFill>
                  <a:srgbClr val="09226C"/>
                </a:solidFill>
                <a:latin typeface="Metropolis"/>
                <a:cs typeface="Metropolis"/>
              </a:rPr>
              <a:t> </a:t>
            </a:r>
            <a:r>
              <a:rPr sz="2000" spc="-30" dirty="0">
                <a:solidFill>
                  <a:srgbClr val="09226C"/>
                </a:solidFill>
                <a:latin typeface="Metropolis"/>
                <a:cs typeface="Metropolis"/>
              </a:rPr>
              <a:t>sensitive</a:t>
            </a:r>
            <a:r>
              <a:rPr sz="2000" spc="-40" dirty="0">
                <a:solidFill>
                  <a:srgbClr val="09226C"/>
                </a:solidFill>
                <a:latin typeface="Metropolis"/>
                <a:cs typeface="Metropolis"/>
              </a:rPr>
              <a:t> </a:t>
            </a:r>
            <a:r>
              <a:rPr sz="2000" spc="-20" dirty="0">
                <a:solidFill>
                  <a:srgbClr val="09226C"/>
                </a:solidFill>
                <a:latin typeface="Metropolis"/>
                <a:cs typeface="Metropolis"/>
              </a:rPr>
              <a:t>data</a:t>
            </a:r>
            <a:r>
              <a:rPr lang="en-US" sz="2000" spc="-20" dirty="0">
                <a:solidFill>
                  <a:srgbClr val="09226C"/>
                </a:solidFill>
                <a:latin typeface="Metropolis"/>
                <a:cs typeface="Metropolis"/>
              </a:rPr>
              <a:t> leakage</a:t>
            </a:r>
            <a:endParaRPr lang="en-US" sz="2000" dirty="0">
              <a:latin typeface="Metropolis"/>
              <a:cs typeface="Metropolis"/>
            </a:endParaRPr>
          </a:p>
          <a:p>
            <a:pPr marL="355600" marR="631190" indent="-342900">
              <a:lnSpc>
                <a:spcPct val="150000"/>
              </a:lnSpc>
              <a:spcBef>
                <a:spcPts val="100"/>
              </a:spcBef>
              <a:buBlip>
                <a:blip r:embed="rId3">
                  <a:extLst>
                    <a:ext uri="{96DAC541-7B7A-43D3-8B79-37D633B846F1}">
                      <asvg:svgBlip xmlns:asvg="http://schemas.microsoft.com/office/drawing/2016/SVG/main" r:embed="rId4"/>
                    </a:ext>
                  </a:extLst>
                </a:blip>
              </a:buBlip>
            </a:pPr>
            <a:r>
              <a:rPr sz="2000" spc="-25" dirty="0">
                <a:solidFill>
                  <a:srgbClr val="09226C"/>
                </a:solidFill>
                <a:latin typeface="Metropolis"/>
                <a:cs typeface="Metropolis"/>
              </a:rPr>
              <a:t>Uncontrolled</a:t>
            </a:r>
            <a:r>
              <a:rPr sz="2000" spc="-45" dirty="0">
                <a:solidFill>
                  <a:srgbClr val="09226C"/>
                </a:solidFill>
                <a:latin typeface="Metropolis"/>
                <a:cs typeface="Metropolis"/>
              </a:rPr>
              <a:t> </a:t>
            </a:r>
            <a:r>
              <a:rPr lang="en-US" sz="2000" spc="-20" dirty="0">
                <a:solidFill>
                  <a:srgbClr val="09226C"/>
                </a:solidFill>
                <a:latin typeface="Metropolis"/>
                <a:cs typeface="Metropolis"/>
              </a:rPr>
              <a:t>a</a:t>
            </a:r>
            <a:r>
              <a:rPr sz="2000" spc="-20" dirty="0">
                <a:solidFill>
                  <a:srgbClr val="09226C"/>
                </a:solidFill>
                <a:latin typeface="Metropolis"/>
                <a:cs typeface="Metropolis"/>
              </a:rPr>
              <a:t>sset</a:t>
            </a:r>
            <a:r>
              <a:rPr sz="2000" spc="-40" dirty="0">
                <a:solidFill>
                  <a:srgbClr val="09226C"/>
                </a:solidFill>
                <a:latin typeface="Metropolis"/>
                <a:cs typeface="Metropolis"/>
              </a:rPr>
              <a:t> </a:t>
            </a:r>
            <a:r>
              <a:rPr lang="en-US" sz="2000" spc="-15" dirty="0">
                <a:solidFill>
                  <a:srgbClr val="09226C"/>
                </a:solidFill>
                <a:latin typeface="Metropolis"/>
                <a:cs typeface="Metropolis"/>
              </a:rPr>
              <a:t>provide</a:t>
            </a:r>
            <a:r>
              <a:rPr sz="2000" spc="-45" dirty="0">
                <a:solidFill>
                  <a:srgbClr val="09226C"/>
                </a:solidFill>
                <a:latin typeface="Metropolis"/>
                <a:cs typeface="Metropolis"/>
              </a:rPr>
              <a:t> </a:t>
            </a:r>
            <a:r>
              <a:rPr sz="2000" dirty="0">
                <a:solidFill>
                  <a:srgbClr val="09226C"/>
                </a:solidFill>
                <a:latin typeface="Metropolis"/>
                <a:cs typeface="Metropolis"/>
              </a:rPr>
              <a:t>a</a:t>
            </a:r>
            <a:r>
              <a:rPr sz="2000" spc="-40" dirty="0">
                <a:solidFill>
                  <a:srgbClr val="09226C"/>
                </a:solidFill>
                <a:latin typeface="Metropolis"/>
                <a:cs typeface="Metropolis"/>
              </a:rPr>
              <a:t> </a:t>
            </a:r>
            <a:r>
              <a:rPr sz="2000" spc="-20" dirty="0">
                <a:solidFill>
                  <a:srgbClr val="09226C"/>
                </a:solidFill>
                <a:latin typeface="Metropolis"/>
                <a:cs typeface="Metropolis"/>
              </a:rPr>
              <a:t>permanent</a:t>
            </a:r>
            <a:r>
              <a:rPr sz="2000" spc="-40" dirty="0">
                <a:solidFill>
                  <a:srgbClr val="09226C"/>
                </a:solidFill>
                <a:latin typeface="Metropolis"/>
                <a:cs typeface="Metropolis"/>
              </a:rPr>
              <a:t> </a:t>
            </a:r>
            <a:r>
              <a:rPr sz="2000" spc="-20" dirty="0">
                <a:solidFill>
                  <a:srgbClr val="09226C"/>
                </a:solidFill>
                <a:latin typeface="Metropolis"/>
                <a:cs typeface="Metropolis"/>
              </a:rPr>
              <a:t>foothold</a:t>
            </a:r>
            <a:r>
              <a:rPr sz="2000" spc="-40" dirty="0">
                <a:solidFill>
                  <a:srgbClr val="09226C"/>
                </a:solidFill>
                <a:latin typeface="Metropolis"/>
                <a:cs typeface="Metropolis"/>
              </a:rPr>
              <a:t> </a:t>
            </a:r>
            <a:r>
              <a:rPr lang="en-US" sz="2000" spc="-20" dirty="0">
                <a:solidFill>
                  <a:srgbClr val="09226C"/>
                </a:solidFill>
                <a:latin typeface="Metropolis"/>
                <a:cs typeface="Metropolis"/>
              </a:rPr>
              <a:t>for</a:t>
            </a:r>
            <a:r>
              <a:rPr sz="2000" spc="-20" dirty="0">
                <a:solidFill>
                  <a:srgbClr val="09226C"/>
                </a:solidFill>
                <a:latin typeface="Metropolis"/>
                <a:cs typeface="Metropolis"/>
              </a:rPr>
              <a:t> </a:t>
            </a:r>
            <a:r>
              <a:rPr sz="2000" spc="-565" dirty="0">
                <a:solidFill>
                  <a:srgbClr val="09226C"/>
                </a:solidFill>
                <a:latin typeface="Metropolis"/>
                <a:cs typeface="Metropolis"/>
              </a:rPr>
              <a:t> </a:t>
            </a:r>
            <a:r>
              <a:rPr sz="2000" spc="-20" dirty="0">
                <a:solidFill>
                  <a:srgbClr val="09226C"/>
                </a:solidFill>
                <a:latin typeface="Metropolis"/>
                <a:cs typeface="Metropolis"/>
              </a:rPr>
              <a:t>threat actors </a:t>
            </a:r>
            <a:r>
              <a:rPr sz="2000" spc="-10" dirty="0">
                <a:solidFill>
                  <a:srgbClr val="09226C"/>
                </a:solidFill>
                <a:latin typeface="Metropolis"/>
                <a:cs typeface="Metropolis"/>
              </a:rPr>
              <a:t>in </a:t>
            </a:r>
            <a:r>
              <a:rPr sz="2000" spc="-15" dirty="0">
                <a:solidFill>
                  <a:srgbClr val="09226C"/>
                </a:solidFill>
                <a:latin typeface="Metropolis"/>
                <a:cs typeface="Metropolis"/>
              </a:rPr>
              <a:t>the </a:t>
            </a:r>
            <a:r>
              <a:rPr sz="2000" spc="-20" dirty="0">
                <a:solidFill>
                  <a:srgbClr val="09226C"/>
                </a:solidFill>
                <a:latin typeface="Metropolis"/>
                <a:cs typeface="Metropolis"/>
              </a:rPr>
              <a:t>organization: MiTM, Data </a:t>
            </a:r>
            <a:r>
              <a:rPr sz="2000" spc="-15" dirty="0">
                <a:solidFill>
                  <a:srgbClr val="09226C"/>
                </a:solidFill>
                <a:latin typeface="Metropolis"/>
                <a:cs typeface="Metropolis"/>
              </a:rPr>
              <a:t> </a:t>
            </a:r>
            <a:r>
              <a:rPr sz="2000" spc="-20" dirty="0">
                <a:solidFill>
                  <a:srgbClr val="09226C"/>
                </a:solidFill>
                <a:latin typeface="Metropolis"/>
                <a:cs typeface="Metropolis"/>
              </a:rPr>
              <a:t>manipulation</a:t>
            </a:r>
            <a:r>
              <a:rPr sz="2000" spc="-45" dirty="0">
                <a:solidFill>
                  <a:srgbClr val="09226C"/>
                </a:solidFill>
                <a:latin typeface="Metropolis"/>
                <a:cs typeface="Metropolis"/>
              </a:rPr>
              <a:t> </a:t>
            </a:r>
            <a:r>
              <a:rPr sz="2000" spc="-20" dirty="0">
                <a:solidFill>
                  <a:srgbClr val="09226C"/>
                </a:solidFill>
                <a:latin typeface="Metropolis"/>
                <a:cs typeface="Metropolis"/>
              </a:rPr>
              <a:t>etc.</a:t>
            </a:r>
            <a:endParaRPr sz="2000" dirty="0">
              <a:latin typeface="Metropolis"/>
              <a:cs typeface="Metropolis"/>
            </a:endParaRPr>
          </a:p>
        </p:txBody>
      </p:sp>
      <p:pic>
        <p:nvPicPr>
          <p:cNvPr id="7" name="Picture 6">
            <a:extLst>
              <a:ext uri="{FF2B5EF4-FFF2-40B4-BE49-F238E27FC236}">
                <a16:creationId xmlns:a16="http://schemas.microsoft.com/office/drawing/2014/main" id="{DF260BA0-EFFC-29D5-7F38-AF5B0205CE1B}"/>
              </a:ext>
            </a:extLst>
          </p:cNvPr>
          <p:cNvPicPr>
            <a:picLocks noChangeAspect="1"/>
          </p:cNvPicPr>
          <p:nvPr/>
        </p:nvPicPr>
        <p:blipFill>
          <a:blip r:embed="rId5"/>
          <a:stretch>
            <a:fillRect/>
          </a:stretch>
        </p:blipFill>
        <p:spPr>
          <a:xfrm>
            <a:off x="8717918" y="1469489"/>
            <a:ext cx="6409173" cy="69125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A78F44-BEE0-47E4-9999-1A39B6257C46}"/>
              </a:ext>
            </a:extLst>
          </p:cNvPr>
          <p:cNvSpPr>
            <a:spLocks noGrp="1"/>
          </p:cNvSpPr>
          <p:nvPr>
            <p:ph type="body" sz="quarter" idx="11"/>
          </p:nvPr>
        </p:nvSpPr>
        <p:spPr>
          <a:xfrm>
            <a:off x="2194561" y="633985"/>
            <a:ext cx="13760905" cy="833580"/>
          </a:xfrm>
        </p:spPr>
        <p:txBody>
          <a:bodyPr/>
          <a:lstStyle/>
          <a:p>
            <a:pPr algn="l"/>
            <a:r>
              <a:rPr lang="en-US" sz="4600" b="0" dirty="0">
                <a:solidFill>
                  <a:srgbClr val="09226C"/>
                </a:solidFill>
                <a:latin typeface="Metropolis Extra Light"/>
                <a:ea typeface="+mj-ea"/>
              </a:rPr>
              <a:t>Demonstrated value to IT operation  </a:t>
            </a:r>
            <a:endParaRPr lang="en-IL" sz="4600" b="0" dirty="0">
              <a:solidFill>
                <a:srgbClr val="09226C"/>
              </a:solidFill>
              <a:latin typeface="Metropolis Extra Light"/>
              <a:ea typeface="+mj-ea"/>
            </a:endParaRPr>
          </a:p>
        </p:txBody>
      </p:sp>
      <p:sp>
        <p:nvSpPr>
          <p:cNvPr id="3" name="Text Placeholder 2">
            <a:extLst>
              <a:ext uri="{FF2B5EF4-FFF2-40B4-BE49-F238E27FC236}">
                <a16:creationId xmlns:a16="http://schemas.microsoft.com/office/drawing/2014/main" id="{0E49DDD6-FB87-436F-AE95-C488857AEEED}"/>
              </a:ext>
            </a:extLst>
          </p:cNvPr>
          <p:cNvSpPr>
            <a:spLocks noGrp="1"/>
          </p:cNvSpPr>
          <p:nvPr>
            <p:ph type="body" sz="quarter" idx="12"/>
          </p:nvPr>
        </p:nvSpPr>
        <p:spPr>
          <a:xfrm>
            <a:off x="2194561" y="2572512"/>
            <a:ext cx="15520036" cy="5165992"/>
          </a:xfrm>
        </p:spPr>
        <p:txBody>
          <a:bodyPr/>
          <a:lstStyle/>
          <a:p>
            <a:pPr>
              <a:buClr>
                <a:srgbClr val="23B589"/>
              </a:buClr>
            </a:pPr>
            <a:r>
              <a:rPr lang="en-US" sz="4000" dirty="0">
                <a:solidFill>
                  <a:srgbClr val="0A236D"/>
                </a:solidFill>
                <a:ea typeface="+mn-lt"/>
                <a:cs typeface="+mn-lt"/>
              </a:rPr>
              <a:t>Existing CMDB, CMMS and NAC performance boost</a:t>
            </a:r>
          </a:p>
          <a:p>
            <a:pPr>
              <a:buClr>
                <a:srgbClr val="23B589"/>
              </a:buClr>
            </a:pPr>
            <a:endParaRPr lang="en-US" sz="5333" dirty="0">
              <a:solidFill>
                <a:srgbClr val="0C385A"/>
              </a:solidFill>
              <a:ea typeface="+mn-lt"/>
              <a:cs typeface="+mn-lt"/>
            </a:endParaRPr>
          </a:p>
          <a:p>
            <a:pPr>
              <a:buClr>
                <a:srgbClr val="23B589"/>
              </a:buClr>
            </a:pPr>
            <a:r>
              <a:rPr lang="en-US" sz="4000" dirty="0">
                <a:solidFill>
                  <a:srgbClr val="0A236D"/>
                </a:solidFill>
                <a:ea typeface="+mn-lt"/>
                <a:cs typeface="+mn-lt"/>
              </a:rPr>
              <a:t>Visibility across inventory, shadow and rogue assets</a:t>
            </a:r>
          </a:p>
          <a:p>
            <a:pPr>
              <a:buClr>
                <a:srgbClr val="23B589"/>
              </a:buClr>
            </a:pPr>
            <a:endParaRPr lang="en-US" sz="5333" dirty="0">
              <a:solidFill>
                <a:srgbClr val="0C385A"/>
              </a:solidFill>
              <a:ea typeface="+mn-lt"/>
              <a:cs typeface="+mn-lt"/>
            </a:endParaRPr>
          </a:p>
          <a:p>
            <a:pPr>
              <a:buClr>
                <a:srgbClr val="23B589"/>
              </a:buClr>
            </a:pPr>
            <a:r>
              <a:rPr lang="en-US" sz="4000" dirty="0">
                <a:solidFill>
                  <a:srgbClr val="0A236D"/>
                </a:solidFill>
                <a:ea typeface="+mn-lt"/>
                <a:cs typeface="+mn-lt"/>
              </a:rPr>
              <a:t>Reduced hardware clutter and better budget spending</a:t>
            </a:r>
          </a:p>
          <a:p>
            <a:pPr>
              <a:buClr>
                <a:srgbClr val="23B589"/>
              </a:buClr>
            </a:pPr>
            <a:endParaRPr lang="en-US" sz="5333" dirty="0">
              <a:solidFill>
                <a:srgbClr val="0C385A"/>
              </a:solidFill>
              <a:ea typeface="+mn-lt"/>
              <a:cs typeface="+mn-lt"/>
            </a:endParaRPr>
          </a:p>
          <a:p>
            <a:pPr>
              <a:buClr>
                <a:srgbClr val="23B589"/>
              </a:buClr>
            </a:pPr>
            <a:r>
              <a:rPr lang="en-US" sz="4000" dirty="0">
                <a:solidFill>
                  <a:srgbClr val="0A236D"/>
                </a:solidFill>
                <a:ea typeface="+mn-lt"/>
                <a:cs typeface="+mn-lt"/>
              </a:rPr>
              <a:t>Uninterrupted streamlined operations</a:t>
            </a:r>
          </a:p>
        </p:txBody>
      </p:sp>
      <p:pic>
        <p:nvPicPr>
          <p:cNvPr id="5" name="Graphic 4" descr="Pretzel outline">
            <a:extLst>
              <a:ext uri="{FF2B5EF4-FFF2-40B4-BE49-F238E27FC236}">
                <a16:creationId xmlns:a16="http://schemas.microsoft.com/office/drawing/2014/main" id="{DD4CDC97-E17B-6ECF-C5A7-2A00525B11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150" y="5385336"/>
            <a:ext cx="914400" cy="914400"/>
          </a:xfrm>
          <a:prstGeom prst="rect">
            <a:avLst/>
          </a:prstGeom>
        </p:spPr>
      </p:pic>
      <p:pic>
        <p:nvPicPr>
          <p:cNvPr id="8" name="Graphic 7" descr="Upward trend outline">
            <a:extLst>
              <a:ext uri="{FF2B5EF4-FFF2-40B4-BE49-F238E27FC236}">
                <a16:creationId xmlns:a16="http://schemas.microsoft.com/office/drawing/2014/main" id="{EE979DEF-62E7-E26F-D79D-2E6D5001F4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9181" y="2551848"/>
            <a:ext cx="914400" cy="914400"/>
          </a:xfrm>
          <a:prstGeom prst="rect">
            <a:avLst/>
          </a:prstGeom>
        </p:spPr>
      </p:pic>
      <p:pic>
        <p:nvPicPr>
          <p:cNvPr id="10" name="Graphic 9" descr="Eye outline">
            <a:extLst>
              <a:ext uri="{FF2B5EF4-FFF2-40B4-BE49-F238E27FC236}">
                <a16:creationId xmlns:a16="http://schemas.microsoft.com/office/drawing/2014/main" id="{BAA8581F-3482-32DF-93A1-78233BC3F5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150" y="3968592"/>
            <a:ext cx="914400" cy="914400"/>
          </a:xfrm>
          <a:prstGeom prst="rect">
            <a:avLst/>
          </a:prstGeom>
        </p:spPr>
      </p:pic>
      <p:pic>
        <p:nvPicPr>
          <p:cNvPr id="12" name="Graphic 11" descr="Gears outline">
            <a:extLst>
              <a:ext uri="{FF2B5EF4-FFF2-40B4-BE49-F238E27FC236}">
                <a16:creationId xmlns:a16="http://schemas.microsoft.com/office/drawing/2014/main" id="{558958BE-BAB0-E298-4B0F-B13E56F62A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150" y="6802080"/>
            <a:ext cx="914400" cy="914400"/>
          </a:xfrm>
          <a:prstGeom prst="rect">
            <a:avLst/>
          </a:prstGeom>
        </p:spPr>
      </p:pic>
    </p:spTree>
    <p:extLst>
      <p:ext uri="{BB962C8B-B14F-4D97-AF65-F5344CB8AC3E}">
        <p14:creationId xmlns:p14="http://schemas.microsoft.com/office/powerpoint/2010/main" val="114873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183D03-E0BB-479B-936C-9D7E558C652E}"/>
              </a:ext>
            </a:extLst>
          </p:cNvPr>
          <p:cNvSpPr>
            <a:spLocks noGrp="1"/>
          </p:cNvSpPr>
          <p:nvPr>
            <p:ph type="body" sz="quarter" idx="14"/>
          </p:nvPr>
        </p:nvSpPr>
        <p:spPr>
          <a:xfrm>
            <a:off x="695494" y="3340107"/>
            <a:ext cx="14865009" cy="1231893"/>
          </a:xfrm>
        </p:spPr>
        <p:txBody>
          <a:bodyPr/>
          <a:lstStyle/>
          <a:p>
            <a:pPr marL="0" indent="0" algn="ctr">
              <a:buClr>
                <a:srgbClr val="23B589"/>
              </a:buClr>
              <a:buNone/>
            </a:pPr>
            <a:r>
              <a:rPr lang="en-US" sz="6000" dirty="0">
                <a:solidFill>
                  <a:srgbClr val="0C385A"/>
                </a:solidFill>
                <a:latin typeface="Metropolis Semi Bold"/>
              </a:rPr>
              <a:t>Attack study</a:t>
            </a:r>
          </a:p>
        </p:txBody>
      </p:sp>
      <p:sp>
        <p:nvSpPr>
          <p:cNvPr id="2" name="Text Placeholder 5">
            <a:extLst>
              <a:ext uri="{FF2B5EF4-FFF2-40B4-BE49-F238E27FC236}">
                <a16:creationId xmlns:a16="http://schemas.microsoft.com/office/drawing/2014/main" id="{5E414053-23AB-7EC6-1B44-B85E74779F0C}"/>
              </a:ext>
            </a:extLst>
          </p:cNvPr>
          <p:cNvSpPr txBox="1">
            <a:spLocks/>
          </p:cNvSpPr>
          <p:nvPr/>
        </p:nvSpPr>
        <p:spPr>
          <a:xfrm>
            <a:off x="695494" y="836324"/>
            <a:ext cx="14865009" cy="1231893"/>
          </a:xfrm>
          <a:prstGeom prst="rect">
            <a:avLst/>
          </a:prstGeom>
        </p:spPr>
        <p:txBody>
          <a:bodyPr vert="horz" lIns="121920" tIns="60960" rIns="121920" bIns="60960" rtlCol="0" anchor="t">
            <a:noAutofit/>
          </a:bodyPr>
          <a:lstStyle>
            <a:lvl1pPr marL="171450" indent="-171450" algn="l" defTabSz="914400" rtl="0" eaLnBrk="1" latinLnBrk="0" hangingPunct="1">
              <a:lnSpc>
                <a:spcPct val="90000"/>
              </a:lnSpc>
              <a:spcBef>
                <a:spcPts val="1000"/>
              </a:spcBef>
              <a:buClr>
                <a:srgbClr val="29B679"/>
              </a:buClr>
              <a:buSzPct val="150000"/>
              <a:buFont typeface="Arial" panose="020B0604020202020204" pitchFamily="34" charset="0"/>
              <a:buChar char="•"/>
              <a:defRPr sz="1200" b="0" kern="1200">
                <a:solidFill>
                  <a:srgbClr val="0A236D"/>
                </a:solidFill>
                <a:latin typeface="Metropolis" panose="020B0604020202020204" charset="0"/>
                <a:ea typeface="+mn-ea"/>
                <a:cs typeface="+mn-cs"/>
              </a:defRPr>
            </a:lvl1pPr>
            <a:lvl2pPr marL="6286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2pPr>
            <a:lvl3pPr marL="10858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eiryo UI" panose="020B0604030504040204" pitchFamily="34" charset="-128"/>
                <a:cs typeface="+mn-cs"/>
              </a:defRPr>
            </a:lvl3pPr>
            <a:lvl4pPr marL="1543050" indent="-171450" algn="l" defTabSz="914400" rtl="0" eaLnBrk="1" latinLnBrk="0" hangingPunct="1">
              <a:lnSpc>
                <a:spcPct val="90000"/>
              </a:lnSpc>
              <a:spcBef>
                <a:spcPts val="500"/>
              </a:spcBef>
              <a:buClr>
                <a:srgbClr val="29B679"/>
              </a:buClr>
              <a:buFont typeface="Arial" panose="020B0604020202020204" pitchFamily="34" charset="0"/>
              <a:buChar char="•"/>
              <a:defRPr sz="1200" kern="1200">
                <a:solidFill>
                  <a:srgbClr val="0A236D"/>
                </a:solidFill>
                <a:latin typeface="Metropolis"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23B589"/>
              </a:buClr>
              <a:buNone/>
            </a:pPr>
            <a:endParaRPr lang="en-US" sz="5333" b="1" dirty="0">
              <a:solidFill>
                <a:srgbClr val="0C385A"/>
              </a:solidFill>
              <a:latin typeface="Metropolis Semi Bold"/>
            </a:endParaRPr>
          </a:p>
        </p:txBody>
      </p:sp>
    </p:spTree>
    <p:extLst>
      <p:ext uri="{BB962C8B-B14F-4D97-AF65-F5344CB8AC3E}">
        <p14:creationId xmlns:p14="http://schemas.microsoft.com/office/powerpoint/2010/main" val="350968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a:p>
          </p:txBody>
        </p:sp>
        <p:pic>
          <p:nvPicPr>
            <p:cNvPr id="5" name="object 5"/>
            <p:cNvPicPr/>
            <p:nvPr/>
          </p:nvPicPr>
          <p:blipFill>
            <a:blip r:embed="rId3" cstate="print"/>
            <a:stretch>
              <a:fillRect/>
            </a:stretch>
          </p:blipFill>
          <p:spPr>
            <a:xfrm>
              <a:off x="14253047" y="8384716"/>
              <a:ext cx="216052" cy="179082"/>
            </a:xfrm>
            <a:prstGeom prst="rect">
              <a:avLst/>
            </a:prstGeom>
          </p:spPr>
        </p:pic>
        <p:pic>
          <p:nvPicPr>
            <p:cNvPr id="6" name="object 6"/>
            <p:cNvPicPr/>
            <p:nvPr/>
          </p:nvPicPr>
          <p:blipFill>
            <a:blip r:embed="rId4" cstate="print"/>
            <a:stretch>
              <a:fillRect/>
            </a:stretch>
          </p:blipFill>
          <p:spPr>
            <a:xfrm>
              <a:off x="14840486" y="8384715"/>
              <a:ext cx="227025" cy="179082"/>
            </a:xfrm>
            <a:prstGeom prst="rect">
              <a:avLst/>
            </a:prstGeom>
          </p:spPr>
        </p:pic>
        <p:sp>
          <p:nvSpPr>
            <p:cNvPr id="7" name="object 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a:p>
          </p:txBody>
        </p:sp>
        <p:pic>
          <p:nvPicPr>
            <p:cNvPr id="8" name="object 8"/>
            <p:cNvPicPr/>
            <p:nvPr/>
          </p:nvPicPr>
          <p:blipFill>
            <a:blip r:embed="rId5" cstate="print"/>
            <a:stretch>
              <a:fillRect/>
            </a:stretch>
          </p:blipFill>
          <p:spPr>
            <a:xfrm>
              <a:off x="15254065" y="8336007"/>
              <a:ext cx="274507" cy="275664"/>
            </a:xfrm>
            <a:prstGeom prst="rect">
              <a:avLst/>
            </a:prstGeom>
          </p:spPr>
        </p:pic>
      </p:grpSp>
      <p:sp>
        <p:nvSpPr>
          <p:cNvPr id="9" name="object 9"/>
          <p:cNvSpPr txBox="1">
            <a:spLocks noGrp="1"/>
          </p:cNvSpPr>
          <p:nvPr>
            <p:ph type="title"/>
          </p:nvPr>
        </p:nvSpPr>
        <p:spPr>
          <a:xfrm>
            <a:off x="749299" y="577077"/>
            <a:ext cx="15032989" cy="720710"/>
          </a:xfrm>
          <a:prstGeom prst="rect">
            <a:avLst/>
          </a:prstGeom>
        </p:spPr>
        <p:txBody>
          <a:bodyPr vert="horz" wrap="square" lIns="0" tIns="12700" rIns="0" bIns="0" rtlCol="0">
            <a:spAutoFit/>
          </a:bodyPr>
          <a:lstStyle/>
          <a:p>
            <a:pPr marL="12700">
              <a:lnSpc>
                <a:spcPct val="100000"/>
              </a:lnSpc>
              <a:spcBef>
                <a:spcPts val="100"/>
              </a:spcBef>
              <a:tabLst>
                <a:tab pos="1386840" algn="l"/>
                <a:tab pos="2602230" algn="l"/>
                <a:tab pos="4008754" algn="l"/>
                <a:tab pos="5415915" algn="l"/>
                <a:tab pos="7868920" algn="l"/>
                <a:tab pos="8484235" algn="l"/>
              </a:tabLst>
            </a:pPr>
            <a:r>
              <a:rPr lang="en-US" dirty="0">
                <a:solidFill>
                  <a:srgbClr val="09226C"/>
                </a:solidFill>
              </a:rPr>
              <a:t>ATM use case: </a:t>
            </a:r>
            <a:r>
              <a:rPr dirty="0" err="1">
                <a:solidFill>
                  <a:srgbClr val="09226C"/>
                </a:solidFill>
              </a:rPr>
              <a:t>FiXS</a:t>
            </a:r>
            <a:r>
              <a:rPr lang="en-US" dirty="0">
                <a:solidFill>
                  <a:srgbClr val="09226C"/>
                </a:solidFill>
              </a:rPr>
              <a:t> </a:t>
            </a:r>
            <a:r>
              <a:rPr dirty="0">
                <a:solidFill>
                  <a:srgbClr val="09226C"/>
                </a:solidFill>
              </a:rPr>
              <a:t>The</a:t>
            </a:r>
            <a:r>
              <a:rPr lang="en-US" dirty="0">
                <a:solidFill>
                  <a:srgbClr val="09226C"/>
                </a:solidFill>
              </a:rPr>
              <a:t> n</a:t>
            </a:r>
            <a:r>
              <a:rPr spc="-114" dirty="0">
                <a:solidFill>
                  <a:srgbClr val="09226C"/>
                </a:solidFill>
              </a:rPr>
              <a:t>e</a:t>
            </a:r>
            <a:r>
              <a:rPr dirty="0">
                <a:solidFill>
                  <a:srgbClr val="09226C"/>
                </a:solidFill>
              </a:rPr>
              <a:t>w</a:t>
            </a:r>
            <a:r>
              <a:rPr lang="en-US" dirty="0">
                <a:solidFill>
                  <a:srgbClr val="09226C"/>
                </a:solidFill>
              </a:rPr>
              <a:t> </a:t>
            </a:r>
            <a:r>
              <a:rPr spc="-290" dirty="0">
                <a:solidFill>
                  <a:srgbClr val="09226C"/>
                </a:solidFill>
              </a:rPr>
              <a:t>A</a:t>
            </a:r>
            <a:r>
              <a:rPr dirty="0">
                <a:solidFill>
                  <a:srgbClr val="09226C"/>
                </a:solidFill>
              </a:rPr>
              <a:t>TM</a:t>
            </a:r>
            <a:r>
              <a:rPr lang="en-US" dirty="0">
                <a:solidFill>
                  <a:srgbClr val="09226C"/>
                </a:solidFill>
              </a:rPr>
              <a:t> m</a:t>
            </a:r>
            <a:r>
              <a:rPr dirty="0">
                <a:solidFill>
                  <a:srgbClr val="09226C"/>
                </a:solidFill>
              </a:rPr>
              <a:t>alware</a:t>
            </a:r>
            <a:r>
              <a:rPr lang="en-US" dirty="0">
                <a:solidFill>
                  <a:srgbClr val="09226C"/>
                </a:solidFill>
              </a:rPr>
              <a:t> </a:t>
            </a:r>
            <a:r>
              <a:rPr dirty="0">
                <a:solidFill>
                  <a:srgbClr val="09226C"/>
                </a:solidFill>
              </a:rPr>
              <a:t>in</a:t>
            </a:r>
            <a:r>
              <a:rPr lang="en-US" dirty="0">
                <a:solidFill>
                  <a:srgbClr val="09226C"/>
                </a:solidFill>
              </a:rPr>
              <a:t> </a:t>
            </a:r>
            <a:r>
              <a:rPr dirty="0">
                <a:solidFill>
                  <a:srgbClr val="09226C"/>
                </a:solidFill>
              </a:rPr>
              <a:t>L</a:t>
            </a:r>
            <a:r>
              <a:rPr spc="-290" dirty="0">
                <a:solidFill>
                  <a:srgbClr val="09226C"/>
                </a:solidFill>
              </a:rPr>
              <a:t>A</a:t>
            </a:r>
            <a:r>
              <a:rPr spc="-325" dirty="0">
                <a:solidFill>
                  <a:srgbClr val="09226C"/>
                </a:solidFill>
              </a:rPr>
              <a:t>T</a:t>
            </a:r>
            <a:r>
              <a:rPr dirty="0">
                <a:solidFill>
                  <a:srgbClr val="09226C"/>
                </a:solidFill>
              </a:rPr>
              <a:t>AM</a:t>
            </a:r>
          </a:p>
        </p:txBody>
      </p:sp>
      <p:pic>
        <p:nvPicPr>
          <p:cNvPr id="10" name="object 10"/>
          <p:cNvPicPr/>
          <p:nvPr/>
        </p:nvPicPr>
        <p:blipFill>
          <a:blip r:embed="rId6" cstate="print"/>
          <a:stretch>
            <a:fillRect/>
          </a:stretch>
        </p:blipFill>
        <p:spPr>
          <a:xfrm>
            <a:off x="11139449" y="5144693"/>
            <a:ext cx="4350042" cy="1002779"/>
          </a:xfrm>
          <a:prstGeom prst="rect">
            <a:avLst/>
          </a:prstGeom>
        </p:spPr>
      </p:pic>
      <p:sp>
        <p:nvSpPr>
          <p:cNvPr id="11" name="object 11"/>
          <p:cNvSpPr txBox="1"/>
          <p:nvPr/>
        </p:nvSpPr>
        <p:spPr>
          <a:xfrm>
            <a:off x="12150611" y="5272638"/>
            <a:ext cx="3100705" cy="702310"/>
          </a:xfrm>
          <a:prstGeom prst="rect">
            <a:avLst/>
          </a:prstGeom>
        </p:spPr>
        <p:txBody>
          <a:bodyPr vert="horz" wrap="square" lIns="0" tIns="3810" rIns="0" bIns="0" rtlCol="0">
            <a:spAutoFit/>
          </a:bodyPr>
          <a:lstStyle/>
          <a:p>
            <a:pPr marL="12700" marR="5080">
              <a:lnSpc>
                <a:spcPct val="103400"/>
              </a:lnSpc>
              <a:spcBef>
                <a:spcPts val="30"/>
              </a:spcBef>
            </a:pPr>
            <a:r>
              <a:rPr sz="1450" spc="-20" dirty="0">
                <a:solidFill>
                  <a:srgbClr val="FFFFFF"/>
                </a:solidFill>
                <a:latin typeface="Metropolis"/>
                <a:cs typeface="Metropolis"/>
              </a:rPr>
              <a:t>Sepio detects the disguised </a:t>
            </a:r>
            <a:r>
              <a:rPr sz="1450" spc="-15" dirty="0">
                <a:solidFill>
                  <a:srgbClr val="FFFFFF"/>
                </a:solidFill>
                <a:latin typeface="Metropolis"/>
                <a:cs typeface="Metropolis"/>
              </a:rPr>
              <a:t> </a:t>
            </a:r>
            <a:r>
              <a:rPr sz="1450" spc="-20" dirty="0">
                <a:solidFill>
                  <a:srgbClr val="FFFFFF"/>
                </a:solidFill>
                <a:latin typeface="Metropolis"/>
                <a:cs typeface="Metropolis"/>
              </a:rPr>
              <a:t>keyboard </a:t>
            </a:r>
            <a:r>
              <a:rPr sz="1450" spc="-10" dirty="0">
                <a:solidFill>
                  <a:srgbClr val="FFFFFF"/>
                </a:solidFill>
                <a:latin typeface="Metropolis"/>
                <a:cs typeface="Metropolis"/>
              </a:rPr>
              <a:t>&amp; </a:t>
            </a:r>
            <a:r>
              <a:rPr sz="1450" spc="-20" dirty="0">
                <a:solidFill>
                  <a:srgbClr val="FFFFFF"/>
                </a:solidFill>
                <a:latin typeface="Metropolis"/>
                <a:cs typeface="Metropolis"/>
              </a:rPr>
              <a:t>blocks </a:t>
            </a:r>
            <a:r>
              <a:rPr sz="1450" spc="-15" dirty="0">
                <a:solidFill>
                  <a:srgbClr val="FFFFFF"/>
                </a:solidFill>
                <a:latin typeface="Metropolis"/>
                <a:cs typeface="Metropolis"/>
              </a:rPr>
              <a:t>it at </a:t>
            </a:r>
            <a:r>
              <a:rPr sz="1450" spc="-25" dirty="0">
                <a:solidFill>
                  <a:srgbClr val="FFFFFF"/>
                </a:solidFill>
                <a:latin typeface="Metropolis"/>
                <a:cs typeface="Metropolis"/>
              </a:rPr>
              <a:t>connection. </a:t>
            </a:r>
            <a:r>
              <a:rPr sz="1450" spc="-409" dirty="0">
                <a:solidFill>
                  <a:srgbClr val="FFFFFF"/>
                </a:solidFill>
                <a:latin typeface="Metropolis"/>
                <a:cs typeface="Metropolis"/>
              </a:rPr>
              <a:t> </a:t>
            </a:r>
            <a:r>
              <a:rPr sz="1450" spc="-20" dirty="0">
                <a:solidFill>
                  <a:srgbClr val="FFFFFF"/>
                </a:solidFill>
                <a:latin typeface="Metropolis"/>
                <a:cs typeface="Metropolis"/>
              </a:rPr>
              <a:t>Stops</a:t>
            </a:r>
            <a:r>
              <a:rPr sz="1450" spc="-45" dirty="0">
                <a:solidFill>
                  <a:srgbClr val="FFFFFF"/>
                </a:solidFill>
                <a:latin typeface="Metropolis"/>
                <a:cs typeface="Metropolis"/>
              </a:rPr>
              <a:t> </a:t>
            </a:r>
            <a:r>
              <a:rPr sz="1450" spc="-20" dirty="0">
                <a:solidFill>
                  <a:srgbClr val="FFFFFF"/>
                </a:solidFill>
                <a:latin typeface="Metropolis"/>
                <a:cs typeface="Metropolis"/>
              </a:rPr>
              <a:t>the</a:t>
            </a:r>
            <a:r>
              <a:rPr sz="1450" spc="-40" dirty="0">
                <a:solidFill>
                  <a:srgbClr val="FFFFFF"/>
                </a:solidFill>
                <a:latin typeface="Metropolis"/>
                <a:cs typeface="Metropolis"/>
              </a:rPr>
              <a:t> </a:t>
            </a:r>
            <a:r>
              <a:rPr sz="1450" spc="-20" dirty="0">
                <a:solidFill>
                  <a:srgbClr val="FFFFFF"/>
                </a:solidFill>
                <a:latin typeface="Metropolis"/>
                <a:cs typeface="Metropolis"/>
              </a:rPr>
              <a:t>execution</a:t>
            </a:r>
            <a:r>
              <a:rPr sz="1450" spc="-40" dirty="0">
                <a:solidFill>
                  <a:srgbClr val="FFFFFF"/>
                </a:solidFill>
                <a:latin typeface="Metropolis"/>
                <a:cs typeface="Metropolis"/>
              </a:rPr>
              <a:t> </a:t>
            </a:r>
            <a:r>
              <a:rPr sz="1450" spc="-20" dirty="0">
                <a:solidFill>
                  <a:srgbClr val="FFFFFF"/>
                </a:solidFill>
                <a:latin typeface="Metropolis"/>
                <a:cs typeface="Metropolis"/>
              </a:rPr>
              <a:t>before</a:t>
            </a:r>
            <a:r>
              <a:rPr sz="1450" spc="-45" dirty="0">
                <a:solidFill>
                  <a:srgbClr val="FFFFFF"/>
                </a:solidFill>
                <a:latin typeface="Metropolis"/>
                <a:cs typeface="Metropolis"/>
              </a:rPr>
              <a:t> </a:t>
            </a:r>
            <a:r>
              <a:rPr sz="1450" spc="-15" dirty="0">
                <a:solidFill>
                  <a:srgbClr val="FFFFFF"/>
                </a:solidFill>
                <a:latin typeface="Metropolis"/>
                <a:cs typeface="Metropolis"/>
              </a:rPr>
              <a:t>it</a:t>
            </a:r>
            <a:r>
              <a:rPr sz="1450" spc="-40" dirty="0">
                <a:solidFill>
                  <a:srgbClr val="FFFFFF"/>
                </a:solidFill>
                <a:latin typeface="Metropolis"/>
                <a:cs typeface="Metropolis"/>
              </a:rPr>
              <a:t> </a:t>
            </a:r>
            <a:r>
              <a:rPr sz="1450" spc="-20" dirty="0">
                <a:solidFill>
                  <a:srgbClr val="FFFFFF"/>
                </a:solidFill>
                <a:latin typeface="Metropolis"/>
                <a:cs typeface="Metropolis"/>
              </a:rPr>
              <a:t>starts.</a:t>
            </a:r>
            <a:endParaRPr sz="1450" dirty="0">
              <a:latin typeface="Metropolis"/>
              <a:cs typeface="Metropolis"/>
            </a:endParaRPr>
          </a:p>
        </p:txBody>
      </p:sp>
      <p:grpSp>
        <p:nvGrpSpPr>
          <p:cNvPr id="12" name="object 12"/>
          <p:cNvGrpSpPr/>
          <p:nvPr/>
        </p:nvGrpSpPr>
        <p:grpSpPr>
          <a:xfrm>
            <a:off x="2525997" y="1828917"/>
            <a:ext cx="7451725" cy="4617720"/>
            <a:chOff x="2525997" y="1828917"/>
            <a:chExt cx="7451725" cy="4617720"/>
          </a:xfrm>
        </p:grpSpPr>
        <p:pic>
          <p:nvPicPr>
            <p:cNvPr id="13" name="object 13"/>
            <p:cNvPicPr/>
            <p:nvPr/>
          </p:nvPicPr>
          <p:blipFill>
            <a:blip r:embed="rId7" cstate="print"/>
            <a:stretch>
              <a:fillRect/>
            </a:stretch>
          </p:blipFill>
          <p:spPr>
            <a:xfrm>
              <a:off x="2525997" y="1828917"/>
              <a:ext cx="4014210" cy="4617716"/>
            </a:xfrm>
            <a:prstGeom prst="rect">
              <a:avLst/>
            </a:prstGeom>
          </p:spPr>
        </p:pic>
        <p:pic>
          <p:nvPicPr>
            <p:cNvPr id="14" name="object 14"/>
            <p:cNvPicPr/>
            <p:nvPr/>
          </p:nvPicPr>
          <p:blipFill>
            <a:blip r:embed="rId8" cstate="print"/>
            <a:stretch>
              <a:fillRect/>
            </a:stretch>
          </p:blipFill>
          <p:spPr>
            <a:xfrm>
              <a:off x="8724848" y="2694762"/>
              <a:ext cx="1252723" cy="2386583"/>
            </a:xfrm>
            <a:prstGeom prst="rect">
              <a:avLst/>
            </a:prstGeom>
          </p:spPr>
        </p:pic>
        <p:pic>
          <p:nvPicPr>
            <p:cNvPr id="15" name="object 15"/>
            <p:cNvPicPr/>
            <p:nvPr/>
          </p:nvPicPr>
          <p:blipFill>
            <a:blip r:embed="rId9" cstate="print"/>
            <a:stretch>
              <a:fillRect/>
            </a:stretch>
          </p:blipFill>
          <p:spPr>
            <a:xfrm>
              <a:off x="6506951" y="5144693"/>
              <a:ext cx="905250" cy="1051556"/>
            </a:xfrm>
            <a:prstGeom prst="rect">
              <a:avLst/>
            </a:prstGeom>
          </p:spPr>
        </p:pic>
      </p:grpSp>
      <p:sp>
        <p:nvSpPr>
          <p:cNvPr id="16" name="object 16"/>
          <p:cNvSpPr txBox="1"/>
          <p:nvPr/>
        </p:nvSpPr>
        <p:spPr>
          <a:xfrm>
            <a:off x="914651" y="4098446"/>
            <a:ext cx="1397000" cy="702310"/>
          </a:xfrm>
          <a:prstGeom prst="rect">
            <a:avLst/>
          </a:prstGeom>
        </p:spPr>
        <p:txBody>
          <a:bodyPr vert="horz" wrap="square" lIns="0" tIns="3810" rIns="0" bIns="0" rtlCol="0">
            <a:spAutoFit/>
          </a:bodyPr>
          <a:lstStyle/>
          <a:p>
            <a:pPr marL="12700" marR="5080">
              <a:lnSpc>
                <a:spcPct val="103400"/>
              </a:lnSpc>
              <a:spcBef>
                <a:spcPts val="30"/>
              </a:spcBef>
            </a:pPr>
            <a:r>
              <a:rPr sz="1450" spc="-20" dirty="0">
                <a:solidFill>
                  <a:srgbClr val="09226C"/>
                </a:solidFill>
                <a:latin typeface="Metropolis"/>
                <a:cs typeface="Metropolis"/>
              </a:rPr>
              <a:t>Mule</a:t>
            </a:r>
            <a:r>
              <a:rPr sz="1450" spc="-75" dirty="0">
                <a:solidFill>
                  <a:srgbClr val="09226C"/>
                </a:solidFill>
                <a:latin typeface="Metropolis"/>
                <a:cs typeface="Metropolis"/>
              </a:rPr>
              <a:t> </a:t>
            </a:r>
            <a:r>
              <a:rPr sz="1450" spc="-20" dirty="0">
                <a:solidFill>
                  <a:srgbClr val="09226C"/>
                </a:solidFill>
                <a:latin typeface="Metropolis"/>
                <a:cs typeface="Metropolis"/>
              </a:rPr>
              <a:t>opens</a:t>
            </a:r>
            <a:r>
              <a:rPr sz="1450" spc="-70" dirty="0">
                <a:solidFill>
                  <a:srgbClr val="09226C"/>
                </a:solidFill>
                <a:latin typeface="Metropolis"/>
                <a:cs typeface="Metropolis"/>
              </a:rPr>
              <a:t> </a:t>
            </a:r>
            <a:r>
              <a:rPr sz="1450" spc="-20" dirty="0">
                <a:solidFill>
                  <a:srgbClr val="09226C"/>
                </a:solidFill>
                <a:latin typeface="Metropolis"/>
                <a:cs typeface="Metropolis"/>
              </a:rPr>
              <a:t>soft </a:t>
            </a:r>
            <a:r>
              <a:rPr sz="1450" spc="-405" dirty="0">
                <a:solidFill>
                  <a:srgbClr val="09226C"/>
                </a:solidFill>
                <a:latin typeface="Metropolis"/>
                <a:cs typeface="Metropolis"/>
              </a:rPr>
              <a:t> </a:t>
            </a:r>
            <a:r>
              <a:rPr sz="1450" spc="-20" dirty="0">
                <a:solidFill>
                  <a:srgbClr val="09226C"/>
                </a:solidFill>
                <a:latin typeface="Metropolis"/>
                <a:cs typeface="Metropolis"/>
              </a:rPr>
              <a:t>zone </a:t>
            </a:r>
            <a:r>
              <a:rPr sz="1450" spc="-15" dirty="0">
                <a:solidFill>
                  <a:srgbClr val="09226C"/>
                </a:solidFill>
                <a:latin typeface="Metropolis"/>
                <a:cs typeface="Metropolis"/>
              </a:rPr>
              <a:t>to </a:t>
            </a:r>
            <a:r>
              <a:rPr sz="1450" spc="-20" dirty="0">
                <a:solidFill>
                  <a:srgbClr val="09226C"/>
                </a:solidFill>
                <a:latin typeface="Metropolis"/>
                <a:cs typeface="Metropolis"/>
              </a:rPr>
              <a:t>extract </a:t>
            </a:r>
            <a:r>
              <a:rPr sz="1450" spc="-15" dirty="0">
                <a:solidFill>
                  <a:srgbClr val="09226C"/>
                </a:solidFill>
                <a:latin typeface="Metropolis"/>
                <a:cs typeface="Metropolis"/>
              </a:rPr>
              <a:t> </a:t>
            </a:r>
            <a:r>
              <a:rPr sz="1450" spc="-20" dirty="0">
                <a:solidFill>
                  <a:srgbClr val="09226C"/>
                </a:solidFill>
                <a:latin typeface="Metropolis"/>
                <a:cs typeface="Metropolis"/>
              </a:rPr>
              <a:t>Hard</a:t>
            </a:r>
            <a:r>
              <a:rPr sz="1450" spc="-45" dirty="0">
                <a:solidFill>
                  <a:srgbClr val="09226C"/>
                </a:solidFill>
                <a:latin typeface="Metropolis"/>
                <a:cs typeface="Metropolis"/>
              </a:rPr>
              <a:t> </a:t>
            </a:r>
            <a:r>
              <a:rPr sz="1450" spc="-25" dirty="0">
                <a:solidFill>
                  <a:srgbClr val="09226C"/>
                </a:solidFill>
                <a:latin typeface="Metropolis"/>
                <a:cs typeface="Metropolis"/>
              </a:rPr>
              <a:t>Disk</a:t>
            </a:r>
            <a:endParaRPr sz="1450">
              <a:latin typeface="Metropolis"/>
              <a:cs typeface="Metropolis"/>
            </a:endParaRPr>
          </a:p>
        </p:txBody>
      </p:sp>
      <p:sp>
        <p:nvSpPr>
          <p:cNvPr id="17" name="object 17"/>
          <p:cNvSpPr txBox="1"/>
          <p:nvPr/>
        </p:nvSpPr>
        <p:spPr>
          <a:xfrm>
            <a:off x="3733563" y="7489041"/>
            <a:ext cx="781050" cy="245110"/>
          </a:xfrm>
          <a:prstGeom prst="rect">
            <a:avLst/>
          </a:prstGeom>
        </p:spPr>
        <p:txBody>
          <a:bodyPr vert="horz" wrap="square" lIns="0" tIns="11430" rIns="0" bIns="0" rtlCol="0">
            <a:spAutoFit/>
          </a:bodyPr>
          <a:lstStyle/>
          <a:p>
            <a:pPr marL="12700">
              <a:lnSpc>
                <a:spcPct val="100000"/>
              </a:lnSpc>
              <a:spcBef>
                <a:spcPts val="90"/>
              </a:spcBef>
            </a:pPr>
            <a:r>
              <a:rPr sz="1450" b="0" spc="-20" dirty="0">
                <a:solidFill>
                  <a:srgbClr val="EF5336"/>
                </a:solidFill>
                <a:latin typeface="Metropolis Medium"/>
                <a:cs typeface="Metropolis Medium"/>
              </a:rPr>
              <a:t>Ploutus-I</a:t>
            </a:r>
            <a:endParaRPr sz="1450">
              <a:latin typeface="Metropolis Medium"/>
              <a:cs typeface="Metropolis Medium"/>
            </a:endParaRPr>
          </a:p>
        </p:txBody>
      </p:sp>
      <p:sp>
        <p:nvSpPr>
          <p:cNvPr id="18" name="object 18"/>
          <p:cNvSpPr txBox="1"/>
          <p:nvPr/>
        </p:nvSpPr>
        <p:spPr>
          <a:xfrm>
            <a:off x="3482103" y="7717641"/>
            <a:ext cx="2323465" cy="473709"/>
          </a:xfrm>
          <a:prstGeom prst="rect">
            <a:avLst/>
          </a:prstGeom>
        </p:spPr>
        <p:txBody>
          <a:bodyPr vert="horz" wrap="square" lIns="0" tIns="3810" rIns="0" bIns="0" rtlCol="0">
            <a:spAutoFit/>
          </a:bodyPr>
          <a:lstStyle/>
          <a:p>
            <a:pPr marL="12700" marR="5080">
              <a:lnSpc>
                <a:spcPct val="103400"/>
              </a:lnSpc>
              <a:spcBef>
                <a:spcPts val="30"/>
              </a:spcBef>
            </a:pPr>
            <a:r>
              <a:rPr sz="1450" spc="-25" dirty="0">
                <a:solidFill>
                  <a:srgbClr val="09226C"/>
                </a:solidFill>
                <a:latin typeface="Metropolis"/>
                <a:cs typeface="Metropolis"/>
              </a:rPr>
              <a:t>Validates activation </a:t>
            </a:r>
            <a:r>
              <a:rPr sz="1450" spc="-30" dirty="0">
                <a:solidFill>
                  <a:srgbClr val="09226C"/>
                </a:solidFill>
                <a:latin typeface="Metropolis"/>
                <a:cs typeface="Metropolis"/>
              </a:rPr>
              <a:t>code </a:t>
            </a:r>
            <a:r>
              <a:rPr sz="1450" spc="-25" dirty="0">
                <a:solidFill>
                  <a:srgbClr val="09226C"/>
                </a:solidFill>
                <a:latin typeface="Metropolis"/>
                <a:cs typeface="Metropolis"/>
              </a:rPr>
              <a:t> </a:t>
            </a:r>
            <a:r>
              <a:rPr sz="1450" spc="-20" dirty="0">
                <a:solidFill>
                  <a:srgbClr val="09226C"/>
                </a:solidFill>
                <a:latin typeface="Metropolis"/>
                <a:cs typeface="Metropolis"/>
              </a:rPr>
              <a:t>entered</a:t>
            </a:r>
            <a:r>
              <a:rPr sz="1450" spc="-45" dirty="0">
                <a:solidFill>
                  <a:srgbClr val="09226C"/>
                </a:solidFill>
                <a:latin typeface="Metropolis"/>
                <a:cs typeface="Metropolis"/>
              </a:rPr>
              <a:t> </a:t>
            </a:r>
            <a:r>
              <a:rPr sz="1450" spc="-20" dirty="0">
                <a:solidFill>
                  <a:srgbClr val="09226C"/>
                </a:solidFill>
                <a:latin typeface="Metropolis"/>
                <a:cs typeface="Metropolis"/>
              </a:rPr>
              <a:t>with</a:t>
            </a:r>
            <a:r>
              <a:rPr sz="1450" spc="-45" dirty="0">
                <a:solidFill>
                  <a:srgbClr val="09226C"/>
                </a:solidFill>
                <a:latin typeface="Metropolis"/>
                <a:cs typeface="Metropolis"/>
              </a:rPr>
              <a:t> </a:t>
            </a:r>
            <a:r>
              <a:rPr sz="1450" spc="-20" dirty="0">
                <a:solidFill>
                  <a:srgbClr val="09226C"/>
                </a:solidFill>
                <a:latin typeface="Metropolis"/>
                <a:cs typeface="Metropolis"/>
              </a:rPr>
              <a:t>the</a:t>
            </a:r>
            <a:r>
              <a:rPr sz="1450" spc="-40" dirty="0">
                <a:solidFill>
                  <a:srgbClr val="09226C"/>
                </a:solidFill>
                <a:latin typeface="Metropolis"/>
                <a:cs typeface="Metropolis"/>
              </a:rPr>
              <a:t> </a:t>
            </a:r>
            <a:r>
              <a:rPr sz="1450" spc="-25" dirty="0">
                <a:solidFill>
                  <a:srgbClr val="09226C"/>
                </a:solidFill>
                <a:latin typeface="Metropolis"/>
                <a:cs typeface="Metropolis"/>
              </a:rPr>
              <a:t>keyboard</a:t>
            </a:r>
            <a:endParaRPr sz="1450" dirty="0">
              <a:latin typeface="Metropolis"/>
              <a:cs typeface="Metropolis"/>
            </a:endParaRPr>
          </a:p>
        </p:txBody>
      </p:sp>
      <p:sp>
        <p:nvSpPr>
          <p:cNvPr id="19" name="object 19"/>
          <p:cNvSpPr txBox="1"/>
          <p:nvPr/>
        </p:nvSpPr>
        <p:spPr>
          <a:xfrm>
            <a:off x="6645013" y="1967345"/>
            <a:ext cx="1858645" cy="930910"/>
          </a:xfrm>
          <a:prstGeom prst="rect">
            <a:avLst/>
          </a:prstGeom>
        </p:spPr>
        <p:txBody>
          <a:bodyPr vert="horz" wrap="square" lIns="0" tIns="3810" rIns="0" bIns="0" rtlCol="0">
            <a:spAutoFit/>
          </a:bodyPr>
          <a:lstStyle/>
          <a:p>
            <a:pPr marL="12700" marR="5080">
              <a:lnSpc>
                <a:spcPct val="103400"/>
              </a:lnSpc>
              <a:spcBef>
                <a:spcPts val="30"/>
              </a:spcBef>
            </a:pPr>
            <a:r>
              <a:rPr sz="1450" b="0" spc="-20" dirty="0">
                <a:solidFill>
                  <a:srgbClr val="EF5336"/>
                </a:solidFill>
                <a:latin typeface="Metropolis Medium"/>
                <a:cs typeface="Metropolis Medium"/>
              </a:rPr>
              <a:t>Ploutus-I </a:t>
            </a:r>
            <a:r>
              <a:rPr sz="1450" spc="-15" dirty="0">
                <a:solidFill>
                  <a:srgbClr val="09226C"/>
                </a:solidFill>
                <a:latin typeface="Metropolis"/>
                <a:cs typeface="Metropolis"/>
              </a:rPr>
              <a:t>is </a:t>
            </a:r>
            <a:r>
              <a:rPr sz="1450" spc="-20" dirty="0">
                <a:solidFill>
                  <a:srgbClr val="09226C"/>
                </a:solidFill>
                <a:latin typeface="Metropolis"/>
                <a:cs typeface="Metropolis"/>
              </a:rPr>
              <a:t>installed </a:t>
            </a:r>
            <a:r>
              <a:rPr sz="1450" spc="-15" dirty="0">
                <a:solidFill>
                  <a:srgbClr val="09226C"/>
                </a:solidFill>
                <a:latin typeface="Metropolis"/>
                <a:cs typeface="Metropolis"/>
              </a:rPr>
              <a:t> in</a:t>
            </a:r>
            <a:r>
              <a:rPr sz="1450" spc="-60" dirty="0">
                <a:solidFill>
                  <a:srgbClr val="09226C"/>
                </a:solidFill>
                <a:latin typeface="Metropolis"/>
                <a:cs typeface="Metropolis"/>
              </a:rPr>
              <a:t> </a:t>
            </a:r>
            <a:r>
              <a:rPr sz="1450" spc="-10" dirty="0">
                <a:solidFill>
                  <a:srgbClr val="09226C"/>
                </a:solidFill>
                <a:latin typeface="Metropolis"/>
                <a:cs typeface="Metropolis"/>
              </a:rPr>
              <a:t>a</a:t>
            </a:r>
            <a:r>
              <a:rPr sz="1450" spc="-55" dirty="0">
                <a:solidFill>
                  <a:srgbClr val="09226C"/>
                </a:solidFill>
                <a:latin typeface="Metropolis"/>
                <a:cs typeface="Metropolis"/>
              </a:rPr>
              <a:t> </a:t>
            </a:r>
            <a:r>
              <a:rPr sz="1450" spc="-20" dirty="0">
                <a:solidFill>
                  <a:srgbClr val="09226C"/>
                </a:solidFill>
                <a:latin typeface="Metropolis"/>
                <a:cs typeface="Metropolis"/>
              </a:rPr>
              <a:t>whitelisted</a:t>
            </a:r>
            <a:r>
              <a:rPr sz="1450" spc="-60" dirty="0">
                <a:solidFill>
                  <a:srgbClr val="09226C"/>
                </a:solidFill>
                <a:latin typeface="Metropolis"/>
                <a:cs typeface="Metropolis"/>
              </a:rPr>
              <a:t> </a:t>
            </a:r>
            <a:r>
              <a:rPr sz="1450" spc="-20" dirty="0">
                <a:solidFill>
                  <a:srgbClr val="09226C"/>
                </a:solidFill>
                <a:latin typeface="Metropolis"/>
                <a:cs typeface="Metropolis"/>
              </a:rPr>
              <a:t>folder </a:t>
            </a:r>
            <a:r>
              <a:rPr sz="1450" spc="-405" dirty="0">
                <a:solidFill>
                  <a:srgbClr val="09226C"/>
                </a:solidFill>
                <a:latin typeface="Metropolis"/>
                <a:cs typeface="Metropolis"/>
              </a:rPr>
              <a:t> </a:t>
            </a:r>
            <a:r>
              <a:rPr sz="1450" spc="-20" dirty="0">
                <a:solidFill>
                  <a:srgbClr val="09226C"/>
                </a:solidFill>
                <a:latin typeface="Metropolis"/>
                <a:cs typeface="Metropolis"/>
              </a:rPr>
              <a:t>And added </a:t>
            </a:r>
            <a:r>
              <a:rPr sz="1450" spc="-15" dirty="0">
                <a:solidFill>
                  <a:srgbClr val="09226C"/>
                </a:solidFill>
                <a:latin typeface="Metropolis"/>
                <a:cs typeface="Metropolis"/>
              </a:rPr>
              <a:t>to </a:t>
            </a:r>
            <a:r>
              <a:rPr sz="1450" spc="-25" dirty="0">
                <a:solidFill>
                  <a:srgbClr val="09226C"/>
                </a:solidFill>
                <a:latin typeface="Metropolis"/>
                <a:cs typeface="Metropolis"/>
              </a:rPr>
              <a:t>the </a:t>
            </a:r>
            <a:r>
              <a:rPr sz="1450" spc="-20" dirty="0">
                <a:solidFill>
                  <a:srgbClr val="09226C"/>
                </a:solidFill>
                <a:latin typeface="Metropolis"/>
                <a:cs typeface="Metropolis"/>
              </a:rPr>
              <a:t> registry</a:t>
            </a:r>
            <a:r>
              <a:rPr sz="1450" spc="-40" dirty="0">
                <a:solidFill>
                  <a:srgbClr val="09226C"/>
                </a:solidFill>
                <a:latin typeface="Metropolis"/>
                <a:cs typeface="Metropolis"/>
              </a:rPr>
              <a:t> </a:t>
            </a:r>
            <a:r>
              <a:rPr sz="1450" spc="-20" dirty="0">
                <a:solidFill>
                  <a:srgbClr val="09226C"/>
                </a:solidFill>
                <a:latin typeface="Metropolis"/>
                <a:cs typeface="Metropolis"/>
              </a:rPr>
              <a:t>run</a:t>
            </a:r>
            <a:r>
              <a:rPr sz="1450" spc="-40" dirty="0">
                <a:solidFill>
                  <a:srgbClr val="09226C"/>
                </a:solidFill>
                <a:latin typeface="Metropolis"/>
                <a:cs typeface="Metropolis"/>
              </a:rPr>
              <a:t> </a:t>
            </a:r>
            <a:r>
              <a:rPr sz="1450" spc="-25" dirty="0">
                <a:solidFill>
                  <a:srgbClr val="09226C"/>
                </a:solidFill>
                <a:latin typeface="Metropolis"/>
                <a:cs typeface="Metropolis"/>
              </a:rPr>
              <a:t>key</a:t>
            </a:r>
            <a:endParaRPr sz="1450" dirty="0">
              <a:latin typeface="Metropolis"/>
              <a:cs typeface="Metropolis"/>
            </a:endParaRPr>
          </a:p>
        </p:txBody>
      </p:sp>
      <p:sp>
        <p:nvSpPr>
          <p:cNvPr id="20" name="object 20"/>
          <p:cNvSpPr txBox="1"/>
          <p:nvPr/>
        </p:nvSpPr>
        <p:spPr>
          <a:xfrm>
            <a:off x="6957921" y="4121306"/>
            <a:ext cx="1607820" cy="245110"/>
          </a:xfrm>
          <a:prstGeom prst="rect">
            <a:avLst/>
          </a:prstGeom>
        </p:spPr>
        <p:txBody>
          <a:bodyPr vert="horz" wrap="square" lIns="0" tIns="11430" rIns="0" bIns="0" rtlCol="0">
            <a:spAutoFit/>
          </a:bodyPr>
          <a:lstStyle/>
          <a:p>
            <a:pPr marL="12700">
              <a:lnSpc>
                <a:spcPct val="100000"/>
              </a:lnSpc>
              <a:spcBef>
                <a:spcPts val="90"/>
              </a:spcBef>
            </a:pPr>
            <a:r>
              <a:rPr sz="1450" spc="-20" dirty="0">
                <a:solidFill>
                  <a:srgbClr val="09226C"/>
                </a:solidFill>
                <a:latin typeface="Metropolis"/>
                <a:cs typeface="Metropolis"/>
              </a:rPr>
              <a:t>Hard</a:t>
            </a:r>
            <a:r>
              <a:rPr sz="1450" spc="-70" dirty="0">
                <a:solidFill>
                  <a:srgbClr val="09226C"/>
                </a:solidFill>
                <a:latin typeface="Metropolis"/>
                <a:cs typeface="Metropolis"/>
              </a:rPr>
              <a:t> </a:t>
            </a:r>
            <a:r>
              <a:rPr sz="1450" spc="-20" dirty="0">
                <a:solidFill>
                  <a:srgbClr val="09226C"/>
                </a:solidFill>
                <a:latin typeface="Metropolis"/>
                <a:cs typeface="Metropolis"/>
              </a:rPr>
              <a:t>Disk</a:t>
            </a:r>
            <a:r>
              <a:rPr sz="1450" spc="-65" dirty="0">
                <a:solidFill>
                  <a:srgbClr val="09226C"/>
                </a:solidFill>
                <a:latin typeface="Metropolis"/>
                <a:cs typeface="Metropolis"/>
              </a:rPr>
              <a:t> </a:t>
            </a:r>
            <a:r>
              <a:rPr sz="1450" spc="-20" dirty="0">
                <a:solidFill>
                  <a:srgbClr val="09226C"/>
                </a:solidFill>
                <a:latin typeface="Metropolis"/>
                <a:cs typeface="Metropolis"/>
              </a:rPr>
              <a:t>infected</a:t>
            </a:r>
            <a:endParaRPr sz="1450">
              <a:latin typeface="Metropolis"/>
              <a:cs typeface="Metropolis"/>
            </a:endParaRPr>
          </a:p>
        </p:txBody>
      </p:sp>
      <p:sp>
        <p:nvSpPr>
          <p:cNvPr id="21" name="object 21"/>
          <p:cNvSpPr txBox="1"/>
          <p:nvPr/>
        </p:nvSpPr>
        <p:spPr>
          <a:xfrm>
            <a:off x="6701889" y="4349906"/>
            <a:ext cx="1582420" cy="245110"/>
          </a:xfrm>
          <a:prstGeom prst="rect">
            <a:avLst/>
          </a:prstGeom>
        </p:spPr>
        <p:txBody>
          <a:bodyPr vert="horz" wrap="square" lIns="0" tIns="11430" rIns="0" bIns="0" rtlCol="0">
            <a:spAutoFit/>
          </a:bodyPr>
          <a:lstStyle/>
          <a:p>
            <a:pPr marL="12700">
              <a:lnSpc>
                <a:spcPct val="100000"/>
              </a:lnSpc>
              <a:spcBef>
                <a:spcPts val="90"/>
              </a:spcBef>
            </a:pPr>
            <a:r>
              <a:rPr sz="1450" spc="-15" dirty="0">
                <a:solidFill>
                  <a:srgbClr val="09226C"/>
                </a:solidFill>
                <a:latin typeface="Metropolis"/>
                <a:cs typeface="Metropolis"/>
              </a:rPr>
              <a:t>is</a:t>
            </a:r>
            <a:r>
              <a:rPr sz="1450" spc="-55" dirty="0">
                <a:solidFill>
                  <a:srgbClr val="09226C"/>
                </a:solidFill>
                <a:latin typeface="Metropolis"/>
                <a:cs typeface="Metropolis"/>
              </a:rPr>
              <a:t> </a:t>
            </a:r>
            <a:r>
              <a:rPr sz="1450" spc="-25" dirty="0">
                <a:solidFill>
                  <a:srgbClr val="09226C"/>
                </a:solidFill>
                <a:latin typeface="Metropolis"/>
                <a:cs typeface="Metropolis"/>
              </a:rPr>
              <a:t>connected</a:t>
            </a:r>
            <a:r>
              <a:rPr sz="1450" spc="-55" dirty="0">
                <a:solidFill>
                  <a:srgbClr val="09226C"/>
                </a:solidFill>
                <a:latin typeface="Metropolis"/>
                <a:cs typeface="Metropolis"/>
              </a:rPr>
              <a:t> </a:t>
            </a:r>
            <a:r>
              <a:rPr sz="1450" spc="-25" dirty="0">
                <a:solidFill>
                  <a:srgbClr val="09226C"/>
                </a:solidFill>
                <a:latin typeface="Metropolis"/>
                <a:cs typeface="Metropolis"/>
              </a:rPr>
              <a:t>back</a:t>
            </a:r>
            <a:endParaRPr sz="1450">
              <a:latin typeface="Metropolis"/>
              <a:cs typeface="Metropolis"/>
            </a:endParaRPr>
          </a:p>
        </p:txBody>
      </p:sp>
      <p:sp>
        <p:nvSpPr>
          <p:cNvPr id="22" name="object 22"/>
          <p:cNvSpPr txBox="1"/>
          <p:nvPr/>
        </p:nvSpPr>
        <p:spPr>
          <a:xfrm>
            <a:off x="7608242" y="5266683"/>
            <a:ext cx="2012950" cy="702310"/>
          </a:xfrm>
          <a:prstGeom prst="rect">
            <a:avLst/>
          </a:prstGeom>
        </p:spPr>
        <p:txBody>
          <a:bodyPr vert="horz" wrap="square" lIns="0" tIns="3810" rIns="0" bIns="0" rtlCol="0">
            <a:spAutoFit/>
          </a:bodyPr>
          <a:lstStyle/>
          <a:p>
            <a:pPr marL="12700" marR="5080" algn="just">
              <a:lnSpc>
                <a:spcPct val="103400"/>
              </a:lnSpc>
              <a:spcBef>
                <a:spcPts val="30"/>
              </a:spcBef>
            </a:pPr>
            <a:r>
              <a:rPr sz="1450" spc="-20" dirty="0">
                <a:solidFill>
                  <a:srgbClr val="09226C"/>
                </a:solidFill>
                <a:latin typeface="Metropolis"/>
                <a:cs typeface="Metropolis"/>
              </a:rPr>
              <a:t>Mule</a:t>
            </a:r>
            <a:r>
              <a:rPr sz="1450" spc="-65" dirty="0">
                <a:solidFill>
                  <a:srgbClr val="09226C"/>
                </a:solidFill>
                <a:latin typeface="Metropolis"/>
                <a:cs typeface="Metropolis"/>
              </a:rPr>
              <a:t> </a:t>
            </a:r>
            <a:r>
              <a:rPr sz="1450" spc="-25" dirty="0">
                <a:solidFill>
                  <a:srgbClr val="09226C"/>
                </a:solidFill>
                <a:latin typeface="Metropolis"/>
                <a:cs typeface="Metropolis"/>
              </a:rPr>
              <a:t>connects</a:t>
            </a:r>
            <a:r>
              <a:rPr sz="1450" spc="-60" dirty="0">
                <a:solidFill>
                  <a:srgbClr val="09226C"/>
                </a:solidFill>
                <a:latin typeface="Metropolis"/>
                <a:cs typeface="Metropolis"/>
              </a:rPr>
              <a:t> </a:t>
            </a:r>
            <a:r>
              <a:rPr sz="1450" spc="-20" dirty="0">
                <a:solidFill>
                  <a:srgbClr val="09226C"/>
                </a:solidFill>
                <a:latin typeface="Metropolis"/>
                <a:cs typeface="Metropolis"/>
              </a:rPr>
              <a:t>external </a:t>
            </a:r>
            <a:r>
              <a:rPr sz="1450" spc="-409" dirty="0">
                <a:solidFill>
                  <a:srgbClr val="09226C"/>
                </a:solidFill>
                <a:latin typeface="Metropolis"/>
                <a:cs typeface="Metropolis"/>
              </a:rPr>
              <a:t> </a:t>
            </a:r>
            <a:r>
              <a:rPr sz="1450" spc="-20" dirty="0">
                <a:solidFill>
                  <a:srgbClr val="09226C"/>
                </a:solidFill>
                <a:latin typeface="Metropolis"/>
                <a:cs typeface="Metropolis"/>
              </a:rPr>
              <a:t>keyboard disguised </a:t>
            </a:r>
            <a:r>
              <a:rPr sz="1450" spc="-25" dirty="0">
                <a:solidFill>
                  <a:srgbClr val="09226C"/>
                </a:solidFill>
                <a:latin typeface="Metropolis"/>
                <a:cs typeface="Metropolis"/>
              </a:rPr>
              <a:t>as </a:t>
            </a:r>
            <a:r>
              <a:rPr sz="1450" spc="-409" dirty="0">
                <a:solidFill>
                  <a:srgbClr val="09226C"/>
                </a:solidFill>
                <a:latin typeface="Metropolis"/>
                <a:cs typeface="Metropolis"/>
              </a:rPr>
              <a:t> </a:t>
            </a:r>
            <a:r>
              <a:rPr sz="1450" spc="-10" dirty="0">
                <a:solidFill>
                  <a:srgbClr val="09226C"/>
                </a:solidFill>
                <a:latin typeface="Metropolis"/>
                <a:cs typeface="Metropolis"/>
              </a:rPr>
              <a:t>a</a:t>
            </a:r>
            <a:r>
              <a:rPr sz="1450" spc="-40" dirty="0">
                <a:solidFill>
                  <a:srgbClr val="09226C"/>
                </a:solidFill>
                <a:latin typeface="Metropolis"/>
                <a:cs typeface="Metropolis"/>
              </a:rPr>
              <a:t> </a:t>
            </a:r>
            <a:r>
              <a:rPr sz="1450" spc="-30" dirty="0">
                <a:solidFill>
                  <a:srgbClr val="09226C"/>
                </a:solidFill>
                <a:latin typeface="Metropolis"/>
                <a:cs typeface="Metropolis"/>
              </a:rPr>
              <a:t>webcam</a:t>
            </a:r>
            <a:endParaRPr sz="1450">
              <a:latin typeface="Metropolis"/>
              <a:cs typeface="Metropolis"/>
            </a:endParaRPr>
          </a:p>
        </p:txBody>
      </p:sp>
      <p:sp>
        <p:nvSpPr>
          <p:cNvPr id="23" name="object 23"/>
          <p:cNvSpPr txBox="1"/>
          <p:nvPr/>
        </p:nvSpPr>
        <p:spPr>
          <a:xfrm>
            <a:off x="7912737" y="7489041"/>
            <a:ext cx="781050" cy="245110"/>
          </a:xfrm>
          <a:prstGeom prst="rect">
            <a:avLst/>
          </a:prstGeom>
        </p:spPr>
        <p:txBody>
          <a:bodyPr vert="horz" wrap="square" lIns="0" tIns="11430" rIns="0" bIns="0" rtlCol="0">
            <a:spAutoFit/>
          </a:bodyPr>
          <a:lstStyle/>
          <a:p>
            <a:pPr marL="12700">
              <a:lnSpc>
                <a:spcPct val="100000"/>
              </a:lnSpc>
              <a:spcBef>
                <a:spcPts val="90"/>
              </a:spcBef>
            </a:pPr>
            <a:r>
              <a:rPr sz="1450" b="0" spc="-20" dirty="0">
                <a:solidFill>
                  <a:srgbClr val="EF5336"/>
                </a:solidFill>
                <a:latin typeface="Metropolis Medium"/>
                <a:cs typeface="Metropolis Medium"/>
              </a:rPr>
              <a:t>Ploutus-I</a:t>
            </a:r>
            <a:endParaRPr sz="1450">
              <a:latin typeface="Metropolis Medium"/>
              <a:cs typeface="Metropolis Medium"/>
            </a:endParaRPr>
          </a:p>
        </p:txBody>
      </p:sp>
      <p:sp>
        <p:nvSpPr>
          <p:cNvPr id="24" name="object 24"/>
          <p:cNvSpPr txBox="1"/>
          <p:nvPr/>
        </p:nvSpPr>
        <p:spPr>
          <a:xfrm>
            <a:off x="7661277" y="7717641"/>
            <a:ext cx="2157095" cy="473709"/>
          </a:xfrm>
          <a:prstGeom prst="rect">
            <a:avLst/>
          </a:prstGeom>
        </p:spPr>
        <p:txBody>
          <a:bodyPr vert="horz" wrap="square" lIns="0" tIns="3810" rIns="0" bIns="0" rtlCol="0">
            <a:spAutoFit/>
          </a:bodyPr>
          <a:lstStyle/>
          <a:p>
            <a:pPr marL="12700" marR="5080">
              <a:lnSpc>
                <a:spcPct val="103400"/>
              </a:lnSpc>
              <a:spcBef>
                <a:spcPts val="30"/>
              </a:spcBef>
            </a:pPr>
            <a:r>
              <a:rPr sz="1450" spc="-20" dirty="0">
                <a:solidFill>
                  <a:srgbClr val="09226C"/>
                </a:solidFill>
                <a:latin typeface="Metropolis"/>
                <a:cs typeface="Metropolis"/>
              </a:rPr>
              <a:t>spawn GG.exe </a:t>
            </a:r>
            <a:r>
              <a:rPr sz="1450" spc="-25" dirty="0">
                <a:solidFill>
                  <a:srgbClr val="09226C"/>
                </a:solidFill>
                <a:latin typeface="Metropolis"/>
                <a:cs typeface="Metropolis"/>
              </a:rPr>
              <a:t>which </a:t>
            </a:r>
            <a:r>
              <a:rPr sz="1450" spc="-20" dirty="0">
                <a:solidFill>
                  <a:srgbClr val="09226C"/>
                </a:solidFill>
                <a:latin typeface="Metropolis"/>
                <a:cs typeface="Metropolis"/>
              </a:rPr>
              <a:t> </a:t>
            </a:r>
            <a:r>
              <a:rPr sz="1450" spc="-25" dirty="0">
                <a:solidFill>
                  <a:srgbClr val="09226C"/>
                </a:solidFill>
                <a:latin typeface="Metropolis"/>
                <a:cs typeface="Metropolis"/>
              </a:rPr>
              <a:t>controls</a:t>
            </a:r>
            <a:r>
              <a:rPr sz="1450" spc="-75" dirty="0">
                <a:solidFill>
                  <a:srgbClr val="09226C"/>
                </a:solidFill>
                <a:latin typeface="Metropolis"/>
                <a:cs typeface="Metropolis"/>
              </a:rPr>
              <a:t> </a:t>
            </a:r>
            <a:r>
              <a:rPr sz="1450" spc="-20" dirty="0">
                <a:solidFill>
                  <a:srgbClr val="09226C"/>
                </a:solidFill>
                <a:latin typeface="Metropolis"/>
                <a:cs typeface="Metropolis"/>
              </a:rPr>
              <a:t>XFS</a:t>
            </a:r>
            <a:r>
              <a:rPr sz="1450" spc="-70" dirty="0">
                <a:solidFill>
                  <a:srgbClr val="09226C"/>
                </a:solidFill>
                <a:latin typeface="Metropolis"/>
                <a:cs typeface="Metropolis"/>
              </a:rPr>
              <a:t> </a:t>
            </a:r>
            <a:r>
              <a:rPr sz="1450" spc="-25" dirty="0">
                <a:solidFill>
                  <a:srgbClr val="09226C"/>
                </a:solidFill>
                <a:latin typeface="Metropolis"/>
                <a:cs typeface="Metropolis"/>
              </a:rPr>
              <a:t>Middleware</a:t>
            </a:r>
            <a:endParaRPr sz="1450" dirty="0">
              <a:latin typeface="Metropolis"/>
              <a:cs typeface="Metropolis"/>
            </a:endParaRPr>
          </a:p>
        </p:txBody>
      </p:sp>
      <p:grpSp>
        <p:nvGrpSpPr>
          <p:cNvPr id="25" name="object 25"/>
          <p:cNvGrpSpPr/>
          <p:nvPr/>
        </p:nvGrpSpPr>
        <p:grpSpPr>
          <a:xfrm>
            <a:off x="752976" y="3975211"/>
            <a:ext cx="9245600" cy="4393565"/>
            <a:chOff x="752976" y="3975211"/>
            <a:chExt cx="9245600" cy="4393565"/>
          </a:xfrm>
        </p:grpSpPr>
        <p:sp>
          <p:nvSpPr>
            <p:cNvPr id="26" name="object 26"/>
            <p:cNvSpPr/>
            <p:nvPr/>
          </p:nvSpPr>
          <p:spPr>
            <a:xfrm>
              <a:off x="764406" y="3986641"/>
              <a:ext cx="1691639" cy="942340"/>
            </a:xfrm>
            <a:custGeom>
              <a:avLst/>
              <a:gdLst/>
              <a:ahLst/>
              <a:cxnLst/>
              <a:rect l="l" t="t" r="r" b="b"/>
              <a:pathLst>
                <a:path w="1691639" h="942339">
                  <a:moveTo>
                    <a:pt x="1691297" y="862266"/>
                  </a:moveTo>
                  <a:lnTo>
                    <a:pt x="1685010" y="893196"/>
                  </a:lnTo>
                  <a:lnTo>
                    <a:pt x="1667895" y="918524"/>
                  </a:lnTo>
                  <a:lnTo>
                    <a:pt x="1642567" y="935636"/>
                  </a:lnTo>
                  <a:lnTo>
                    <a:pt x="1611642" y="941920"/>
                  </a:lnTo>
                  <a:lnTo>
                    <a:pt x="79654" y="941920"/>
                  </a:lnTo>
                  <a:lnTo>
                    <a:pt x="48723" y="935636"/>
                  </a:lnTo>
                  <a:lnTo>
                    <a:pt x="23396" y="918524"/>
                  </a:lnTo>
                  <a:lnTo>
                    <a:pt x="6284" y="893196"/>
                  </a:lnTo>
                  <a:lnTo>
                    <a:pt x="0" y="862266"/>
                  </a:lnTo>
                  <a:lnTo>
                    <a:pt x="0" y="79654"/>
                  </a:lnTo>
                  <a:lnTo>
                    <a:pt x="6284" y="48729"/>
                  </a:lnTo>
                  <a:lnTo>
                    <a:pt x="23396" y="23401"/>
                  </a:lnTo>
                  <a:lnTo>
                    <a:pt x="48723" y="6286"/>
                  </a:lnTo>
                  <a:lnTo>
                    <a:pt x="79654" y="0"/>
                  </a:lnTo>
                  <a:lnTo>
                    <a:pt x="1611642" y="0"/>
                  </a:lnTo>
                  <a:lnTo>
                    <a:pt x="1642567" y="6286"/>
                  </a:lnTo>
                  <a:lnTo>
                    <a:pt x="1667895" y="23401"/>
                  </a:lnTo>
                  <a:lnTo>
                    <a:pt x="1685010" y="48729"/>
                  </a:lnTo>
                  <a:lnTo>
                    <a:pt x="1691297" y="79654"/>
                  </a:lnTo>
                  <a:lnTo>
                    <a:pt x="1691297" y="862266"/>
                  </a:lnTo>
                  <a:close/>
                </a:path>
              </a:pathLst>
            </a:custGeom>
            <a:ln w="22758">
              <a:solidFill>
                <a:srgbClr val="000000"/>
              </a:solidFill>
            </a:ln>
          </p:spPr>
          <p:txBody>
            <a:bodyPr wrap="square" lIns="0" tIns="0" rIns="0" bIns="0" rtlCol="0"/>
            <a:lstStyle/>
            <a:p>
              <a:endParaRPr/>
            </a:p>
          </p:txBody>
        </p:sp>
        <p:sp>
          <p:nvSpPr>
            <p:cNvPr id="27" name="object 27"/>
            <p:cNvSpPr/>
            <p:nvPr/>
          </p:nvSpPr>
          <p:spPr>
            <a:xfrm>
              <a:off x="3313379" y="7385977"/>
              <a:ext cx="2563495" cy="971550"/>
            </a:xfrm>
            <a:custGeom>
              <a:avLst/>
              <a:gdLst/>
              <a:ahLst/>
              <a:cxnLst/>
              <a:rect l="l" t="t" r="r" b="b"/>
              <a:pathLst>
                <a:path w="2563495" h="971550">
                  <a:moveTo>
                    <a:pt x="2563101" y="871474"/>
                  </a:moveTo>
                  <a:lnTo>
                    <a:pt x="2555244" y="910134"/>
                  </a:lnTo>
                  <a:lnTo>
                    <a:pt x="2533853" y="941793"/>
                  </a:lnTo>
                  <a:lnTo>
                    <a:pt x="2502193" y="963185"/>
                  </a:lnTo>
                  <a:lnTo>
                    <a:pt x="2463533" y="971042"/>
                  </a:lnTo>
                  <a:lnTo>
                    <a:pt x="99568" y="971042"/>
                  </a:lnTo>
                  <a:lnTo>
                    <a:pt x="60907" y="963185"/>
                  </a:lnTo>
                  <a:lnTo>
                    <a:pt x="29248" y="941793"/>
                  </a:lnTo>
                  <a:lnTo>
                    <a:pt x="7856" y="910134"/>
                  </a:lnTo>
                  <a:lnTo>
                    <a:pt x="0" y="871474"/>
                  </a:lnTo>
                  <a:lnTo>
                    <a:pt x="0" y="99568"/>
                  </a:lnTo>
                  <a:lnTo>
                    <a:pt x="7856" y="60907"/>
                  </a:lnTo>
                  <a:lnTo>
                    <a:pt x="29248" y="29248"/>
                  </a:lnTo>
                  <a:lnTo>
                    <a:pt x="60907" y="7856"/>
                  </a:lnTo>
                  <a:lnTo>
                    <a:pt x="99568" y="0"/>
                  </a:lnTo>
                  <a:lnTo>
                    <a:pt x="2463533" y="0"/>
                  </a:lnTo>
                  <a:lnTo>
                    <a:pt x="2502193" y="7856"/>
                  </a:lnTo>
                  <a:lnTo>
                    <a:pt x="2533853" y="29248"/>
                  </a:lnTo>
                  <a:lnTo>
                    <a:pt x="2555244" y="60907"/>
                  </a:lnTo>
                  <a:lnTo>
                    <a:pt x="2563101" y="99568"/>
                  </a:lnTo>
                  <a:lnTo>
                    <a:pt x="2563101" y="871474"/>
                  </a:lnTo>
                  <a:close/>
                </a:path>
              </a:pathLst>
            </a:custGeom>
            <a:ln w="22860">
              <a:solidFill>
                <a:srgbClr val="000000"/>
              </a:solidFill>
            </a:ln>
          </p:spPr>
          <p:txBody>
            <a:bodyPr wrap="square" lIns="0" tIns="0" rIns="0" bIns="0" rtlCol="0"/>
            <a:lstStyle/>
            <a:p>
              <a:endParaRPr/>
            </a:p>
          </p:txBody>
        </p:sp>
        <p:sp>
          <p:nvSpPr>
            <p:cNvPr id="28" name="object 28"/>
            <p:cNvSpPr/>
            <p:nvPr/>
          </p:nvSpPr>
          <p:spPr>
            <a:xfrm>
              <a:off x="7507814" y="7385977"/>
              <a:ext cx="2479040" cy="971550"/>
            </a:xfrm>
            <a:custGeom>
              <a:avLst/>
              <a:gdLst/>
              <a:ahLst/>
              <a:cxnLst/>
              <a:rect l="l" t="t" r="r" b="b"/>
              <a:pathLst>
                <a:path w="2479040" h="971550">
                  <a:moveTo>
                    <a:pt x="2478824" y="873125"/>
                  </a:moveTo>
                  <a:lnTo>
                    <a:pt x="2471098" y="911141"/>
                  </a:lnTo>
                  <a:lnTo>
                    <a:pt x="2450063" y="942276"/>
                  </a:lnTo>
                  <a:lnTo>
                    <a:pt x="2418929" y="963314"/>
                  </a:lnTo>
                  <a:lnTo>
                    <a:pt x="2380907" y="971042"/>
                  </a:lnTo>
                  <a:lnTo>
                    <a:pt x="97904" y="971042"/>
                  </a:lnTo>
                  <a:lnTo>
                    <a:pt x="59889" y="963314"/>
                  </a:lnTo>
                  <a:lnTo>
                    <a:pt x="28759" y="942276"/>
                  </a:lnTo>
                  <a:lnTo>
                    <a:pt x="7725" y="911141"/>
                  </a:lnTo>
                  <a:lnTo>
                    <a:pt x="0" y="873125"/>
                  </a:lnTo>
                  <a:lnTo>
                    <a:pt x="0" y="97917"/>
                  </a:lnTo>
                  <a:lnTo>
                    <a:pt x="7725" y="59900"/>
                  </a:lnTo>
                  <a:lnTo>
                    <a:pt x="28759" y="28765"/>
                  </a:lnTo>
                  <a:lnTo>
                    <a:pt x="59889" y="7727"/>
                  </a:lnTo>
                  <a:lnTo>
                    <a:pt x="97904" y="0"/>
                  </a:lnTo>
                  <a:lnTo>
                    <a:pt x="2380907" y="0"/>
                  </a:lnTo>
                  <a:lnTo>
                    <a:pt x="2418929" y="7727"/>
                  </a:lnTo>
                  <a:lnTo>
                    <a:pt x="2450063" y="28765"/>
                  </a:lnTo>
                  <a:lnTo>
                    <a:pt x="2471098" y="59900"/>
                  </a:lnTo>
                  <a:lnTo>
                    <a:pt x="2478824" y="97917"/>
                  </a:lnTo>
                  <a:lnTo>
                    <a:pt x="2478824" y="873125"/>
                  </a:lnTo>
                  <a:close/>
                </a:path>
              </a:pathLst>
            </a:custGeom>
            <a:ln w="22860">
              <a:solidFill>
                <a:srgbClr val="000000"/>
              </a:solidFill>
            </a:ln>
          </p:spPr>
          <p:txBody>
            <a:bodyPr wrap="square" lIns="0" tIns="0" rIns="0" bIns="0" rtlCol="0"/>
            <a:lstStyle/>
            <a:p>
              <a:endParaRPr/>
            </a:p>
          </p:txBody>
        </p:sp>
        <p:pic>
          <p:nvPicPr>
            <p:cNvPr id="29" name="object 29"/>
            <p:cNvPicPr/>
            <p:nvPr/>
          </p:nvPicPr>
          <p:blipFill>
            <a:blip r:embed="rId10" cstate="print"/>
            <a:stretch>
              <a:fillRect/>
            </a:stretch>
          </p:blipFill>
          <p:spPr>
            <a:xfrm>
              <a:off x="4759896" y="4609909"/>
              <a:ext cx="183857" cy="183857"/>
            </a:xfrm>
            <a:prstGeom prst="rect">
              <a:avLst/>
            </a:prstGeom>
          </p:spPr>
        </p:pic>
      </p:grpSp>
      <p:sp>
        <p:nvSpPr>
          <p:cNvPr id="30" name="object 30"/>
          <p:cNvSpPr txBox="1"/>
          <p:nvPr/>
        </p:nvSpPr>
        <p:spPr>
          <a:xfrm>
            <a:off x="4396503" y="4554913"/>
            <a:ext cx="891540" cy="745490"/>
          </a:xfrm>
          <a:prstGeom prst="rect">
            <a:avLst/>
          </a:prstGeom>
        </p:spPr>
        <p:txBody>
          <a:bodyPr vert="horz" wrap="square" lIns="0" tIns="64135" rIns="0" bIns="0" rtlCol="0">
            <a:spAutoFit/>
          </a:bodyPr>
          <a:lstStyle/>
          <a:p>
            <a:pPr marL="24765" algn="ctr">
              <a:lnSpc>
                <a:spcPct val="100000"/>
              </a:lnSpc>
              <a:spcBef>
                <a:spcPts val="505"/>
              </a:spcBef>
            </a:pPr>
            <a:r>
              <a:rPr sz="950" b="0" dirty="0">
                <a:solidFill>
                  <a:srgbClr val="FFFFFF"/>
                </a:solidFill>
                <a:latin typeface="Metropolis Medium"/>
                <a:cs typeface="Metropolis Medium"/>
              </a:rPr>
              <a:t>1</a:t>
            </a:r>
            <a:endParaRPr sz="950">
              <a:latin typeface="Metropolis Medium"/>
              <a:cs typeface="Metropolis Medium"/>
            </a:endParaRPr>
          </a:p>
          <a:p>
            <a:pPr algn="ctr">
              <a:lnSpc>
                <a:spcPct val="100000"/>
              </a:lnSpc>
              <a:spcBef>
                <a:spcPts val="585"/>
              </a:spcBef>
            </a:pPr>
            <a:r>
              <a:rPr sz="1450" b="0" spc="-25" dirty="0">
                <a:solidFill>
                  <a:srgbClr val="EF5336"/>
                </a:solidFill>
                <a:latin typeface="Metropolis Medium"/>
                <a:cs typeface="Metropolis Medium"/>
              </a:rPr>
              <a:t>Dispenser</a:t>
            </a:r>
            <a:endParaRPr sz="1450">
              <a:latin typeface="Metropolis Medium"/>
              <a:cs typeface="Metropolis Medium"/>
            </a:endParaRPr>
          </a:p>
          <a:p>
            <a:pPr algn="ctr">
              <a:lnSpc>
                <a:spcPct val="100000"/>
              </a:lnSpc>
              <a:spcBef>
                <a:spcPts val="60"/>
              </a:spcBef>
            </a:pPr>
            <a:r>
              <a:rPr sz="1450" b="0" spc="-25" dirty="0">
                <a:solidFill>
                  <a:srgbClr val="EF5336"/>
                </a:solidFill>
                <a:latin typeface="Metropolis Medium"/>
                <a:cs typeface="Metropolis Medium"/>
              </a:rPr>
              <a:t>/Recycler</a:t>
            </a:r>
            <a:endParaRPr sz="1450">
              <a:latin typeface="Metropolis Medium"/>
              <a:cs typeface="Metropolis Medium"/>
            </a:endParaRPr>
          </a:p>
        </p:txBody>
      </p:sp>
      <p:grpSp>
        <p:nvGrpSpPr>
          <p:cNvPr id="31" name="object 31"/>
          <p:cNvGrpSpPr/>
          <p:nvPr/>
        </p:nvGrpSpPr>
        <p:grpSpPr>
          <a:xfrm>
            <a:off x="5931192" y="2781058"/>
            <a:ext cx="970280" cy="1568450"/>
            <a:chOff x="5931192" y="2781058"/>
            <a:chExt cx="970280" cy="1568450"/>
          </a:xfrm>
        </p:grpSpPr>
        <p:pic>
          <p:nvPicPr>
            <p:cNvPr id="32" name="object 32"/>
            <p:cNvPicPr/>
            <p:nvPr/>
          </p:nvPicPr>
          <p:blipFill>
            <a:blip r:embed="rId10" cstate="print"/>
            <a:stretch>
              <a:fillRect/>
            </a:stretch>
          </p:blipFill>
          <p:spPr>
            <a:xfrm>
              <a:off x="5931192" y="2781058"/>
              <a:ext cx="183857" cy="183845"/>
            </a:xfrm>
            <a:prstGeom prst="rect">
              <a:avLst/>
            </a:prstGeom>
          </p:spPr>
        </p:pic>
        <p:pic>
          <p:nvPicPr>
            <p:cNvPr id="33" name="object 33"/>
            <p:cNvPicPr/>
            <p:nvPr/>
          </p:nvPicPr>
          <p:blipFill>
            <a:blip r:embed="rId11" cstate="print"/>
            <a:stretch>
              <a:fillRect/>
            </a:stretch>
          </p:blipFill>
          <p:spPr>
            <a:xfrm>
              <a:off x="6717487" y="4165295"/>
              <a:ext cx="183857" cy="183857"/>
            </a:xfrm>
            <a:prstGeom prst="rect">
              <a:avLst/>
            </a:prstGeom>
          </p:spPr>
        </p:pic>
      </p:grpSp>
      <p:sp>
        <p:nvSpPr>
          <p:cNvPr id="34" name="object 34"/>
          <p:cNvSpPr txBox="1"/>
          <p:nvPr/>
        </p:nvSpPr>
        <p:spPr>
          <a:xfrm>
            <a:off x="5798096" y="2705119"/>
            <a:ext cx="440055" cy="797560"/>
          </a:xfrm>
          <a:prstGeom prst="rect">
            <a:avLst/>
          </a:prstGeom>
        </p:spPr>
        <p:txBody>
          <a:bodyPr vert="horz" wrap="square" lIns="0" tIns="85090" rIns="0" bIns="0" rtlCol="0">
            <a:spAutoFit/>
          </a:bodyPr>
          <a:lstStyle/>
          <a:p>
            <a:pPr marL="15875" algn="ctr">
              <a:lnSpc>
                <a:spcPct val="100000"/>
              </a:lnSpc>
              <a:spcBef>
                <a:spcPts val="670"/>
              </a:spcBef>
            </a:pPr>
            <a:r>
              <a:rPr sz="950" b="0" spc="5" dirty="0">
                <a:solidFill>
                  <a:srgbClr val="FFFFFF"/>
                </a:solidFill>
                <a:latin typeface="Metropolis Medium"/>
                <a:cs typeface="Metropolis Medium"/>
              </a:rPr>
              <a:t>2</a:t>
            </a:r>
            <a:endParaRPr sz="950">
              <a:latin typeface="Metropolis Medium"/>
              <a:cs typeface="Metropolis Medium"/>
            </a:endParaRPr>
          </a:p>
          <a:p>
            <a:pPr algn="ctr">
              <a:lnSpc>
                <a:spcPct val="100000"/>
              </a:lnSpc>
              <a:spcBef>
                <a:spcPts val="830"/>
              </a:spcBef>
            </a:pPr>
            <a:r>
              <a:rPr sz="1450" b="0" spc="-25" dirty="0">
                <a:solidFill>
                  <a:srgbClr val="EF5336"/>
                </a:solidFill>
                <a:latin typeface="Metropolis Medium"/>
                <a:cs typeface="Metropolis Medium"/>
              </a:rPr>
              <a:t>CPU</a:t>
            </a:r>
            <a:endParaRPr sz="1450">
              <a:latin typeface="Metropolis Medium"/>
              <a:cs typeface="Metropolis Medium"/>
            </a:endParaRPr>
          </a:p>
          <a:p>
            <a:pPr algn="ctr">
              <a:lnSpc>
                <a:spcPct val="100000"/>
              </a:lnSpc>
              <a:spcBef>
                <a:spcPts val="60"/>
              </a:spcBef>
            </a:pPr>
            <a:r>
              <a:rPr sz="1450" b="0" spc="-25" dirty="0">
                <a:solidFill>
                  <a:srgbClr val="EF5336"/>
                </a:solidFill>
                <a:latin typeface="Metropolis Medium"/>
                <a:cs typeface="Metropolis Medium"/>
              </a:rPr>
              <a:t>Core</a:t>
            </a:r>
            <a:endParaRPr sz="1450">
              <a:latin typeface="Metropolis Medium"/>
              <a:cs typeface="Metropolis Medium"/>
            </a:endParaRPr>
          </a:p>
        </p:txBody>
      </p:sp>
      <p:sp>
        <p:nvSpPr>
          <p:cNvPr id="35" name="object 35"/>
          <p:cNvSpPr txBox="1"/>
          <p:nvPr/>
        </p:nvSpPr>
        <p:spPr>
          <a:xfrm>
            <a:off x="6763177" y="4160405"/>
            <a:ext cx="98425" cy="172085"/>
          </a:xfrm>
          <a:prstGeom prst="rect">
            <a:avLst/>
          </a:prstGeom>
        </p:spPr>
        <p:txBody>
          <a:bodyPr vert="horz" wrap="square" lIns="0" tIns="13970" rIns="0" bIns="0" rtlCol="0">
            <a:spAutoFit/>
          </a:bodyPr>
          <a:lstStyle/>
          <a:p>
            <a:pPr marL="12700">
              <a:lnSpc>
                <a:spcPct val="100000"/>
              </a:lnSpc>
              <a:spcBef>
                <a:spcPts val="110"/>
              </a:spcBef>
            </a:pPr>
            <a:r>
              <a:rPr sz="950" b="0" spc="5" dirty="0">
                <a:solidFill>
                  <a:srgbClr val="FFFFFF"/>
                </a:solidFill>
                <a:latin typeface="Metropolis Medium"/>
                <a:cs typeface="Metropolis Medium"/>
              </a:rPr>
              <a:t>3</a:t>
            </a:r>
            <a:endParaRPr sz="950">
              <a:latin typeface="Metropolis Medium"/>
              <a:cs typeface="Metropolis Medium"/>
            </a:endParaRPr>
          </a:p>
        </p:txBody>
      </p:sp>
      <p:pic>
        <p:nvPicPr>
          <p:cNvPr id="36" name="object 36"/>
          <p:cNvPicPr/>
          <p:nvPr/>
        </p:nvPicPr>
        <p:blipFill>
          <a:blip r:embed="rId12" cstate="print"/>
          <a:stretch>
            <a:fillRect/>
          </a:stretch>
        </p:blipFill>
        <p:spPr>
          <a:xfrm>
            <a:off x="3493922" y="7531722"/>
            <a:ext cx="183857" cy="183832"/>
          </a:xfrm>
          <a:prstGeom prst="rect">
            <a:avLst/>
          </a:prstGeom>
        </p:spPr>
      </p:pic>
      <p:sp>
        <p:nvSpPr>
          <p:cNvPr id="37" name="object 37"/>
          <p:cNvSpPr txBox="1"/>
          <p:nvPr/>
        </p:nvSpPr>
        <p:spPr>
          <a:xfrm>
            <a:off x="3537287" y="7526823"/>
            <a:ext cx="102870" cy="172085"/>
          </a:xfrm>
          <a:prstGeom prst="rect">
            <a:avLst/>
          </a:prstGeom>
        </p:spPr>
        <p:txBody>
          <a:bodyPr vert="horz" wrap="square" lIns="0" tIns="13970" rIns="0" bIns="0" rtlCol="0">
            <a:spAutoFit/>
          </a:bodyPr>
          <a:lstStyle/>
          <a:p>
            <a:pPr marL="12700">
              <a:lnSpc>
                <a:spcPct val="100000"/>
              </a:lnSpc>
              <a:spcBef>
                <a:spcPts val="110"/>
              </a:spcBef>
            </a:pPr>
            <a:r>
              <a:rPr sz="950" b="0" spc="5" dirty="0">
                <a:solidFill>
                  <a:srgbClr val="FFFFFF"/>
                </a:solidFill>
                <a:latin typeface="Metropolis Medium"/>
                <a:cs typeface="Metropolis Medium"/>
              </a:rPr>
              <a:t>4</a:t>
            </a:r>
            <a:endParaRPr sz="950">
              <a:latin typeface="Metropolis Medium"/>
              <a:cs typeface="Metropolis Medium"/>
            </a:endParaRPr>
          </a:p>
        </p:txBody>
      </p:sp>
      <p:pic>
        <p:nvPicPr>
          <p:cNvPr id="38" name="object 38"/>
          <p:cNvPicPr/>
          <p:nvPr/>
        </p:nvPicPr>
        <p:blipFill>
          <a:blip r:embed="rId13" cstate="print"/>
          <a:stretch>
            <a:fillRect/>
          </a:stretch>
        </p:blipFill>
        <p:spPr>
          <a:xfrm>
            <a:off x="6602336" y="6510286"/>
            <a:ext cx="183845" cy="183857"/>
          </a:xfrm>
          <a:prstGeom prst="rect">
            <a:avLst/>
          </a:prstGeom>
        </p:spPr>
      </p:pic>
      <p:sp>
        <p:nvSpPr>
          <p:cNvPr id="39" name="object 39"/>
          <p:cNvSpPr txBox="1"/>
          <p:nvPr/>
        </p:nvSpPr>
        <p:spPr>
          <a:xfrm>
            <a:off x="6037486" y="6456300"/>
            <a:ext cx="1312545" cy="1200150"/>
          </a:xfrm>
          <a:prstGeom prst="rect">
            <a:avLst/>
          </a:prstGeom>
        </p:spPr>
        <p:txBody>
          <a:bodyPr vert="horz" wrap="square" lIns="0" tIns="62865" rIns="0" bIns="0" rtlCol="0">
            <a:spAutoFit/>
          </a:bodyPr>
          <a:lstStyle/>
          <a:p>
            <a:pPr marL="6985" algn="ctr">
              <a:lnSpc>
                <a:spcPct val="100000"/>
              </a:lnSpc>
              <a:spcBef>
                <a:spcPts val="495"/>
              </a:spcBef>
            </a:pPr>
            <a:r>
              <a:rPr sz="950" b="0" spc="5" dirty="0">
                <a:solidFill>
                  <a:srgbClr val="FFFFFF"/>
                </a:solidFill>
                <a:latin typeface="Metropolis Medium"/>
                <a:cs typeface="Metropolis Medium"/>
              </a:rPr>
              <a:t>5</a:t>
            </a:r>
            <a:endParaRPr sz="950">
              <a:latin typeface="Metropolis Medium"/>
              <a:cs typeface="Metropolis Medium"/>
            </a:endParaRPr>
          </a:p>
          <a:p>
            <a:pPr marL="12065" marR="5080" indent="-635" algn="ctr">
              <a:lnSpc>
                <a:spcPct val="103400"/>
              </a:lnSpc>
              <a:spcBef>
                <a:spcPts val="515"/>
              </a:spcBef>
            </a:pPr>
            <a:r>
              <a:rPr sz="1450" spc="-20" dirty="0">
                <a:solidFill>
                  <a:srgbClr val="09226C"/>
                </a:solidFill>
                <a:latin typeface="Metropolis"/>
                <a:cs typeface="Metropolis"/>
              </a:rPr>
              <a:t>Mule </a:t>
            </a:r>
            <a:r>
              <a:rPr sz="1450" spc="-25" dirty="0">
                <a:solidFill>
                  <a:srgbClr val="09226C"/>
                </a:solidFill>
                <a:latin typeface="Metropolis"/>
                <a:cs typeface="Metropolis"/>
              </a:rPr>
              <a:t>enters </a:t>
            </a:r>
            <a:r>
              <a:rPr sz="1450" spc="-20" dirty="0">
                <a:solidFill>
                  <a:srgbClr val="09226C"/>
                </a:solidFill>
                <a:latin typeface="Metropolis"/>
                <a:cs typeface="Metropolis"/>
              </a:rPr>
              <a:t> </a:t>
            </a:r>
            <a:r>
              <a:rPr sz="1450" spc="-45" dirty="0">
                <a:solidFill>
                  <a:srgbClr val="09226C"/>
                </a:solidFill>
                <a:latin typeface="Metropolis"/>
                <a:cs typeface="Metropolis"/>
              </a:rPr>
              <a:t>c</a:t>
            </a:r>
            <a:r>
              <a:rPr sz="1450" spc="-25" dirty="0">
                <a:solidFill>
                  <a:srgbClr val="09226C"/>
                </a:solidFill>
                <a:latin typeface="Metropolis"/>
                <a:cs typeface="Metropolis"/>
              </a:rPr>
              <a:t>ombinatio</a:t>
            </a:r>
            <a:r>
              <a:rPr sz="1450" spc="-10" dirty="0">
                <a:solidFill>
                  <a:srgbClr val="09226C"/>
                </a:solidFill>
                <a:latin typeface="Metropolis"/>
                <a:cs typeface="Metropolis"/>
              </a:rPr>
              <a:t>n</a:t>
            </a:r>
            <a:r>
              <a:rPr sz="1450" spc="-35" dirty="0">
                <a:solidFill>
                  <a:srgbClr val="09226C"/>
                </a:solidFill>
                <a:latin typeface="Metropolis"/>
                <a:cs typeface="Metropolis"/>
              </a:rPr>
              <a:t> </a:t>
            </a:r>
            <a:r>
              <a:rPr sz="1450" spc="-20" dirty="0">
                <a:solidFill>
                  <a:srgbClr val="09226C"/>
                </a:solidFill>
                <a:latin typeface="Metropolis"/>
                <a:cs typeface="Metropolis"/>
              </a:rPr>
              <a:t>of  </a:t>
            </a:r>
            <a:r>
              <a:rPr sz="1450" spc="-10" dirty="0">
                <a:solidFill>
                  <a:srgbClr val="09226C"/>
                </a:solidFill>
                <a:latin typeface="Metropolis"/>
                <a:cs typeface="Metropolis"/>
              </a:rPr>
              <a:t>F </a:t>
            </a:r>
            <a:r>
              <a:rPr sz="1450" spc="-20" dirty="0">
                <a:solidFill>
                  <a:srgbClr val="09226C"/>
                </a:solidFill>
                <a:latin typeface="Metropolis"/>
                <a:cs typeface="Metropolis"/>
              </a:rPr>
              <a:t>keys </a:t>
            </a:r>
            <a:r>
              <a:rPr sz="1450" spc="-15" dirty="0">
                <a:solidFill>
                  <a:srgbClr val="09226C"/>
                </a:solidFill>
                <a:latin typeface="Metropolis"/>
                <a:cs typeface="Metropolis"/>
              </a:rPr>
              <a:t>to </a:t>
            </a:r>
            <a:r>
              <a:rPr sz="1450" spc="-20" dirty="0">
                <a:solidFill>
                  <a:srgbClr val="09226C"/>
                </a:solidFill>
                <a:latin typeface="Metropolis"/>
                <a:cs typeface="Metropolis"/>
              </a:rPr>
              <a:t>start </a:t>
            </a:r>
            <a:r>
              <a:rPr sz="1450" spc="-409" dirty="0">
                <a:solidFill>
                  <a:srgbClr val="09226C"/>
                </a:solidFill>
                <a:latin typeface="Metropolis"/>
                <a:cs typeface="Metropolis"/>
              </a:rPr>
              <a:t> </a:t>
            </a:r>
            <a:r>
              <a:rPr sz="1450" spc="-25" dirty="0">
                <a:solidFill>
                  <a:srgbClr val="09226C"/>
                </a:solidFill>
                <a:latin typeface="Metropolis"/>
                <a:cs typeface="Metropolis"/>
              </a:rPr>
              <a:t>dispensing</a:t>
            </a:r>
            <a:endParaRPr sz="1450">
              <a:latin typeface="Metropolis"/>
              <a:cs typeface="Metropolis"/>
            </a:endParaRPr>
          </a:p>
        </p:txBody>
      </p:sp>
      <p:pic>
        <p:nvPicPr>
          <p:cNvPr id="40" name="object 40"/>
          <p:cNvPicPr/>
          <p:nvPr/>
        </p:nvPicPr>
        <p:blipFill>
          <a:blip r:embed="rId14" cstate="print"/>
          <a:stretch>
            <a:fillRect/>
          </a:stretch>
        </p:blipFill>
        <p:spPr>
          <a:xfrm>
            <a:off x="7678242" y="7531722"/>
            <a:ext cx="183845" cy="183832"/>
          </a:xfrm>
          <a:prstGeom prst="rect">
            <a:avLst/>
          </a:prstGeom>
        </p:spPr>
      </p:pic>
      <p:sp>
        <p:nvSpPr>
          <p:cNvPr id="41" name="object 41"/>
          <p:cNvSpPr txBox="1"/>
          <p:nvPr/>
        </p:nvSpPr>
        <p:spPr>
          <a:xfrm>
            <a:off x="7721668" y="7526823"/>
            <a:ext cx="102870" cy="172085"/>
          </a:xfrm>
          <a:prstGeom prst="rect">
            <a:avLst/>
          </a:prstGeom>
        </p:spPr>
        <p:txBody>
          <a:bodyPr vert="horz" wrap="square" lIns="0" tIns="13970" rIns="0" bIns="0" rtlCol="0">
            <a:spAutoFit/>
          </a:bodyPr>
          <a:lstStyle/>
          <a:p>
            <a:pPr marL="12700">
              <a:lnSpc>
                <a:spcPct val="100000"/>
              </a:lnSpc>
              <a:spcBef>
                <a:spcPts val="110"/>
              </a:spcBef>
            </a:pPr>
            <a:r>
              <a:rPr sz="950" b="0" spc="5" dirty="0">
                <a:solidFill>
                  <a:srgbClr val="FFFFFF"/>
                </a:solidFill>
                <a:latin typeface="Metropolis Medium"/>
                <a:cs typeface="Metropolis Medium"/>
              </a:rPr>
              <a:t>6</a:t>
            </a:r>
            <a:endParaRPr sz="950">
              <a:latin typeface="Metropolis Medium"/>
              <a:cs typeface="Metropolis Medium"/>
            </a:endParaRPr>
          </a:p>
        </p:txBody>
      </p:sp>
      <p:grpSp>
        <p:nvGrpSpPr>
          <p:cNvPr id="42" name="object 42"/>
          <p:cNvGrpSpPr/>
          <p:nvPr/>
        </p:nvGrpSpPr>
        <p:grpSpPr>
          <a:xfrm>
            <a:off x="4512513" y="2964929"/>
            <a:ext cx="7440295" cy="5019040"/>
            <a:chOff x="4512513" y="2964929"/>
            <a:chExt cx="7440295" cy="5019040"/>
          </a:xfrm>
        </p:grpSpPr>
        <p:sp>
          <p:nvSpPr>
            <p:cNvPr id="43" name="object 43"/>
            <p:cNvSpPr/>
            <p:nvPr/>
          </p:nvSpPr>
          <p:spPr>
            <a:xfrm>
              <a:off x="4606009" y="5960115"/>
              <a:ext cx="0" cy="1324610"/>
            </a:xfrm>
            <a:custGeom>
              <a:avLst/>
              <a:gdLst/>
              <a:ahLst/>
              <a:cxnLst/>
              <a:rect l="l" t="t" r="r" b="b"/>
              <a:pathLst>
                <a:path h="1324609">
                  <a:moveTo>
                    <a:pt x="0" y="0"/>
                  </a:moveTo>
                  <a:lnTo>
                    <a:pt x="0" y="1324089"/>
                  </a:lnTo>
                </a:path>
              </a:pathLst>
            </a:custGeom>
            <a:ln w="22860">
              <a:solidFill>
                <a:srgbClr val="000000"/>
              </a:solidFill>
            </a:ln>
          </p:spPr>
          <p:txBody>
            <a:bodyPr wrap="square" lIns="0" tIns="0" rIns="0" bIns="0" rtlCol="0"/>
            <a:lstStyle/>
            <a:p>
              <a:endParaRPr/>
            </a:p>
          </p:txBody>
        </p:sp>
        <p:pic>
          <p:nvPicPr>
            <p:cNvPr id="44" name="object 44"/>
            <p:cNvPicPr/>
            <p:nvPr/>
          </p:nvPicPr>
          <p:blipFill>
            <a:blip r:embed="rId15" cstate="print"/>
            <a:stretch>
              <a:fillRect/>
            </a:stretch>
          </p:blipFill>
          <p:spPr>
            <a:xfrm>
              <a:off x="4512513" y="7192860"/>
              <a:ext cx="186969" cy="116128"/>
            </a:xfrm>
            <a:prstGeom prst="rect">
              <a:avLst/>
            </a:prstGeom>
          </p:spPr>
        </p:pic>
        <p:sp>
          <p:nvSpPr>
            <p:cNvPr id="45" name="object 45"/>
            <p:cNvSpPr/>
            <p:nvPr/>
          </p:nvSpPr>
          <p:spPr>
            <a:xfrm>
              <a:off x="5852378" y="4734656"/>
              <a:ext cx="2889250" cy="0"/>
            </a:xfrm>
            <a:custGeom>
              <a:avLst/>
              <a:gdLst/>
              <a:ahLst/>
              <a:cxnLst/>
              <a:rect l="l" t="t" r="r" b="b"/>
              <a:pathLst>
                <a:path w="2889250">
                  <a:moveTo>
                    <a:pt x="2888640" y="0"/>
                  </a:moveTo>
                  <a:lnTo>
                    <a:pt x="0" y="0"/>
                  </a:lnTo>
                </a:path>
              </a:pathLst>
            </a:custGeom>
            <a:ln w="22860">
              <a:solidFill>
                <a:srgbClr val="000000"/>
              </a:solidFill>
            </a:ln>
          </p:spPr>
          <p:txBody>
            <a:bodyPr wrap="square" lIns="0" tIns="0" rIns="0" bIns="0" rtlCol="0"/>
            <a:lstStyle/>
            <a:p>
              <a:endParaRPr/>
            </a:p>
          </p:txBody>
        </p:sp>
        <p:pic>
          <p:nvPicPr>
            <p:cNvPr id="46" name="object 46"/>
            <p:cNvPicPr/>
            <p:nvPr/>
          </p:nvPicPr>
          <p:blipFill>
            <a:blip r:embed="rId16" cstate="print"/>
            <a:stretch>
              <a:fillRect/>
            </a:stretch>
          </p:blipFill>
          <p:spPr>
            <a:xfrm>
              <a:off x="5827584" y="4641164"/>
              <a:ext cx="116128" cy="186956"/>
            </a:xfrm>
            <a:prstGeom prst="rect">
              <a:avLst/>
            </a:prstGeom>
          </p:spPr>
        </p:pic>
        <p:sp>
          <p:nvSpPr>
            <p:cNvPr id="47" name="object 47"/>
            <p:cNvSpPr/>
            <p:nvPr/>
          </p:nvSpPr>
          <p:spPr>
            <a:xfrm>
              <a:off x="6385665" y="3058398"/>
              <a:ext cx="2328545" cy="0"/>
            </a:xfrm>
            <a:custGeom>
              <a:avLst/>
              <a:gdLst/>
              <a:ahLst/>
              <a:cxnLst/>
              <a:rect l="l" t="t" r="r" b="b"/>
              <a:pathLst>
                <a:path w="2328545">
                  <a:moveTo>
                    <a:pt x="0" y="0"/>
                  </a:moveTo>
                  <a:lnTo>
                    <a:pt x="2328494" y="0"/>
                  </a:lnTo>
                </a:path>
              </a:pathLst>
            </a:custGeom>
            <a:ln w="22860">
              <a:solidFill>
                <a:srgbClr val="000000"/>
              </a:solidFill>
            </a:ln>
          </p:spPr>
          <p:txBody>
            <a:bodyPr wrap="square" lIns="0" tIns="0" rIns="0" bIns="0" rtlCol="0"/>
            <a:lstStyle/>
            <a:p>
              <a:endParaRPr/>
            </a:p>
          </p:txBody>
        </p:sp>
        <p:pic>
          <p:nvPicPr>
            <p:cNvPr id="48" name="object 48"/>
            <p:cNvPicPr/>
            <p:nvPr/>
          </p:nvPicPr>
          <p:blipFill>
            <a:blip r:embed="rId17" cstate="print"/>
            <a:stretch>
              <a:fillRect/>
            </a:stretch>
          </p:blipFill>
          <p:spPr>
            <a:xfrm>
              <a:off x="8622817" y="2964929"/>
              <a:ext cx="116141" cy="186956"/>
            </a:xfrm>
            <a:prstGeom prst="rect">
              <a:avLst/>
            </a:prstGeom>
          </p:spPr>
        </p:pic>
        <p:sp>
          <p:nvSpPr>
            <p:cNvPr id="49" name="object 49"/>
            <p:cNvSpPr/>
            <p:nvPr/>
          </p:nvSpPr>
          <p:spPr>
            <a:xfrm>
              <a:off x="9800340" y="5576987"/>
              <a:ext cx="1156335" cy="0"/>
            </a:xfrm>
            <a:custGeom>
              <a:avLst/>
              <a:gdLst/>
              <a:ahLst/>
              <a:cxnLst/>
              <a:rect l="l" t="t" r="r" b="b"/>
              <a:pathLst>
                <a:path w="1156334">
                  <a:moveTo>
                    <a:pt x="0" y="0"/>
                  </a:moveTo>
                  <a:lnTo>
                    <a:pt x="1156258" y="0"/>
                  </a:lnTo>
                </a:path>
              </a:pathLst>
            </a:custGeom>
            <a:ln w="22898">
              <a:solidFill>
                <a:srgbClr val="000000"/>
              </a:solidFill>
            </a:ln>
          </p:spPr>
          <p:txBody>
            <a:bodyPr wrap="square" lIns="0" tIns="0" rIns="0" bIns="0" rtlCol="0"/>
            <a:lstStyle/>
            <a:p>
              <a:endParaRPr/>
            </a:p>
          </p:txBody>
        </p:sp>
        <p:pic>
          <p:nvPicPr>
            <p:cNvPr id="50" name="object 50"/>
            <p:cNvPicPr/>
            <p:nvPr/>
          </p:nvPicPr>
          <p:blipFill>
            <a:blip r:embed="rId18" cstate="print"/>
            <a:stretch>
              <a:fillRect/>
            </a:stretch>
          </p:blipFill>
          <p:spPr>
            <a:xfrm>
              <a:off x="10865078" y="5483339"/>
              <a:ext cx="116357" cy="187324"/>
            </a:xfrm>
            <a:prstGeom prst="rect">
              <a:avLst/>
            </a:prstGeom>
          </p:spPr>
        </p:pic>
        <p:sp>
          <p:nvSpPr>
            <p:cNvPr id="51" name="object 51"/>
            <p:cNvSpPr/>
            <p:nvPr/>
          </p:nvSpPr>
          <p:spPr>
            <a:xfrm>
              <a:off x="6127374" y="7889961"/>
              <a:ext cx="1134110" cy="0"/>
            </a:xfrm>
            <a:custGeom>
              <a:avLst/>
              <a:gdLst/>
              <a:ahLst/>
              <a:cxnLst/>
              <a:rect l="l" t="t" r="r" b="b"/>
              <a:pathLst>
                <a:path w="1134109">
                  <a:moveTo>
                    <a:pt x="0" y="0"/>
                  </a:moveTo>
                  <a:lnTo>
                    <a:pt x="1133767" y="0"/>
                  </a:lnTo>
                </a:path>
              </a:pathLst>
            </a:custGeom>
            <a:ln w="22860">
              <a:solidFill>
                <a:srgbClr val="000000"/>
              </a:solidFill>
            </a:ln>
          </p:spPr>
          <p:txBody>
            <a:bodyPr wrap="square" lIns="0" tIns="0" rIns="0" bIns="0" rtlCol="0"/>
            <a:lstStyle/>
            <a:p>
              <a:endParaRPr/>
            </a:p>
          </p:txBody>
        </p:sp>
        <p:pic>
          <p:nvPicPr>
            <p:cNvPr id="52" name="object 52"/>
            <p:cNvPicPr/>
            <p:nvPr/>
          </p:nvPicPr>
          <p:blipFill>
            <a:blip r:embed="rId19" cstate="print"/>
            <a:stretch>
              <a:fillRect/>
            </a:stretch>
          </p:blipFill>
          <p:spPr>
            <a:xfrm>
              <a:off x="6102590" y="7796492"/>
              <a:ext cx="116128" cy="186956"/>
            </a:xfrm>
            <a:prstGeom prst="rect">
              <a:avLst/>
            </a:prstGeom>
          </p:spPr>
        </p:pic>
        <p:pic>
          <p:nvPicPr>
            <p:cNvPr id="53" name="object 53"/>
            <p:cNvPicPr/>
            <p:nvPr/>
          </p:nvPicPr>
          <p:blipFill>
            <a:blip r:embed="rId20" cstate="print"/>
            <a:stretch>
              <a:fillRect/>
            </a:stretch>
          </p:blipFill>
          <p:spPr>
            <a:xfrm>
              <a:off x="7169797" y="7796492"/>
              <a:ext cx="116128" cy="186956"/>
            </a:xfrm>
            <a:prstGeom prst="rect">
              <a:avLst/>
            </a:prstGeom>
          </p:spPr>
        </p:pic>
        <p:sp>
          <p:nvSpPr>
            <p:cNvPr id="54" name="object 54"/>
            <p:cNvSpPr/>
            <p:nvPr/>
          </p:nvSpPr>
          <p:spPr>
            <a:xfrm>
              <a:off x="11379971" y="5366071"/>
              <a:ext cx="560070" cy="560070"/>
            </a:xfrm>
            <a:custGeom>
              <a:avLst/>
              <a:gdLst/>
              <a:ahLst/>
              <a:cxnLst/>
              <a:rect l="l" t="t" r="r" b="b"/>
              <a:pathLst>
                <a:path w="560070" h="560070">
                  <a:moveTo>
                    <a:pt x="478018" y="82010"/>
                  </a:moveTo>
                  <a:lnTo>
                    <a:pt x="507542" y="116717"/>
                  </a:lnTo>
                  <a:lnTo>
                    <a:pt x="530505" y="154686"/>
                  </a:lnTo>
                  <a:lnTo>
                    <a:pt x="546907" y="195101"/>
                  </a:lnTo>
                  <a:lnTo>
                    <a:pt x="556748" y="237147"/>
                  </a:lnTo>
                  <a:lnTo>
                    <a:pt x="560028" y="280009"/>
                  </a:lnTo>
                  <a:lnTo>
                    <a:pt x="556748" y="322871"/>
                  </a:lnTo>
                  <a:lnTo>
                    <a:pt x="546907" y="364917"/>
                  </a:lnTo>
                  <a:lnTo>
                    <a:pt x="530505" y="405333"/>
                  </a:lnTo>
                  <a:lnTo>
                    <a:pt x="507542" y="443302"/>
                  </a:lnTo>
                  <a:lnTo>
                    <a:pt x="478018" y="478008"/>
                  </a:lnTo>
                  <a:lnTo>
                    <a:pt x="443311" y="507536"/>
                  </a:lnTo>
                  <a:lnTo>
                    <a:pt x="405342" y="530501"/>
                  </a:lnTo>
                  <a:lnTo>
                    <a:pt x="364927" y="546905"/>
                  </a:lnTo>
                  <a:lnTo>
                    <a:pt x="322880" y="556747"/>
                  </a:lnTo>
                  <a:lnTo>
                    <a:pt x="280019" y="560028"/>
                  </a:lnTo>
                  <a:lnTo>
                    <a:pt x="237157" y="556747"/>
                  </a:lnTo>
                  <a:lnTo>
                    <a:pt x="195110" y="546905"/>
                  </a:lnTo>
                  <a:lnTo>
                    <a:pt x="154695" y="530501"/>
                  </a:lnTo>
                  <a:lnTo>
                    <a:pt x="116726" y="507536"/>
                  </a:lnTo>
                  <a:lnTo>
                    <a:pt x="82019" y="478008"/>
                  </a:lnTo>
                  <a:lnTo>
                    <a:pt x="52492" y="443302"/>
                  </a:lnTo>
                  <a:lnTo>
                    <a:pt x="29527" y="405333"/>
                  </a:lnTo>
                  <a:lnTo>
                    <a:pt x="13123" y="364917"/>
                  </a:lnTo>
                  <a:lnTo>
                    <a:pt x="3280" y="322871"/>
                  </a:lnTo>
                  <a:lnTo>
                    <a:pt x="0" y="280009"/>
                  </a:lnTo>
                  <a:lnTo>
                    <a:pt x="3280" y="237147"/>
                  </a:lnTo>
                  <a:lnTo>
                    <a:pt x="13123" y="195101"/>
                  </a:lnTo>
                  <a:lnTo>
                    <a:pt x="29527" y="154686"/>
                  </a:lnTo>
                  <a:lnTo>
                    <a:pt x="52492" y="116717"/>
                  </a:lnTo>
                  <a:lnTo>
                    <a:pt x="82019" y="82010"/>
                  </a:lnTo>
                  <a:lnTo>
                    <a:pt x="116726" y="52486"/>
                  </a:lnTo>
                  <a:lnTo>
                    <a:pt x="154695" y="29523"/>
                  </a:lnTo>
                  <a:lnTo>
                    <a:pt x="195110" y="13121"/>
                  </a:lnTo>
                  <a:lnTo>
                    <a:pt x="237157" y="3280"/>
                  </a:lnTo>
                  <a:lnTo>
                    <a:pt x="280019" y="0"/>
                  </a:lnTo>
                  <a:lnTo>
                    <a:pt x="322880" y="3280"/>
                  </a:lnTo>
                  <a:lnTo>
                    <a:pt x="364927" y="13121"/>
                  </a:lnTo>
                  <a:lnTo>
                    <a:pt x="405342" y="29523"/>
                  </a:lnTo>
                  <a:lnTo>
                    <a:pt x="443311" y="52486"/>
                  </a:lnTo>
                  <a:lnTo>
                    <a:pt x="478018" y="82010"/>
                  </a:lnTo>
                  <a:close/>
                </a:path>
              </a:pathLst>
            </a:custGeom>
            <a:ln w="25400">
              <a:solidFill>
                <a:srgbClr val="00B050"/>
              </a:solidFill>
            </a:ln>
          </p:spPr>
          <p:txBody>
            <a:bodyPr wrap="square" lIns="0" tIns="0" rIns="0" bIns="0" rtlCol="0"/>
            <a:lstStyle/>
            <a:p>
              <a:endParaRPr/>
            </a:p>
          </p:txBody>
        </p:sp>
        <p:sp>
          <p:nvSpPr>
            <p:cNvPr id="55" name="object 55"/>
            <p:cNvSpPr/>
            <p:nvPr/>
          </p:nvSpPr>
          <p:spPr>
            <a:xfrm>
              <a:off x="11461987" y="5448084"/>
              <a:ext cx="396240" cy="396240"/>
            </a:xfrm>
            <a:custGeom>
              <a:avLst/>
              <a:gdLst/>
              <a:ahLst/>
              <a:cxnLst/>
              <a:rect l="l" t="t" r="r" b="b"/>
              <a:pathLst>
                <a:path w="396240" h="396239">
                  <a:moveTo>
                    <a:pt x="0" y="395998"/>
                  </a:moveTo>
                  <a:lnTo>
                    <a:pt x="395998" y="0"/>
                  </a:lnTo>
                </a:path>
              </a:pathLst>
            </a:custGeom>
            <a:ln w="25400">
              <a:solidFill>
                <a:srgbClr val="00B050"/>
              </a:solidFill>
            </a:ln>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357600" cy="937260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a:p>
          </p:txBody>
        </p:sp>
        <p:pic>
          <p:nvPicPr>
            <p:cNvPr id="5" name="object 5"/>
            <p:cNvPicPr/>
            <p:nvPr/>
          </p:nvPicPr>
          <p:blipFill>
            <a:blip r:embed="rId3" cstate="print"/>
            <a:stretch>
              <a:fillRect/>
            </a:stretch>
          </p:blipFill>
          <p:spPr>
            <a:xfrm>
              <a:off x="14253047" y="8384716"/>
              <a:ext cx="216052" cy="179082"/>
            </a:xfrm>
            <a:prstGeom prst="rect">
              <a:avLst/>
            </a:prstGeom>
          </p:spPr>
        </p:pic>
        <p:pic>
          <p:nvPicPr>
            <p:cNvPr id="6" name="object 6"/>
            <p:cNvPicPr/>
            <p:nvPr/>
          </p:nvPicPr>
          <p:blipFill>
            <a:blip r:embed="rId4" cstate="print"/>
            <a:stretch>
              <a:fillRect/>
            </a:stretch>
          </p:blipFill>
          <p:spPr>
            <a:xfrm>
              <a:off x="14840486" y="8384715"/>
              <a:ext cx="227025" cy="179082"/>
            </a:xfrm>
            <a:prstGeom prst="rect">
              <a:avLst/>
            </a:prstGeom>
          </p:spPr>
        </p:pic>
        <p:sp>
          <p:nvSpPr>
            <p:cNvPr id="7" name="object 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a:p>
          </p:txBody>
        </p:sp>
        <p:pic>
          <p:nvPicPr>
            <p:cNvPr id="8" name="object 8"/>
            <p:cNvPicPr/>
            <p:nvPr/>
          </p:nvPicPr>
          <p:blipFill>
            <a:blip r:embed="rId5" cstate="print"/>
            <a:stretch>
              <a:fillRect/>
            </a:stretch>
          </p:blipFill>
          <p:spPr>
            <a:xfrm>
              <a:off x="15254065" y="8336007"/>
              <a:ext cx="274507" cy="275664"/>
            </a:xfrm>
            <a:prstGeom prst="rect">
              <a:avLst/>
            </a:prstGeom>
          </p:spPr>
        </p:pic>
      </p:grpSp>
      <p:sp>
        <p:nvSpPr>
          <p:cNvPr id="9" name="object 9"/>
          <p:cNvSpPr txBox="1">
            <a:spLocks noGrp="1"/>
          </p:cNvSpPr>
          <p:nvPr>
            <p:ph type="title"/>
          </p:nvPr>
        </p:nvSpPr>
        <p:spPr>
          <a:xfrm>
            <a:off x="749299" y="577077"/>
            <a:ext cx="15032989" cy="720710"/>
          </a:xfrm>
          <a:prstGeom prst="rect">
            <a:avLst/>
          </a:prstGeom>
        </p:spPr>
        <p:txBody>
          <a:bodyPr vert="horz" wrap="square" lIns="0" tIns="12700" rIns="0" bIns="0" rtlCol="0">
            <a:spAutoFit/>
          </a:bodyPr>
          <a:lstStyle/>
          <a:p>
            <a:pPr marL="12700">
              <a:lnSpc>
                <a:spcPct val="100000"/>
              </a:lnSpc>
              <a:spcBef>
                <a:spcPts val="100"/>
              </a:spcBef>
              <a:tabLst>
                <a:tab pos="1386840" algn="l"/>
                <a:tab pos="2602230" algn="l"/>
                <a:tab pos="4008754" algn="l"/>
                <a:tab pos="5415915" algn="l"/>
                <a:tab pos="7868920" algn="l"/>
                <a:tab pos="8484235" algn="l"/>
              </a:tabLst>
            </a:pPr>
            <a:r>
              <a:rPr lang="en-US" dirty="0">
                <a:solidFill>
                  <a:srgbClr val="09226C"/>
                </a:solidFill>
              </a:rPr>
              <a:t>USB use case: Bypassing biometric security measures</a:t>
            </a:r>
            <a:endParaRPr dirty="0">
              <a:solidFill>
                <a:srgbClr val="09226C"/>
              </a:solidFill>
            </a:endParaRPr>
          </a:p>
        </p:txBody>
      </p:sp>
      <p:pic>
        <p:nvPicPr>
          <p:cNvPr id="57" name="Picture 56">
            <a:extLst>
              <a:ext uri="{FF2B5EF4-FFF2-40B4-BE49-F238E27FC236}">
                <a16:creationId xmlns:a16="http://schemas.microsoft.com/office/drawing/2014/main" id="{CE1341F9-BB7A-F626-DBB9-EE62BB1F76D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913" b="90000" l="10000" r="90000">
                        <a14:foregroundMark x1="64000" y1="12391" x2="63143" y2="8696"/>
                        <a14:foregroundMark x1="79429" y1="88913" x2="78000" y2="84130"/>
                        <a14:foregroundMark x1="66571" y1="14130" x2="66000" y2="13696"/>
                        <a14:foregroundMark x1="70286" y1="5435" x2="59429" y2="3913"/>
                      </a14:backgroundRemoval>
                    </a14:imgEffect>
                  </a14:imgLayer>
                </a14:imgProps>
              </a:ext>
            </a:extLst>
          </a:blip>
          <a:stretch>
            <a:fillRect/>
          </a:stretch>
        </p:blipFill>
        <p:spPr>
          <a:xfrm rot="16200000">
            <a:off x="6929451" y="3860668"/>
            <a:ext cx="2397098" cy="3150472"/>
          </a:xfrm>
          <a:prstGeom prst="rect">
            <a:avLst/>
          </a:prstGeom>
        </p:spPr>
      </p:pic>
      <p:pic>
        <p:nvPicPr>
          <p:cNvPr id="59" name="object 25">
            <a:extLst>
              <a:ext uri="{FF2B5EF4-FFF2-40B4-BE49-F238E27FC236}">
                <a16:creationId xmlns:a16="http://schemas.microsoft.com/office/drawing/2014/main" id="{0B526887-AAFE-3FA0-EFFF-9FBB335978F8}"/>
              </a:ext>
            </a:extLst>
          </p:cNvPr>
          <p:cNvPicPr/>
          <p:nvPr/>
        </p:nvPicPr>
        <p:blipFill>
          <a:blip r:embed="rId8" cstate="print"/>
          <a:stretch>
            <a:fillRect/>
          </a:stretch>
        </p:blipFill>
        <p:spPr>
          <a:xfrm>
            <a:off x="10435508" y="2673895"/>
            <a:ext cx="2594910" cy="1656217"/>
          </a:xfrm>
          <a:prstGeom prst="rect">
            <a:avLst/>
          </a:prstGeom>
        </p:spPr>
      </p:pic>
      <p:sp>
        <p:nvSpPr>
          <p:cNvPr id="60" name="object 21">
            <a:extLst>
              <a:ext uri="{FF2B5EF4-FFF2-40B4-BE49-F238E27FC236}">
                <a16:creationId xmlns:a16="http://schemas.microsoft.com/office/drawing/2014/main" id="{9311CA0F-1C09-973D-5D64-E6E29DA752C5}"/>
              </a:ext>
            </a:extLst>
          </p:cNvPr>
          <p:cNvSpPr/>
          <p:nvPr/>
        </p:nvSpPr>
        <p:spPr>
          <a:xfrm rot="10800000">
            <a:off x="5504673" y="3551103"/>
            <a:ext cx="1112520" cy="2198370"/>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endParaRPr/>
          </a:p>
        </p:txBody>
      </p:sp>
      <p:sp>
        <p:nvSpPr>
          <p:cNvPr id="61" name="object 21">
            <a:extLst>
              <a:ext uri="{FF2B5EF4-FFF2-40B4-BE49-F238E27FC236}">
                <a16:creationId xmlns:a16="http://schemas.microsoft.com/office/drawing/2014/main" id="{09924673-B782-46F6-D081-6832FEF34BAB}"/>
              </a:ext>
            </a:extLst>
          </p:cNvPr>
          <p:cNvSpPr/>
          <p:nvPr/>
        </p:nvSpPr>
        <p:spPr>
          <a:xfrm flipH="1">
            <a:off x="9337315" y="3502004"/>
            <a:ext cx="1457141" cy="2222734"/>
          </a:xfrm>
          <a:custGeom>
            <a:avLst/>
            <a:gdLst/>
            <a:ahLst/>
            <a:cxnLst/>
            <a:rect l="l" t="t" r="r" b="b"/>
            <a:pathLst>
              <a:path w="1112520" h="2198370">
                <a:moveTo>
                  <a:pt x="0" y="0"/>
                </a:moveTo>
                <a:lnTo>
                  <a:pt x="325742" y="0"/>
                </a:lnTo>
                <a:lnTo>
                  <a:pt x="369835" y="5924"/>
                </a:lnTo>
                <a:lnTo>
                  <a:pt x="409456" y="22644"/>
                </a:lnTo>
                <a:lnTo>
                  <a:pt x="443025" y="48579"/>
                </a:lnTo>
                <a:lnTo>
                  <a:pt x="468959" y="82147"/>
                </a:lnTo>
                <a:lnTo>
                  <a:pt x="485679" y="121768"/>
                </a:lnTo>
                <a:lnTo>
                  <a:pt x="491604" y="165862"/>
                </a:lnTo>
                <a:lnTo>
                  <a:pt x="491604" y="2032266"/>
                </a:lnTo>
                <a:lnTo>
                  <a:pt x="497528" y="2076360"/>
                </a:lnTo>
                <a:lnTo>
                  <a:pt x="514248" y="2115981"/>
                </a:lnTo>
                <a:lnTo>
                  <a:pt x="540183" y="2149549"/>
                </a:lnTo>
                <a:lnTo>
                  <a:pt x="573751" y="2175484"/>
                </a:lnTo>
                <a:lnTo>
                  <a:pt x="613372" y="2192204"/>
                </a:lnTo>
                <a:lnTo>
                  <a:pt x="657466" y="2198128"/>
                </a:lnTo>
                <a:lnTo>
                  <a:pt x="1112443" y="2198128"/>
                </a:lnTo>
              </a:path>
            </a:pathLst>
          </a:custGeom>
          <a:ln w="19050">
            <a:solidFill>
              <a:srgbClr val="09226C"/>
            </a:solidFill>
          </a:ln>
        </p:spPr>
        <p:txBody>
          <a:bodyPr wrap="square" lIns="0" tIns="0" rIns="0" bIns="0" rtlCol="0"/>
          <a:lstStyle/>
          <a:p>
            <a:endParaRPr/>
          </a:p>
        </p:txBody>
      </p:sp>
      <p:pic>
        <p:nvPicPr>
          <p:cNvPr id="63" name="Picture 62" descr="A hand on a black container&#10;&#10;Description automatically generated">
            <a:extLst>
              <a:ext uri="{FF2B5EF4-FFF2-40B4-BE49-F238E27FC236}">
                <a16:creationId xmlns:a16="http://schemas.microsoft.com/office/drawing/2014/main" id="{719DA262-20A7-14F5-B8FF-408CE9D961E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043" b="96277" l="9328" r="98881">
                        <a14:foregroundMark x1="82836" y1="96277" x2="93284" y2="78191"/>
                        <a14:foregroundMark x1="98134" y1="96277" x2="98881" y2="76596"/>
                      </a14:backgroundRemoval>
                    </a14:imgEffect>
                  </a14:imgLayer>
                </a14:imgProps>
              </a:ext>
              <a:ext uri="{28A0092B-C50C-407E-A947-70E740481C1C}">
                <a14:useLocalDpi xmlns:a14="http://schemas.microsoft.com/office/drawing/2010/main" val="0"/>
              </a:ext>
            </a:extLst>
          </a:blip>
          <a:stretch>
            <a:fillRect/>
          </a:stretch>
        </p:blipFill>
        <p:spPr>
          <a:xfrm flipH="1">
            <a:off x="3841081" y="2293803"/>
            <a:ext cx="2594910" cy="1790700"/>
          </a:xfrm>
          <a:prstGeom prst="rect">
            <a:avLst/>
          </a:prstGeom>
        </p:spPr>
      </p:pic>
      <p:sp>
        <p:nvSpPr>
          <p:cNvPr id="1025" name="object 11">
            <a:extLst>
              <a:ext uri="{FF2B5EF4-FFF2-40B4-BE49-F238E27FC236}">
                <a16:creationId xmlns:a16="http://schemas.microsoft.com/office/drawing/2014/main" id="{2009A8BB-573B-C08D-7DDF-CBEFBEBD86CF}"/>
              </a:ext>
            </a:extLst>
          </p:cNvPr>
          <p:cNvSpPr txBox="1"/>
          <p:nvPr/>
        </p:nvSpPr>
        <p:spPr>
          <a:xfrm>
            <a:off x="6715440" y="6755175"/>
            <a:ext cx="3100705" cy="560025"/>
          </a:xfrm>
          <a:prstGeom prst="rect">
            <a:avLst/>
          </a:prstGeom>
        </p:spPr>
        <p:txBody>
          <a:bodyPr vert="horz" wrap="square" lIns="0" tIns="3810" rIns="0" bIns="0" rtlCol="0">
            <a:spAutoFit/>
          </a:bodyPr>
          <a:lstStyle/>
          <a:p>
            <a:pPr marL="12700" marR="5080">
              <a:lnSpc>
                <a:spcPct val="103400"/>
              </a:lnSpc>
              <a:spcBef>
                <a:spcPts val="30"/>
              </a:spcBef>
            </a:pPr>
            <a:r>
              <a:rPr lang="en-US" spc="-20" dirty="0" err="1">
                <a:solidFill>
                  <a:srgbClr val="F35335"/>
                </a:solidFill>
                <a:latin typeface="Metropolis"/>
                <a:cs typeface="Metropolis"/>
              </a:rPr>
              <a:t>Beaglebone</a:t>
            </a:r>
            <a:r>
              <a:rPr lang="en-US" spc="-20" dirty="0">
                <a:solidFill>
                  <a:srgbClr val="0A236D"/>
                </a:solidFill>
                <a:latin typeface="Metropolis"/>
                <a:cs typeface="Metropolis"/>
              </a:rPr>
              <a:t> low-cost board running USB Proxy </a:t>
            </a:r>
            <a:r>
              <a:rPr lang="en-US" spc="-20" dirty="0" err="1">
                <a:solidFill>
                  <a:srgbClr val="0A236D"/>
                </a:solidFill>
                <a:latin typeface="Metropolis"/>
                <a:cs typeface="Metropolis"/>
              </a:rPr>
              <a:t>MiTM</a:t>
            </a:r>
            <a:r>
              <a:rPr spc="-20" dirty="0">
                <a:solidFill>
                  <a:srgbClr val="0A236D"/>
                </a:solidFill>
                <a:latin typeface="Metropolis"/>
                <a:cs typeface="Metropolis"/>
              </a:rPr>
              <a:t>.</a:t>
            </a:r>
            <a:endParaRPr dirty="0">
              <a:solidFill>
                <a:srgbClr val="0A236D"/>
              </a:solidFill>
              <a:latin typeface="Metropolis"/>
              <a:cs typeface="Metropolis"/>
            </a:endParaRPr>
          </a:p>
        </p:txBody>
      </p:sp>
      <p:sp>
        <p:nvSpPr>
          <p:cNvPr id="1027" name="object 11">
            <a:extLst>
              <a:ext uri="{FF2B5EF4-FFF2-40B4-BE49-F238E27FC236}">
                <a16:creationId xmlns:a16="http://schemas.microsoft.com/office/drawing/2014/main" id="{F5C87774-2770-51A0-FE44-3DFD499436A2}"/>
              </a:ext>
            </a:extLst>
          </p:cNvPr>
          <p:cNvSpPr txBox="1"/>
          <p:nvPr/>
        </p:nvSpPr>
        <p:spPr>
          <a:xfrm>
            <a:off x="3252033" y="4345939"/>
            <a:ext cx="2375621" cy="571049"/>
          </a:xfrm>
          <a:prstGeom prst="rect">
            <a:avLst/>
          </a:prstGeom>
        </p:spPr>
        <p:txBody>
          <a:bodyPr vert="horz" wrap="square" lIns="0" tIns="3810" rIns="0" bIns="0" rtlCol="0">
            <a:spAutoFit/>
          </a:bodyPr>
          <a:lstStyle/>
          <a:p>
            <a:pPr marL="12700" marR="5080">
              <a:lnSpc>
                <a:spcPct val="103400"/>
              </a:lnSpc>
              <a:spcBef>
                <a:spcPts val="30"/>
              </a:spcBef>
            </a:pPr>
            <a:r>
              <a:rPr lang="en-US" spc="-20" dirty="0">
                <a:solidFill>
                  <a:srgbClr val="0A236D"/>
                </a:solidFill>
                <a:latin typeface="Metropolis"/>
                <a:cs typeface="Metropolis"/>
              </a:rPr>
              <a:t>Palm vein scanner connected over </a:t>
            </a:r>
            <a:r>
              <a:rPr lang="en-US" spc="-20" dirty="0">
                <a:solidFill>
                  <a:srgbClr val="F35335"/>
                </a:solidFill>
                <a:latin typeface="Metropolis"/>
                <a:cs typeface="Metropolis"/>
              </a:rPr>
              <a:t>USB</a:t>
            </a:r>
            <a:endParaRPr dirty="0">
              <a:solidFill>
                <a:srgbClr val="0A236D"/>
              </a:solidFill>
              <a:latin typeface="Metropolis"/>
              <a:cs typeface="Metropolis"/>
            </a:endParaRPr>
          </a:p>
        </p:txBody>
      </p:sp>
      <p:sp>
        <p:nvSpPr>
          <p:cNvPr id="1029" name="object 11">
            <a:extLst>
              <a:ext uri="{FF2B5EF4-FFF2-40B4-BE49-F238E27FC236}">
                <a16:creationId xmlns:a16="http://schemas.microsoft.com/office/drawing/2014/main" id="{65C4B772-A576-E576-25B1-6B0712ED8206}"/>
              </a:ext>
            </a:extLst>
          </p:cNvPr>
          <p:cNvSpPr txBox="1"/>
          <p:nvPr/>
        </p:nvSpPr>
        <p:spPr>
          <a:xfrm>
            <a:off x="11132326" y="4456375"/>
            <a:ext cx="2375621" cy="560025"/>
          </a:xfrm>
          <a:prstGeom prst="rect">
            <a:avLst/>
          </a:prstGeom>
        </p:spPr>
        <p:txBody>
          <a:bodyPr vert="horz" wrap="square" lIns="0" tIns="3810" rIns="0" bIns="0" rtlCol="0">
            <a:spAutoFit/>
          </a:bodyPr>
          <a:lstStyle/>
          <a:p>
            <a:pPr marL="12700" marR="5080">
              <a:lnSpc>
                <a:spcPct val="103400"/>
              </a:lnSpc>
              <a:spcBef>
                <a:spcPts val="30"/>
              </a:spcBef>
            </a:pPr>
            <a:r>
              <a:rPr lang="en-US" spc="-20" dirty="0">
                <a:solidFill>
                  <a:srgbClr val="F35335"/>
                </a:solidFill>
                <a:latin typeface="Metropolis"/>
                <a:cs typeface="Metropolis"/>
              </a:rPr>
              <a:t>High privilege </a:t>
            </a:r>
            <a:r>
              <a:rPr lang="en-US" spc="-20" dirty="0">
                <a:solidFill>
                  <a:srgbClr val="0A236D"/>
                </a:solidFill>
                <a:latin typeface="Metropolis"/>
                <a:cs typeface="Metropolis"/>
              </a:rPr>
              <a:t>user endpoint </a:t>
            </a:r>
            <a:endParaRPr dirty="0">
              <a:solidFill>
                <a:srgbClr val="0A236D"/>
              </a:solidFill>
              <a:latin typeface="Metropolis"/>
              <a:cs typeface="Metropolis"/>
            </a:endParaRPr>
          </a:p>
        </p:txBody>
      </p:sp>
    </p:spTree>
    <p:extLst>
      <p:ext uri="{BB962C8B-B14F-4D97-AF65-F5344CB8AC3E}">
        <p14:creationId xmlns:p14="http://schemas.microsoft.com/office/powerpoint/2010/main" val="1700176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sp>
          <p:nvSpPr>
            <p:cNvPr id="4" name="object 4"/>
            <p:cNvSpPr/>
            <p:nvPr/>
          </p:nvSpPr>
          <p:spPr>
            <a:xfrm>
              <a:off x="14545056" y="8384870"/>
              <a:ext cx="210185" cy="179070"/>
            </a:xfrm>
            <a:custGeom>
              <a:avLst/>
              <a:gdLst/>
              <a:ahLst/>
              <a:cxnLst/>
              <a:rect l="l" t="t" r="r" b="b"/>
              <a:pathLst>
                <a:path w="210184" h="179070">
                  <a:moveTo>
                    <a:pt x="210108" y="144119"/>
                  </a:moveTo>
                  <a:lnTo>
                    <a:pt x="0" y="144119"/>
                  </a:lnTo>
                  <a:lnTo>
                    <a:pt x="0" y="178485"/>
                  </a:lnTo>
                  <a:lnTo>
                    <a:pt x="210108" y="178485"/>
                  </a:lnTo>
                  <a:lnTo>
                    <a:pt x="210108" y="144119"/>
                  </a:lnTo>
                  <a:close/>
                </a:path>
                <a:path w="210184" h="179070">
                  <a:moveTo>
                    <a:pt x="210108" y="0"/>
                  </a:moveTo>
                  <a:lnTo>
                    <a:pt x="0" y="0"/>
                  </a:lnTo>
                  <a:lnTo>
                    <a:pt x="0" y="34366"/>
                  </a:lnTo>
                  <a:lnTo>
                    <a:pt x="210108" y="34366"/>
                  </a:lnTo>
                  <a:lnTo>
                    <a:pt x="210108" y="0"/>
                  </a:lnTo>
                  <a:close/>
                </a:path>
              </a:pathLst>
            </a:custGeom>
            <a:solidFill>
              <a:srgbClr val="09226C"/>
            </a:solidFill>
          </p:spPr>
          <p:txBody>
            <a:bodyPr wrap="square" lIns="0" tIns="0" rIns="0" bIns="0" rtlCol="0"/>
            <a:lstStyle/>
            <a:p>
              <a:endParaRPr/>
            </a:p>
          </p:txBody>
        </p:sp>
        <p:pic>
          <p:nvPicPr>
            <p:cNvPr id="5" name="object 5"/>
            <p:cNvPicPr/>
            <p:nvPr/>
          </p:nvPicPr>
          <p:blipFill>
            <a:blip r:embed="rId3" cstate="print"/>
            <a:stretch>
              <a:fillRect/>
            </a:stretch>
          </p:blipFill>
          <p:spPr>
            <a:xfrm>
              <a:off x="14253047" y="8384716"/>
              <a:ext cx="216052" cy="179082"/>
            </a:xfrm>
            <a:prstGeom prst="rect">
              <a:avLst/>
            </a:prstGeom>
          </p:spPr>
        </p:pic>
        <p:pic>
          <p:nvPicPr>
            <p:cNvPr id="6" name="object 6"/>
            <p:cNvPicPr/>
            <p:nvPr/>
          </p:nvPicPr>
          <p:blipFill>
            <a:blip r:embed="rId4" cstate="print"/>
            <a:stretch>
              <a:fillRect/>
            </a:stretch>
          </p:blipFill>
          <p:spPr>
            <a:xfrm>
              <a:off x="14840486" y="8384715"/>
              <a:ext cx="227025" cy="179082"/>
            </a:xfrm>
            <a:prstGeom prst="rect">
              <a:avLst/>
            </a:prstGeom>
          </p:spPr>
        </p:pic>
        <p:sp>
          <p:nvSpPr>
            <p:cNvPr id="7" name="object 7"/>
            <p:cNvSpPr/>
            <p:nvPr/>
          </p:nvSpPr>
          <p:spPr>
            <a:xfrm>
              <a:off x="14544879" y="8384717"/>
              <a:ext cx="640080" cy="179705"/>
            </a:xfrm>
            <a:custGeom>
              <a:avLst/>
              <a:gdLst/>
              <a:ahLst/>
              <a:cxnLst/>
              <a:rect l="l" t="t" r="r" b="b"/>
              <a:pathLst>
                <a:path w="640080" h="179704">
                  <a:moveTo>
                    <a:pt x="194068" y="71996"/>
                  </a:moveTo>
                  <a:lnTo>
                    <a:pt x="0" y="71996"/>
                  </a:lnTo>
                  <a:lnTo>
                    <a:pt x="0" y="106375"/>
                  </a:lnTo>
                  <a:lnTo>
                    <a:pt x="194068" y="106375"/>
                  </a:lnTo>
                  <a:lnTo>
                    <a:pt x="194068" y="71996"/>
                  </a:lnTo>
                  <a:close/>
                </a:path>
                <a:path w="640080" h="179704">
                  <a:moveTo>
                    <a:pt x="639699" y="0"/>
                  </a:moveTo>
                  <a:lnTo>
                    <a:pt x="604494" y="0"/>
                  </a:lnTo>
                  <a:lnTo>
                    <a:pt x="604494" y="179082"/>
                  </a:lnTo>
                  <a:lnTo>
                    <a:pt x="639699" y="179082"/>
                  </a:lnTo>
                  <a:lnTo>
                    <a:pt x="639699" y="0"/>
                  </a:lnTo>
                  <a:close/>
                </a:path>
              </a:pathLst>
            </a:custGeom>
            <a:solidFill>
              <a:srgbClr val="09226C"/>
            </a:solidFill>
          </p:spPr>
          <p:txBody>
            <a:bodyPr wrap="square" lIns="0" tIns="0" rIns="0" bIns="0" rtlCol="0"/>
            <a:lstStyle/>
            <a:p>
              <a:endParaRPr/>
            </a:p>
          </p:txBody>
        </p:sp>
        <p:pic>
          <p:nvPicPr>
            <p:cNvPr id="8" name="object 8"/>
            <p:cNvPicPr/>
            <p:nvPr/>
          </p:nvPicPr>
          <p:blipFill>
            <a:blip r:embed="rId5" cstate="print"/>
            <a:stretch>
              <a:fillRect/>
            </a:stretch>
          </p:blipFill>
          <p:spPr>
            <a:xfrm>
              <a:off x="15254065" y="8336007"/>
              <a:ext cx="274507" cy="275664"/>
            </a:xfrm>
            <a:prstGeom prst="rect">
              <a:avLst/>
            </a:prstGeom>
          </p:spPr>
        </p:pic>
      </p:grpSp>
      <p:sp>
        <p:nvSpPr>
          <p:cNvPr id="9" name="object 9"/>
          <p:cNvSpPr txBox="1">
            <a:spLocks noGrp="1"/>
          </p:cNvSpPr>
          <p:nvPr>
            <p:ph type="title"/>
          </p:nvPr>
        </p:nvSpPr>
        <p:spPr>
          <a:xfrm>
            <a:off x="749299" y="577077"/>
            <a:ext cx="15032989" cy="720710"/>
          </a:xfrm>
          <a:prstGeom prst="rect">
            <a:avLst/>
          </a:prstGeom>
        </p:spPr>
        <p:txBody>
          <a:bodyPr vert="horz" wrap="square" lIns="0" tIns="12700" rIns="0" bIns="0" rtlCol="0">
            <a:spAutoFit/>
          </a:bodyPr>
          <a:lstStyle/>
          <a:p>
            <a:pPr marL="12700">
              <a:lnSpc>
                <a:spcPct val="100000"/>
              </a:lnSpc>
              <a:spcBef>
                <a:spcPts val="100"/>
              </a:spcBef>
              <a:tabLst>
                <a:tab pos="1386840" algn="l"/>
                <a:tab pos="2602230" algn="l"/>
                <a:tab pos="4008754" algn="l"/>
                <a:tab pos="5415915" algn="l"/>
                <a:tab pos="7868920" algn="l"/>
                <a:tab pos="8484235" algn="l"/>
              </a:tabLst>
            </a:pPr>
            <a:r>
              <a:rPr lang="en-US" dirty="0">
                <a:solidFill>
                  <a:srgbClr val="09226C"/>
                </a:solidFill>
              </a:rPr>
              <a:t>Network use case: </a:t>
            </a:r>
            <a:r>
              <a:rPr lang="en-US" dirty="0" err="1">
                <a:solidFill>
                  <a:srgbClr val="09226C"/>
                </a:solidFill>
              </a:rPr>
              <a:t>MiTM</a:t>
            </a:r>
            <a:r>
              <a:rPr lang="en-US" dirty="0">
                <a:solidFill>
                  <a:srgbClr val="09226C"/>
                </a:solidFill>
              </a:rPr>
              <a:t> transparent attack</a:t>
            </a:r>
            <a:endParaRPr dirty="0">
              <a:solidFill>
                <a:srgbClr val="09226C"/>
              </a:solidFill>
            </a:endParaRPr>
          </a:p>
        </p:txBody>
      </p:sp>
      <p:pic>
        <p:nvPicPr>
          <p:cNvPr id="59" name="Picture 58" descr="A computer network with a person using a computer&#10;&#10;Description automatically generated">
            <a:extLst>
              <a:ext uri="{FF2B5EF4-FFF2-40B4-BE49-F238E27FC236}">
                <a16:creationId xmlns:a16="http://schemas.microsoft.com/office/drawing/2014/main" id="{37F0FFB2-22F3-43C1-FA71-EAB0E731F3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04" b="96670" l="334" r="90314">
                        <a14:foregroundMark x1="9552" y1="22349" x2="7749" y2="53199"/>
                        <a14:foregroundMark x1="7749" y1="53199" x2="7882" y2="52410"/>
                        <a14:foregroundMark x1="36206" y1="56617" x2="47361" y2="49080"/>
                        <a14:foregroundMark x1="55311" y1="43120" x2="63393" y2="34969"/>
                        <a14:foregroundMark x1="72812" y1="46450" x2="78958" y2="41017"/>
                        <a14:foregroundMark x1="78958" y1="41017" x2="74282" y2="34268"/>
                        <a14:foregroundMark x1="74282" y1="34268" x2="71677" y2="42682"/>
                        <a14:foregroundMark x1="71677" y1="42682" x2="74015" y2="45574"/>
                        <a14:foregroundMark x1="74683" y1="48466" x2="81764" y2="42945"/>
                        <a14:foregroundMark x1="27789" y1="86065" x2="32398" y2="91937"/>
                        <a14:foregroundMark x1="32398" y1="91937" x2="36206" y2="86328"/>
                        <a14:foregroundMark x1="36206" y1="86328" x2="28925" y2="85890"/>
                        <a14:foregroundMark x1="28925" y1="85890" x2="28457" y2="87204"/>
                        <a14:foregroundMark x1="8884" y1="78791" x2="1670" y2="82734"/>
                        <a14:foregroundMark x1="1670" y1="82734" x2="7482" y2="91499"/>
                        <a14:foregroundMark x1="7482" y1="91499" x2="12224" y2="89220"/>
                        <a14:foregroundMark x1="12224" y1="89220" x2="14429" y2="82997"/>
                        <a14:foregroundMark x1="14429" y1="82997" x2="8550" y2="78177"/>
                        <a14:foregroundMark x1="8550" y1="78177" x2="6680" y2="78528"/>
                        <a14:foregroundMark x1="4342" y1="79667" x2="1136" y2="85364"/>
                        <a14:foregroundMark x1="1136" y1="85364" x2="3674" y2="81420"/>
                        <a14:foregroundMark x1="10755" y1="73006" x2="4810" y2="75460"/>
                        <a14:foregroundMark x1="4810" y1="75460" x2="735" y2="80456"/>
                        <a14:foregroundMark x1="735" y1="80456" x2="2472" y2="87905"/>
                        <a14:foregroundMark x1="2472" y1="87905" x2="10020" y2="82822"/>
                        <a14:foregroundMark x1="10020" y1="82822" x2="10421" y2="80543"/>
                        <a14:foregroundMark x1="14295" y1="87642" x2="13427" y2="85451"/>
                        <a14:foregroundMark x1="15965" y1="78791" x2="14763" y2="78352"/>
                        <a14:foregroundMark x1="12425" y1="90710" x2="13093" y2="87818"/>
                        <a14:foregroundMark x1="15097" y1="88782" x2="15097" y2="89395"/>
                        <a14:foregroundMark x1="15297" y1="88344" x2="13761" y2="86941"/>
                        <a14:foregroundMark x1="13627" y1="87818" x2="13961" y2="88081"/>
                        <a14:foregroundMark x1="32665" y1="91148" x2="25384" y2="92112"/>
                        <a14:foregroundMark x1="25384" y1="92112" x2="34736" y2="96582"/>
                        <a14:foregroundMark x1="34736" y1="96582" x2="38677" y2="91762"/>
                        <a14:foregroundMark x1="38677" y1="91762" x2="30795" y2="89308"/>
                        <a14:foregroundMark x1="30795" y1="89308" x2="27255" y2="91849"/>
                        <a14:foregroundMark x1="40949" y1="88782" x2="34202" y2="87642"/>
                        <a14:foregroundMark x1="34202" y1="87642" x2="39212" y2="91148"/>
                        <a14:foregroundMark x1="39212" y1="91148" x2="39746" y2="87204"/>
                        <a14:foregroundMark x1="37208" y1="86503" x2="35872" y2="86766"/>
                        <a14:foregroundMark x1="15431" y1="74145" x2="8818" y2="79053"/>
                        <a14:foregroundMark x1="8818" y1="79053" x2="14228" y2="86591"/>
                        <a14:foregroundMark x1="14228" y1="86591" x2="18637" y2="80543"/>
                        <a14:foregroundMark x1="18637" y1="80543" x2="15297" y2="75110"/>
                        <a14:foregroundMark x1="15297" y1="75110" x2="14429" y2="74584"/>
                        <a14:foregroundMark x1="62391" y1="56617" x2="62057" y2="56442"/>
                        <a14:foregroundMark x1="64061" y1="54163" x2="68737" y2="63804"/>
                        <a14:foregroundMark x1="68737" y1="63804" x2="68804" y2="63716"/>
                        <a14:foregroundMark x1="85638" y1="79667" x2="85638" y2="80543"/>
                        <a14:foregroundMark x1="86172" y1="55302" x2="72011" y2="61613"/>
                        <a14:foregroundMark x1="72011" y1="61613" x2="69873" y2="75811"/>
                        <a14:foregroundMark x1="69873" y1="75811" x2="79826" y2="88168"/>
                        <a14:foregroundMark x1="79826" y1="88168" x2="91049" y2="76424"/>
                        <a14:foregroundMark x1="91049" y1="76424" x2="90314" y2="64154"/>
                        <a14:foregroundMark x1="90314" y1="64154" x2="85037" y2="58720"/>
                        <a14:foregroundMark x1="85037" y1="58720" x2="83300" y2="55127"/>
                        <a14:foregroundMark x1="79092" y1="62840" x2="72278" y2="74145"/>
                        <a14:foregroundMark x1="72278" y1="74145" x2="78357" y2="75548"/>
                        <a14:foregroundMark x1="78357" y1="75548" x2="78357" y2="64417"/>
                        <a14:foregroundMark x1="78357" y1="64417" x2="77756" y2="64417"/>
                        <a14:foregroundMark x1="77422" y1="79667" x2="76019" y2="75022"/>
                        <a14:foregroundMark x1="34536" y1="76161" x2="27589" y2="82647"/>
                        <a14:foregroundMark x1="27589" y1="82647" x2="36072" y2="79053"/>
                        <a14:foregroundMark x1="36072" y1="79053" x2="33333" y2="77651"/>
                        <a14:foregroundMark x1="47896" y1="45136" x2="46827" y2="46450"/>
                        <a14:foregroundMark x1="52906" y1="38300" x2="49766" y2="45136"/>
                        <a14:foregroundMark x1="49766" y1="45136" x2="53774" y2="38650"/>
                        <a14:foregroundMark x1="53774" y1="38650" x2="50902" y2="39176"/>
                        <a14:foregroundMark x1="45023" y1="43383" x2="44355" y2="51096"/>
                        <a14:foregroundMark x1="44355" y1="51096" x2="48965" y2="48203"/>
                        <a14:foregroundMark x1="48965" y1="48203" x2="41884" y2="46450"/>
                        <a14:foregroundMark x1="41884" y1="46450" x2="41817" y2="46713"/>
                        <a14:foregroundMark x1="51436" y1="45311" x2="50701" y2="46275"/>
                        <a14:foregroundMark x1="53240" y1="48028" x2="58784" y2="58195"/>
                        <a14:foregroundMark x1="58784" y1="58195" x2="65331" y2="62226"/>
                        <a14:foregroundMark x1="65331" y1="62226" x2="70474" y2="61788"/>
                        <a14:foregroundMark x1="70474" y1="61788" x2="65464" y2="54689"/>
                        <a14:foregroundMark x1="65464" y1="54689" x2="51837" y2="47415"/>
                        <a14:foregroundMark x1="51837" y1="47415" x2="50367" y2="47765"/>
                        <a14:foregroundMark x1="82365" y1="42331" x2="82766" y2="42770"/>
                        <a14:foregroundMark x1="73413" y1="47677" x2="71476" y2="42945"/>
                        <a14:foregroundMark x1="71276" y1="43734" x2="72946" y2="47590"/>
                        <a14:foregroundMark x1="71142" y1="43909" x2="71009" y2="44610"/>
                        <a14:foregroundMark x1="71543" y1="43383" x2="70541" y2="42331"/>
                        <a14:foregroundMark x1="77756" y1="29798" x2="70942" y2="33479"/>
                        <a14:foregroundMark x1="70942" y1="33479" x2="78090" y2="30149"/>
                        <a14:foregroundMark x1="71810" y1="34181" x2="68537" y2="42156"/>
                        <a14:foregroundMark x1="68537" y1="42156" x2="72612" y2="36372"/>
                        <a14:foregroundMark x1="72612" y1="36372" x2="71276" y2="33304"/>
                        <a14:foregroundMark x1="69739" y1="40666" x2="68203" y2="48729"/>
                        <a14:foregroundMark x1="68203" y1="48729" x2="74616" y2="47940"/>
                        <a14:foregroundMark x1="74616" y1="47940" x2="68737" y2="41017"/>
                        <a14:foregroundMark x1="68737" y1="41017" x2="68270" y2="40929"/>
                        <a14:foregroundMark x1="82632" y1="41805" x2="78357" y2="38212"/>
                        <a14:foregroundMark x1="78357" y1="38212" x2="82298" y2="43032"/>
                        <a14:foregroundMark x1="82298" y1="43032" x2="82699" y2="41455"/>
                        <a14:foregroundMark x1="69138" y1="50482" x2="69606" y2="50131"/>
                        <a14:foregroundMark x1="68537" y1="50920" x2="65865" y2="48904"/>
                        <a14:foregroundMark x1="65999" y1="48642" x2="57181" y2="42770"/>
                        <a14:foregroundMark x1="73881" y1="66608" x2="78557" y2="62401"/>
                        <a14:foregroundMark x1="78557" y1="62401" x2="78624" y2="62401"/>
                        <a14:foregroundMark x1="79760" y1="59159" x2="79826" y2="66696"/>
                        <a14:foregroundMark x1="79826" y1="66696" x2="79693" y2="66521"/>
                        <a14:foregroundMark x1="79559" y1="67397" x2="71009" y2="73620"/>
                        <a14:foregroundMark x1="41349" y1="82296" x2="47094" y2="77564"/>
                        <a14:foregroundMark x1="47094" y1="77564" x2="45023" y2="73269"/>
                        <a14:foregroundMark x1="36807" y1="86415" x2="41683" y2="82559"/>
                        <a14:foregroundMark x1="41683" y1="82559" x2="41750" y2="82121"/>
                        <a14:foregroundMark x1="44890" y1="73006" x2="27655" y2="63628"/>
                        <a14:foregroundMark x1="2204" y1="89658" x2="7415" y2="88344"/>
                        <a14:foregroundMark x1="7415" y1="88344" x2="7882" y2="87905"/>
                        <a14:foregroundMark x1="14295" y1="90096" x2="7014" y2="94479"/>
                        <a14:foregroundMark x1="7014" y1="94479" x2="3741" y2="93777"/>
                        <a14:foregroundMark x1="11957" y1="92025" x2="6747" y2="95443"/>
                        <a14:foregroundMark x1="6747" y1="95443" x2="6480" y2="95881"/>
                        <a14:foregroundMark x1="3206" y1="93514" x2="6680" y2="96670"/>
                        <a14:foregroundMark x1="3407" y1="93339" x2="9085" y2="89658"/>
                        <a14:foregroundMark x1="9085" y1="89658" x2="4342" y2="92989"/>
                        <a14:foregroundMark x1="12091" y1="86591" x2="6346" y2="91411"/>
                        <a14:foregroundMark x1="10554" y1="72042" x2="10554" y2="80018"/>
                        <a14:foregroundMark x1="10554" y1="80018" x2="10554" y2="80105"/>
                        <a14:foregroundMark x1="11757" y1="77564" x2="10955" y2="76862"/>
                        <a14:foregroundMark x1="868" y1="89132" x2="1536" y2="87818"/>
                        <a14:foregroundMark x1="1202" y1="88782" x2="1202" y2="88782"/>
                        <a14:foregroundMark x1="1202" y1="88782" x2="1202" y2="88782"/>
                        <a14:foregroundMark x1="334" y1="89658" x2="2004" y2="88431"/>
                        <a14:foregroundMark x1="11156" y1="77038" x2="11089" y2="75898"/>
                        <a14:foregroundMark x1="22044" y1="73970" x2="27722" y2="68624"/>
                        <a14:foregroundMark x1="27789" y1="68624" x2="23848" y2="63278"/>
                        <a14:foregroundMark x1="23848" y1="63278" x2="12492" y2="58282"/>
                        <a14:foregroundMark x1="12492" y1="58282" x2="9619" y2="55916"/>
                        <a14:foregroundMark x1="11957" y1="55039" x2="20574" y2="59947"/>
                        <a14:foregroundMark x1="13427" y1="53637" x2="29659" y2="61788"/>
                        <a14:foregroundMark x1="29659" y1="61788" x2="35271" y2="59422"/>
                        <a14:foregroundMark x1="35271" y1="59422" x2="35538" y2="58545"/>
                      </a14:backgroundRemoval>
                    </a14:imgEffect>
                  </a14:imgLayer>
                </a14:imgProps>
              </a:ext>
              <a:ext uri="{28A0092B-C50C-407E-A947-70E740481C1C}">
                <a14:useLocalDpi xmlns:a14="http://schemas.microsoft.com/office/drawing/2010/main" val="0"/>
              </a:ext>
            </a:extLst>
          </a:blip>
          <a:stretch>
            <a:fillRect/>
          </a:stretch>
        </p:blipFill>
        <p:spPr>
          <a:xfrm>
            <a:off x="3768611" y="1249313"/>
            <a:ext cx="8718777" cy="6645373"/>
          </a:xfrm>
          <a:prstGeom prst="rect">
            <a:avLst/>
          </a:prstGeom>
        </p:spPr>
      </p:pic>
      <p:sp>
        <p:nvSpPr>
          <p:cNvPr id="60" name="object 11">
            <a:extLst>
              <a:ext uri="{FF2B5EF4-FFF2-40B4-BE49-F238E27FC236}">
                <a16:creationId xmlns:a16="http://schemas.microsoft.com/office/drawing/2014/main" id="{26990A0A-150C-1ABA-3A44-DBEF40AE1D5B}"/>
              </a:ext>
            </a:extLst>
          </p:cNvPr>
          <p:cNvSpPr txBox="1"/>
          <p:nvPr/>
        </p:nvSpPr>
        <p:spPr>
          <a:xfrm>
            <a:off x="7823200" y="2667000"/>
            <a:ext cx="2375621" cy="560025"/>
          </a:xfrm>
          <a:prstGeom prst="rect">
            <a:avLst/>
          </a:prstGeom>
        </p:spPr>
        <p:txBody>
          <a:bodyPr vert="horz" wrap="square" lIns="0" tIns="3810" rIns="0" bIns="0" rtlCol="0">
            <a:spAutoFit/>
          </a:bodyPr>
          <a:lstStyle/>
          <a:p>
            <a:pPr marL="12700" marR="5080">
              <a:lnSpc>
                <a:spcPct val="103400"/>
              </a:lnSpc>
              <a:spcBef>
                <a:spcPts val="30"/>
              </a:spcBef>
            </a:pPr>
            <a:r>
              <a:rPr lang="en-US" spc="-20" dirty="0" err="1">
                <a:solidFill>
                  <a:srgbClr val="0A236D"/>
                </a:solidFill>
                <a:latin typeface="Metropolis"/>
                <a:cs typeface="Metropolis"/>
              </a:rPr>
              <a:t>PocketPort</a:t>
            </a:r>
            <a:r>
              <a:rPr lang="en-US" spc="-20" dirty="0">
                <a:solidFill>
                  <a:srgbClr val="0A236D"/>
                </a:solidFill>
                <a:latin typeface="Metropolis"/>
                <a:cs typeface="Metropolis"/>
              </a:rPr>
              <a:t> 2 in VCM mode over cellular</a:t>
            </a:r>
            <a:endParaRPr dirty="0">
              <a:solidFill>
                <a:srgbClr val="0A236D"/>
              </a:solidFill>
              <a:latin typeface="Metropolis"/>
              <a:cs typeface="Metropolis"/>
            </a:endParaRPr>
          </a:p>
        </p:txBody>
      </p:sp>
      <p:sp>
        <p:nvSpPr>
          <p:cNvPr id="61" name="object 11">
            <a:extLst>
              <a:ext uri="{FF2B5EF4-FFF2-40B4-BE49-F238E27FC236}">
                <a16:creationId xmlns:a16="http://schemas.microsoft.com/office/drawing/2014/main" id="{27DA394B-D7D3-F345-C8C0-17AF6B0D44F5}"/>
              </a:ext>
            </a:extLst>
          </p:cNvPr>
          <p:cNvSpPr txBox="1"/>
          <p:nvPr/>
        </p:nvSpPr>
        <p:spPr>
          <a:xfrm>
            <a:off x="10111767" y="7305113"/>
            <a:ext cx="3197833" cy="560025"/>
          </a:xfrm>
          <a:prstGeom prst="rect">
            <a:avLst/>
          </a:prstGeom>
        </p:spPr>
        <p:txBody>
          <a:bodyPr vert="horz" wrap="square" lIns="0" tIns="3810" rIns="0" bIns="0" rtlCol="0">
            <a:spAutoFit/>
          </a:bodyPr>
          <a:lstStyle/>
          <a:p>
            <a:pPr marL="12700" marR="5080">
              <a:lnSpc>
                <a:spcPct val="103400"/>
              </a:lnSpc>
              <a:spcBef>
                <a:spcPts val="30"/>
              </a:spcBef>
            </a:pPr>
            <a:r>
              <a:rPr lang="en-US" spc="-20" dirty="0">
                <a:solidFill>
                  <a:srgbClr val="0A236D"/>
                </a:solidFill>
                <a:latin typeface="Metropolis"/>
                <a:cs typeface="Metropolis"/>
              </a:rPr>
              <a:t>Attacker connected to the PP2 switchboard</a:t>
            </a:r>
            <a:endParaRPr dirty="0">
              <a:solidFill>
                <a:srgbClr val="0A236D"/>
              </a:solidFill>
              <a:latin typeface="Metropolis"/>
              <a:cs typeface="Metropolis"/>
            </a:endParaRPr>
          </a:p>
        </p:txBody>
      </p:sp>
      <p:sp>
        <p:nvSpPr>
          <p:cNvPr id="62" name="object 11">
            <a:extLst>
              <a:ext uri="{FF2B5EF4-FFF2-40B4-BE49-F238E27FC236}">
                <a16:creationId xmlns:a16="http://schemas.microsoft.com/office/drawing/2014/main" id="{631899A7-CC0B-257E-E84B-6193EC61478A}"/>
              </a:ext>
            </a:extLst>
          </p:cNvPr>
          <p:cNvSpPr txBox="1"/>
          <p:nvPr/>
        </p:nvSpPr>
        <p:spPr>
          <a:xfrm>
            <a:off x="11088293" y="3624303"/>
            <a:ext cx="3197833" cy="274691"/>
          </a:xfrm>
          <a:prstGeom prst="rect">
            <a:avLst/>
          </a:prstGeom>
        </p:spPr>
        <p:txBody>
          <a:bodyPr vert="horz" wrap="square" lIns="0" tIns="3810" rIns="0" bIns="0" rtlCol="0">
            <a:spAutoFit/>
          </a:bodyPr>
          <a:lstStyle/>
          <a:p>
            <a:pPr marL="12700" marR="5080">
              <a:lnSpc>
                <a:spcPct val="103400"/>
              </a:lnSpc>
              <a:spcBef>
                <a:spcPts val="30"/>
              </a:spcBef>
            </a:pPr>
            <a:r>
              <a:rPr lang="en-US" spc="-20" dirty="0">
                <a:solidFill>
                  <a:srgbClr val="0A236D"/>
                </a:solidFill>
                <a:latin typeface="Metropolis"/>
                <a:cs typeface="Metropolis"/>
              </a:rPr>
              <a:t>First entry point</a:t>
            </a:r>
            <a:endParaRPr dirty="0">
              <a:solidFill>
                <a:srgbClr val="0A236D"/>
              </a:solidFill>
              <a:latin typeface="Metropolis"/>
              <a:cs typeface="Metropolis"/>
            </a:endParaRPr>
          </a:p>
        </p:txBody>
      </p:sp>
    </p:spTree>
    <p:extLst>
      <p:ext uri="{BB962C8B-B14F-4D97-AF65-F5344CB8AC3E}">
        <p14:creationId xmlns:p14="http://schemas.microsoft.com/office/powerpoint/2010/main" val="1052409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9226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24449</TotalTime>
  <Words>1699</Words>
  <Application>Microsoft Office PowerPoint</Application>
  <PresentationFormat>Custom</PresentationFormat>
  <Paragraphs>269</Paragraphs>
  <Slides>36</Slides>
  <Notes>29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Metropolis Light</vt:lpstr>
      <vt:lpstr>Metropolis Extra Light</vt:lpstr>
      <vt:lpstr>Arial</vt:lpstr>
      <vt:lpstr>Metropolis</vt:lpstr>
      <vt:lpstr>Metropolis Semi Bold</vt:lpstr>
      <vt:lpstr>Metropolis </vt:lpstr>
      <vt:lpstr>Metropolis Medium</vt:lpstr>
      <vt:lpstr>Metropolis Thin</vt:lpstr>
      <vt:lpstr>Calibri</vt:lpstr>
      <vt:lpstr>Courier New</vt:lpstr>
      <vt:lpstr>Montserrat</vt:lpstr>
      <vt:lpstr>Office Theme</vt:lpstr>
      <vt:lpstr>PowerPoint Presentation</vt:lpstr>
      <vt:lpstr>PowerPoint Presentation</vt:lpstr>
      <vt:lpstr>Hardware assets pose major security concerns</vt:lpstr>
      <vt:lpstr>Hardware attack tools are gaining popularity</vt:lpstr>
      <vt:lpstr>PowerPoint Presentation</vt:lpstr>
      <vt:lpstr>PowerPoint Presentation</vt:lpstr>
      <vt:lpstr>ATM use case: FiXS The new ATM malware in LATAM</vt:lpstr>
      <vt:lpstr>USB use case: Bypassing biometric security measures</vt:lpstr>
      <vt:lpstr>Network use case: MiTM transparent attack</vt:lpstr>
      <vt:lpstr>Peripheral asset attacks</vt:lpstr>
      <vt:lpstr>Network asset – MiTM  &amp; 802.1x bypassing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Sepio Presentaion_V3</dc:title>
  <dc:creator>Ozair</dc:creator>
  <cp:lastModifiedBy>Pedro Marques</cp:lastModifiedBy>
  <cp:revision>25</cp:revision>
  <cp:lastPrinted>2024-04-30T07:22:12Z</cp:lastPrinted>
  <dcterms:created xsi:type="dcterms:W3CDTF">2023-07-28T10:16:44Z</dcterms:created>
  <dcterms:modified xsi:type="dcterms:W3CDTF">2025-01-17T15:34:44Z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2023-07-23T00:00:00Z</vt:filetime>
  </property>
  <property fmtid="{D5CDD505-2E9C-101B-9397-08002B2CF9AE}" pid="3" name="Creator">
    <vt:lpwstr>Adobe Illustrator 27.7 (Macintosh)</vt:lpwstr>
  </property>
  <property fmtid="{D5CDD505-2E9C-101B-9397-08002B2CF9AE}" pid="4" name="LastSaved">
    <vt:filetime>2023-07-28T00:00:00Z</vt:filetime>
  </property>
</Properties>
</file>